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3" r:id="rId2"/>
    <p:sldMasterId id="2147483728" r:id="rId3"/>
  </p:sldMasterIdLst>
  <p:notesMasterIdLst>
    <p:notesMasterId r:id="rId73"/>
  </p:notesMasterIdLst>
  <p:sldIdLst>
    <p:sldId id="575" r:id="rId4"/>
    <p:sldId id="493" r:id="rId5"/>
    <p:sldId id="517" r:id="rId6"/>
    <p:sldId id="520" r:id="rId7"/>
    <p:sldId id="521" r:id="rId8"/>
    <p:sldId id="522" r:id="rId9"/>
    <p:sldId id="523" r:id="rId10"/>
    <p:sldId id="524" r:id="rId11"/>
    <p:sldId id="525" r:id="rId12"/>
    <p:sldId id="526" r:id="rId13"/>
    <p:sldId id="527" r:id="rId14"/>
    <p:sldId id="528" r:id="rId15"/>
    <p:sldId id="529" r:id="rId16"/>
    <p:sldId id="599" r:id="rId17"/>
    <p:sldId id="600" r:id="rId18"/>
    <p:sldId id="601" r:id="rId19"/>
    <p:sldId id="616" r:id="rId20"/>
    <p:sldId id="617" r:id="rId21"/>
    <p:sldId id="618" r:id="rId22"/>
    <p:sldId id="619" r:id="rId23"/>
    <p:sldId id="507" r:id="rId24"/>
    <p:sldId id="508" r:id="rId25"/>
    <p:sldId id="574" r:id="rId26"/>
    <p:sldId id="568" r:id="rId27"/>
    <p:sldId id="638" r:id="rId28"/>
    <p:sldId id="639" r:id="rId29"/>
    <p:sldId id="567" r:id="rId30"/>
    <p:sldId id="541" r:id="rId31"/>
    <p:sldId id="620" r:id="rId32"/>
    <p:sldId id="621" r:id="rId33"/>
    <p:sldId id="622" r:id="rId34"/>
    <p:sldId id="623" r:id="rId35"/>
    <p:sldId id="624" r:id="rId36"/>
    <p:sldId id="625" r:id="rId37"/>
    <p:sldId id="626" r:id="rId38"/>
    <p:sldId id="627" r:id="rId39"/>
    <p:sldId id="589" r:id="rId40"/>
    <p:sldId id="604" r:id="rId41"/>
    <p:sldId id="605" r:id="rId42"/>
    <p:sldId id="606" r:id="rId43"/>
    <p:sldId id="547" r:id="rId44"/>
    <p:sldId id="607" r:id="rId45"/>
    <p:sldId id="630" r:id="rId46"/>
    <p:sldId id="631" r:id="rId47"/>
    <p:sldId id="551" r:id="rId48"/>
    <p:sldId id="608" r:id="rId49"/>
    <p:sldId id="633" r:id="rId50"/>
    <p:sldId id="632" r:id="rId51"/>
    <p:sldId id="559" r:id="rId52"/>
    <p:sldId id="612" r:id="rId53"/>
    <p:sldId id="561" r:id="rId54"/>
    <p:sldId id="613" r:id="rId55"/>
    <p:sldId id="634" r:id="rId56"/>
    <p:sldId id="635" r:id="rId57"/>
    <p:sldId id="563" r:id="rId58"/>
    <p:sldId id="614" r:id="rId59"/>
    <p:sldId id="637" r:id="rId60"/>
    <p:sldId id="636" r:id="rId61"/>
    <p:sldId id="545" r:id="rId62"/>
    <p:sldId id="576" r:id="rId63"/>
    <p:sldId id="553" r:id="rId64"/>
    <p:sldId id="609" r:id="rId65"/>
    <p:sldId id="555" r:id="rId66"/>
    <p:sldId id="610" r:id="rId67"/>
    <p:sldId id="565" r:id="rId68"/>
    <p:sldId id="615" r:id="rId69"/>
    <p:sldId id="628" r:id="rId70"/>
    <p:sldId id="629" r:id="rId71"/>
    <p:sldId id="544" r:id="rId72"/>
  </p:sldIdLst>
  <p:sldSz cx="12192000" cy="6858000"/>
  <p:notesSz cx="6858000" cy="9144000"/>
  <p:defaultTextStyle>
    <a:defPPr>
      <a:defRPr lang="el-GR"/>
    </a:defPPr>
    <a:lvl1pPr algn="l" rtl="0" eaLnBrk="0" fontAlgn="base" hangingPunct="0">
      <a:spcBef>
        <a:spcPct val="0"/>
      </a:spcBef>
      <a:spcAft>
        <a:spcPct val="0"/>
      </a:spcAft>
      <a:defRPr sz="2400" kern="1200">
        <a:solidFill>
          <a:schemeClr val="tx1"/>
        </a:solidFill>
        <a:latin typeface="Bookman Old Style" panose="020506040505050202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Bookman Old Style" panose="020506040505050202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Bookman Old Style" panose="020506040505050202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Bookman Old Style" panose="020506040505050202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Bookman Old Style" panose="02050604050505020204" pitchFamily="18" charset="0"/>
        <a:ea typeface="+mn-ea"/>
        <a:cs typeface="+mn-cs"/>
      </a:defRPr>
    </a:lvl5pPr>
    <a:lvl6pPr marL="2286000" algn="l" defTabSz="914400" rtl="0" eaLnBrk="1" latinLnBrk="0" hangingPunct="1">
      <a:defRPr sz="2400" kern="1200">
        <a:solidFill>
          <a:schemeClr val="tx1"/>
        </a:solidFill>
        <a:latin typeface="Bookman Old Style" panose="02050604050505020204" pitchFamily="18" charset="0"/>
        <a:ea typeface="+mn-ea"/>
        <a:cs typeface="+mn-cs"/>
      </a:defRPr>
    </a:lvl6pPr>
    <a:lvl7pPr marL="2743200" algn="l" defTabSz="914400" rtl="0" eaLnBrk="1" latinLnBrk="0" hangingPunct="1">
      <a:defRPr sz="2400" kern="1200">
        <a:solidFill>
          <a:schemeClr val="tx1"/>
        </a:solidFill>
        <a:latin typeface="Bookman Old Style" panose="02050604050505020204" pitchFamily="18" charset="0"/>
        <a:ea typeface="+mn-ea"/>
        <a:cs typeface="+mn-cs"/>
      </a:defRPr>
    </a:lvl7pPr>
    <a:lvl8pPr marL="3200400" algn="l" defTabSz="914400" rtl="0" eaLnBrk="1" latinLnBrk="0" hangingPunct="1">
      <a:defRPr sz="2400" kern="1200">
        <a:solidFill>
          <a:schemeClr val="tx1"/>
        </a:solidFill>
        <a:latin typeface="Bookman Old Style" panose="02050604050505020204" pitchFamily="18" charset="0"/>
        <a:ea typeface="+mn-ea"/>
        <a:cs typeface="+mn-cs"/>
      </a:defRPr>
    </a:lvl8pPr>
    <a:lvl9pPr marL="3657600" algn="l" defTabSz="914400" rtl="0" eaLnBrk="1" latinLnBrk="0" hangingPunct="1">
      <a:defRPr sz="2400" kern="1200">
        <a:solidFill>
          <a:schemeClr val="tx1"/>
        </a:solidFill>
        <a:latin typeface="Bookman Old Style" panose="020506040505050202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88B5"/>
    <a:srgbClr val="006C31"/>
    <a:srgbClr val="333333"/>
    <a:srgbClr val="5F5F5F"/>
    <a:srgbClr val="BA76D8"/>
    <a:srgbClr val="D1A8D8"/>
    <a:srgbClr val="FFD889"/>
    <a:srgbClr val="FFC249"/>
    <a:srgbClr val="3FAF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76" autoAdjust="0"/>
    <p:restoredTop sz="86387" autoAdjust="0"/>
  </p:normalViewPr>
  <p:slideViewPr>
    <p:cSldViewPr>
      <p:cViewPr varScale="1">
        <p:scale>
          <a:sx n="115" d="100"/>
          <a:sy n="115" d="100"/>
        </p:scale>
        <p:origin x="654" y="13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64" d="100"/>
          <a:sy n="64" d="100"/>
        </p:scale>
        <p:origin x="3192"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C8489A-CBBC-464E-A3AF-7BE55F2AE910}"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el-GR"/>
        </a:p>
      </dgm:t>
    </dgm:pt>
    <dgm:pt modelId="{4063D502-4269-4067-A0D8-4BD1C6B49980}">
      <dgm:prSet/>
      <dgm:spPr/>
      <dgm:t>
        <a:bodyPr/>
        <a:lstStyle/>
        <a:p>
          <a:pPr rtl="0"/>
          <a:r>
            <a:rPr lang="el-GR"/>
            <a:t>ΙΤΥΕ Διόφαντος</a:t>
          </a:r>
        </a:p>
      </dgm:t>
    </dgm:pt>
    <dgm:pt modelId="{8C052B06-0EA6-4565-9AB3-1CD16FDB19EB}" type="parTrans" cxnId="{F388458B-CC87-4DD6-99DC-06D64C3EA234}">
      <dgm:prSet/>
      <dgm:spPr/>
      <dgm:t>
        <a:bodyPr/>
        <a:lstStyle/>
        <a:p>
          <a:endParaRPr lang="el-GR"/>
        </a:p>
      </dgm:t>
    </dgm:pt>
    <dgm:pt modelId="{EDF4D34A-9E19-4C74-8193-06C6CF35058B}" type="sibTrans" cxnId="{F388458B-CC87-4DD6-99DC-06D64C3EA234}">
      <dgm:prSet/>
      <dgm:spPr/>
      <dgm:t>
        <a:bodyPr/>
        <a:lstStyle/>
        <a:p>
          <a:endParaRPr lang="el-GR"/>
        </a:p>
      </dgm:t>
    </dgm:pt>
    <dgm:pt modelId="{0C925E41-70BB-4AF6-94B8-5C2C3A087BDB}">
      <dgm:prSet/>
      <dgm:spPr/>
      <dgm:t>
        <a:bodyPr/>
        <a:lstStyle/>
        <a:p>
          <a:pPr rtl="0"/>
          <a:r>
            <a:rPr lang="el-GR" dirty="0"/>
            <a:t>ΕΨΠ-</a:t>
          </a:r>
          <a:r>
            <a:rPr lang="en-US" dirty="0"/>
            <a:t>go.gr</a:t>
          </a:r>
          <a:endParaRPr lang="el-GR" dirty="0"/>
        </a:p>
      </dgm:t>
    </dgm:pt>
    <dgm:pt modelId="{F52ECE02-5C6C-4F0B-B9A9-58A1D0BEC7C4}" type="sibTrans" cxnId="{5D8F99BE-6A25-408E-AFE8-7386A66FB827}">
      <dgm:prSet/>
      <dgm:spPr/>
      <dgm:t>
        <a:bodyPr/>
        <a:lstStyle/>
        <a:p>
          <a:endParaRPr lang="el-GR"/>
        </a:p>
      </dgm:t>
    </dgm:pt>
    <dgm:pt modelId="{F1A46C67-9805-4811-9869-B6393C0CCD0D}" type="parTrans" cxnId="{5D8F99BE-6A25-408E-AFE8-7386A66FB827}">
      <dgm:prSet/>
      <dgm:spPr/>
      <dgm:t>
        <a:bodyPr/>
        <a:lstStyle/>
        <a:p>
          <a:endParaRPr lang="el-GR"/>
        </a:p>
      </dgm:t>
    </dgm:pt>
    <dgm:pt modelId="{EE04D72A-27E7-45FF-8AFD-4A0EA46BB0F7}" type="pres">
      <dgm:prSet presAssocID="{91C8489A-CBBC-464E-A3AF-7BE55F2AE910}" presName="composite" presStyleCnt="0">
        <dgm:presLayoutVars>
          <dgm:chMax val="3"/>
          <dgm:animLvl val="lvl"/>
          <dgm:resizeHandles val="exact"/>
        </dgm:presLayoutVars>
      </dgm:prSet>
      <dgm:spPr/>
      <dgm:t>
        <a:bodyPr/>
        <a:lstStyle/>
        <a:p>
          <a:endParaRPr lang="el-GR"/>
        </a:p>
      </dgm:t>
    </dgm:pt>
    <dgm:pt modelId="{D4255BAF-E22A-4A3F-8B37-C64921E76306}" type="pres">
      <dgm:prSet presAssocID="{4063D502-4269-4067-A0D8-4BD1C6B49980}" presName="gear1" presStyleLbl="node1" presStyleIdx="0" presStyleCnt="2" custLinFactNeighborX="28087" custLinFactNeighborY="20896">
        <dgm:presLayoutVars>
          <dgm:chMax val="1"/>
          <dgm:bulletEnabled val="1"/>
        </dgm:presLayoutVars>
      </dgm:prSet>
      <dgm:spPr/>
      <dgm:t>
        <a:bodyPr/>
        <a:lstStyle/>
        <a:p>
          <a:endParaRPr lang="el-GR"/>
        </a:p>
      </dgm:t>
    </dgm:pt>
    <dgm:pt modelId="{1C4FAB58-C24F-40C6-9FB0-F02BC372FB58}" type="pres">
      <dgm:prSet presAssocID="{4063D502-4269-4067-A0D8-4BD1C6B49980}" presName="gear1srcNode" presStyleLbl="node1" presStyleIdx="0" presStyleCnt="2"/>
      <dgm:spPr/>
      <dgm:t>
        <a:bodyPr/>
        <a:lstStyle/>
        <a:p>
          <a:endParaRPr lang="el-GR"/>
        </a:p>
      </dgm:t>
    </dgm:pt>
    <dgm:pt modelId="{ECC8E685-EB57-48CE-9FDD-15CBBD126E46}" type="pres">
      <dgm:prSet presAssocID="{4063D502-4269-4067-A0D8-4BD1C6B49980}" presName="gear1dstNode" presStyleLbl="node1" presStyleIdx="0" presStyleCnt="2"/>
      <dgm:spPr/>
      <dgm:t>
        <a:bodyPr/>
        <a:lstStyle/>
        <a:p>
          <a:endParaRPr lang="el-GR"/>
        </a:p>
      </dgm:t>
    </dgm:pt>
    <dgm:pt modelId="{56FE5855-13F6-4640-B772-8C950D253FEC}" type="pres">
      <dgm:prSet presAssocID="{0C925E41-70BB-4AF6-94B8-5C2C3A087BDB}" presName="gear2" presStyleLbl="node1" presStyleIdx="1" presStyleCnt="2" custLinFactNeighborX="18905" custLinFactNeighborY="38159">
        <dgm:presLayoutVars>
          <dgm:chMax val="1"/>
          <dgm:bulletEnabled val="1"/>
        </dgm:presLayoutVars>
      </dgm:prSet>
      <dgm:spPr/>
      <dgm:t>
        <a:bodyPr/>
        <a:lstStyle/>
        <a:p>
          <a:endParaRPr lang="el-GR"/>
        </a:p>
      </dgm:t>
    </dgm:pt>
    <dgm:pt modelId="{E3C3C419-B0FE-4BC0-8263-D2A83544A71A}" type="pres">
      <dgm:prSet presAssocID="{0C925E41-70BB-4AF6-94B8-5C2C3A087BDB}" presName="gear2srcNode" presStyleLbl="node1" presStyleIdx="1" presStyleCnt="2"/>
      <dgm:spPr/>
      <dgm:t>
        <a:bodyPr/>
        <a:lstStyle/>
        <a:p>
          <a:endParaRPr lang="el-GR"/>
        </a:p>
      </dgm:t>
    </dgm:pt>
    <dgm:pt modelId="{948C60BE-334E-4C98-83E2-2BAD88BCC850}" type="pres">
      <dgm:prSet presAssocID="{0C925E41-70BB-4AF6-94B8-5C2C3A087BDB}" presName="gear2dstNode" presStyleLbl="node1" presStyleIdx="1" presStyleCnt="2"/>
      <dgm:spPr/>
      <dgm:t>
        <a:bodyPr/>
        <a:lstStyle/>
        <a:p>
          <a:endParaRPr lang="el-GR"/>
        </a:p>
      </dgm:t>
    </dgm:pt>
    <dgm:pt modelId="{F11F90EE-B7D9-4173-B1E5-F435902C75F6}" type="pres">
      <dgm:prSet presAssocID="{EDF4D34A-9E19-4C74-8193-06C6CF35058B}" presName="connector1" presStyleLbl="sibTrans2D1" presStyleIdx="0" presStyleCnt="2" custLinFactNeighborX="20002" custLinFactNeighborY="15363"/>
      <dgm:spPr/>
      <dgm:t>
        <a:bodyPr/>
        <a:lstStyle/>
        <a:p>
          <a:endParaRPr lang="el-GR"/>
        </a:p>
      </dgm:t>
    </dgm:pt>
    <dgm:pt modelId="{D4587586-1700-4289-9A14-3F82EDBB9694}" type="pres">
      <dgm:prSet presAssocID="{F52ECE02-5C6C-4F0B-B9A9-58A1D0BEC7C4}" presName="connector2" presStyleLbl="sibTrans2D1" presStyleIdx="1" presStyleCnt="2" custLinFactNeighborX="14783" custLinFactNeighborY="29843"/>
      <dgm:spPr/>
      <dgm:t>
        <a:bodyPr/>
        <a:lstStyle/>
        <a:p>
          <a:endParaRPr lang="el-GR"/>
        </a:p>
      </dgm:t>
    </dgm:pt>
  </dgm:ptLst>
  <dgm:cxnLst>
    <dgm:cxn modelId="{0AC22816-2E6F-48E5-8737-AD4B73B22F91}" type="presOf" srcId="{0C925E41-70BB-4AF6-94B8-5C2C3A087BDB}" destId="{E3C3C419-B0FE-4BC0-8263-D2A83544A71A}" srcOrd="1" destOrd="0" presId="urn:microsoft.com/office/officeart/2005/8/layout/gear1"/>
    <dgm:cxn modelId="{1FD18344-DD1F-42C6-B5B1-5615C08EC8D6}" type="presOf" srcId="{0C925E41-70BB-4AF6-94B8-5C2C3A087BDB}" destId="{948C60BE-334E-4C98-83E2-2BAD88BCC850}" srcOrd="2" destOrd="0" presId="urn:microsoft.com/office/officeart/2005/8/layout/gear1"/>
    <dgm:cxn modelId="{CA3D924C-10B9-4558-8CCA-5C73330CC478}" type="presOf" srcId="{4063D502-4269-4067-A0D8-4BD1C6B49980}" destId="{1C4FAB58-C24F-40C6-9FB0-F02BC372FB58}" srcOrd="1" destOrd="0" presId="urn:microsoft.com/office/officeart/2005/8/layout/gear1"/>
    <dgm:cxn modelId="{9B6BF0FB-94AC-45CB-876D-971196EDA6A9}" type="presOf" srcId="{EDF4D34A-9E19-4C74-8193-06C6CF35058B}" destId="{F11F90EE-B7D9-4173-B1E5-F435902C75F6}" srcOrd="0" destOrd="0" presId="urn:microsoft.com/office/officeart/2005/8/layout/gear1"/>
    <dgm:cxn modelId="{8D9DCADF-F4E8-4CEF-B82D-1039214CF147}" type="presOf" srcId="{4063D502-4269-4067-A0D8-4BD1C6B49980}" destId="{D4255BAF-E22A-4A3F-8B37-C64921E76306}" srcOrd="0" destOrd="0" presId="urn:microsoft.com/office/officeart/2005/8/layout/gear1"/>
    <dgm:cxn modelId="{5D8F99BE-6A25-408E-AFE8-7386A66FB827}" srcId="{91C8489A-CBBC-464E-A3AF-7BE55F2AE910}" destId="{0C925E41-70BB-4AF6-94B8-5C2C3A087BDB}" srcOrd="1" destOrd="0" parTransId="{F1A46C67-9805-4811-9869-B6393C0CCD0D}" sibTransId="{F52ECE02-5C6C-4F0B-B9A9-58A1D0BEC7C4}"/>
    <dgm:cxn modelId="{D45619DE-6431-46BC-83B7-EE797E010331}" type="presOf" srcId="{F52ECE02-5C6C-4F0B-B9A9-58A1D0BEC7C4}" destId="{D4587586-1700-4289-9A14-3F82EDBB9694}" srcOrd="0" destOrd="0" presId="urn:microsoft.com/office/officeart/2005/8/layout/gear1"/>
    <dgm:cxn modelId="{F388458B-CC87-4DD6-99DC-06D64C3EA234}" srcId="{91C8489A-CBBC-464E-A3AF-7BE55F2AE910}" destId="{4063D502-4269-4067-A0D8-4BD1C6B49980}" srcOrd="0" destOrd="0" parTransId="{8C052B06-0EA6-4565-9AB3-1CD16FDB19EB}" sibTransId="{EDF4D34A-9E19-4C74-8193-06C6CF35058B}"/>
    <dgm:cxn modelId="{04CB7E35-C0C7-4753-9183-A51DDB9BD1C9}" type="presOf" srcId="{4063D502-4269-4067-A0D8-4BD1C6B49980}" destId="{ECC8E685-EB57-48CE-9FDD-15CBBD126E46}" srcOrd="2" destOrd="0" presId="urn:microsoft.com/office/officeart/2005/8/layout/gear1"/>
    <dgm:cxn modelId="{8E405239-2B9D-4529-99B7-534823FCD551}" type="presOf" srcId="{0C925E41-70BB-4AF6-94B8-5C2C3A087BDB}" destId="{56FE5855-13F6-4640-B772-8C950D253FEC}" srcOrd="0" destOrd="0" presId="urn:microsoft.com/office/officeart/2005/8/layout/gear1"/>
    <dgm:cxn modelId="{8ABC1DA6-B26B-42F1-B541-5E2389C2FA79}" type="presOf" srcId="{91C8489A-CBBC-464E-A3AF-7BE55F2AE910}" destId="{EE04D72A-27E7-45FF-8AFD-4A0EA46BB0F7}" srcOrd="0" destOrd="0" presId="urn:microsoft.com/office/officeart/2005/8/layout/gear1"/>
    <dgm:cxn modelId="{46E12603-B2B6-4B66-90EE-5678BBF1CBB1}" type="presParOf" srcId="{EE04D72A-27E7-45FF-8AFD-4A0EA46BB0F7}" destId="{D4255BAF-E22A-4A3F-8B37-C64921E76306}" srcOrd="0" destOrd="0" presId="urn:microsoft.com/office/officeart/2005/8/layout/gear1"/>
    <dgm:cxn modelId="{17E28A99-6444-47C1-A275-8A0F0EDFDF1F}" type="presParOf" srcId="{EE04D72A-27E7-45FF-8AFD-4A0EA46BB0F7}" destId="{1C4FAB58-C24F-40C6-9FB0-F02BC372FB58}" srcOrd="1" destOrd="0" presId="urn:microsoft.com/office/officeart/2005/8/layout/gear1"/>
    <dgm:cxn modelId="{30B6A2F1-5FE0-4C76-BEA6-6895C36C3C99}" type="presParOf" srcId="{EE04D72A-27E7-45FF-8AFD-4A0EA46BB0F7}" destId="{ECC8E685-EB57-48CE-9FDD-15CBBD126E46}" srcOrd="2" destOrd="0" presId="urn:microsoft.com/office/officeart/2005/8/layout/gear1"/>
    <dgm:cxn modelId="{CD96130E-80A7-49D6-8EC0-03ABC81FFD28}" type="presParOf" srcId="{EE04D72A-27E7-45FF-8AFD-4A0EA46BB0F7}" destId="{56FE5855-13F6-4640-B772-8C950D253FEC}" srcOrd="3" destOrd="0" presId="urn:microsoft.com/office/officeart/2005/8/layout/gear1"/>
    <dgm:cxn modelId="{7A05FC7E-98FB-493C-B0B4-3B5BC2978F4C}" type="presParOf" srcId="{EE04D72A-27E7-45FF-8AFD-4A0EA46BB0F7}" destId="{E3C3C419-B0FE-4BC0-8263-D2A83544A71A}" srcOrd="4" destOrd="0" presId="urn:microsoft.com/office/officeart/2005/8/layout/gear1"/>
    <dgm:cxn modelId="{9145CD34-CD71-4ABB-8146-EE66425EB382}" type="presParOf" srcId="{EE04D72A-27E7-45FF-8AFD-4A0EA46BB0F7}" destId="{948C60BE-334E-4C98-83E2-2BAD88BCC850}" srcOrd="5" destOrd="0" presId="urn:microsoft.com/office/officeart/2005/8/layout/gear1"/>
    <dgm:cxn modelId="{2A31DCEF-E32F-450E-8F59-47AC281C8360}" type="presParOf" srcId="{EE04D72A-27E7-45FF-8AFD-4A0EA46BB0F7}" destId="{F11F90EE-B7D9-4173-B1E5-F435902C75F6}" srcOrd="6" destOrd="0" presId="urn:microsoft.com/office/officeart/2005/8/layout/gear1"/>
    <dgm:cxn modelId="{B0813B7F-AB28-43B0-97BC-3A9ED869F116}" type="presParOf" srcId="{EE04D72A-27E7-45FF-8AFD-4A0EA46BB0F7}" destId="{D4587586-1700-4289-9A14-3F82EDBB9694}" srcOrd="7"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55BAF-E22A-4A3F-8B37-C64921E76306}">
      <dsp:nvSpPr>
        <dsp:cNvPr id="0" name=""/>
        <dsp:cNvSpPr/>
      </dsp:nvSpPr>
      <dsp:spPr>
        <a:xfrm>
          <a:off x="5688636" y="2171040"/>
          <a:ext cx="2653494" cy="2653494"/>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rtl="0">
            <a:lnSpc>
              <a:spcPct val="90000"/>
            </a:lnSpc>
            <a:spcBef>
              <a:spcPct val="0"/>
            </a:spcBef>
            <a:spcAft>
              <a:spcPct val="35000"/>
            </a:spcAft>
          </a:pPr>
          <a:r>
            <a:rPr lang="el-GR" sz="2700" kern="1200"/>
            <a:t>ΙΤΥΕ Διόφαντος</a:t>
          </a:r>
        </a:p>
      </dsp:txBody>
      <dsp:txXfrm>
        <a:off x="6222106" y="2792608"/>
        <a:ext cx="1586554" cy="1363951"/>
      </dsp:txXfrm>
    </dsp:sp>
    <dsp:sp modelId="{56FE5855-13F6-4640-B772-8C950D253FEC}">
      <dsp:nvSpPr>
        <dsp:cNvPr id="0" name=""/>
        <dsp:cNvSpPr/>
      </dsp:nvSpPr>
      <dsp:spPr>
        <a:xfrm>
          <a:off x="3764329" y="1797795"/>
          <a:ext cx="1929814" cy="1929814"/>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rtl="0">
            <a:lnSpc>
              <a:spcPct val="90000"/>
            </a:lnSpc>
            <a:spcBef>
              <a:spcPct val="0"/>
            </a:spcBef>
            <a:spcAft>
              <a:spcPct val="35000"/>
            </a:spcAft>
          </a:pPr>
          <a:r>
            <a:rPr lang="el-GR" sz="2700" kern="1200" dirty="0"/>
            <a:t>ΕΨΠ-</a:t>
          </a:r>
          <a:r>
            <a:rPr lang="en-US" sz="2700" kern="1200" dirty="0"/>
            <a:t>go.gr</a:t>
          </a:r>
          <a:endParaRPr lang="el-GR" sz="2700" kern="1200" dirty="0"/>
        </a:p>
      </dsp:txBody>
      <dsp:txXfrm>
        <a:off x="4250165" y="2286568"/>
        <a:ext cx="958142" cy="952268"/>
      </dsp:txXfrm>
    </dsp:sp>
    <dsp:sp modelId="{F11F90EE-B7D9-4173-B1E5-F435902C75F6}">
      <dsp:nvSpPr>
        <dsp:cNvPr id="0" name=""/>
        <dsp:cNvSpPr/>
      </dsp:nvSpPr>
      <dsp:spPr>
        <a:xfrm>
          <a:off x="5737202" y="1728181"/>
          <a:ext cx="3263797" cy="3263797"/>
        </a:xfrm>
        <a:prstGeom prst="circularArrow">
          <a:avLst>
            <a:gd name="adj1" fmla="val 4878"/>
            <a:gd name="adj2" fmla="val 312630"/>
            <a:gd name="adj3" fmla="val 3187608"/>
            <a:gd name="adj4" fmla="val 15161242"/>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587586-1700-4289-9A14-3F82EDBB9694}">
      <dsp:nvSpPr>
        <dsp:cNvPr id="0" name=""/>
        <dsp:cNvSpPr/>
      </dsp:nvSpPr>
      <dsp:spPr>
        <a:xfrm>
          <a:off x="3422539" y="1368148"/>
          <a:ext cx="2467749" cy="246774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l-GR" altLang="el-GR"/>
          </a:p>
        </p:txBody>
      </p:sp>
      <p:sp>
        <p:nvSpPr>
          <p:cNvPr id="7171" name="Rectangle 3"/>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l-GR" altLang="el-G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l-GR" altLang="el-GR" noProof="0"/>
              <a:t>Κάντε κλικ για να επεξεργαστείτε τα στυλ κειμένου του υποδείγματος</a:t>
            </a:r>
          </a:p>
          <a:p>
            <a:pPr lvl="1"/>
            <a:r>
              <a:rPr lang="el-GR" altLang="el-GR" noProof="0"/>
              <a:t>Δεύτερου επιπέδου</a:t>
            </a:r>
          </a:p>
          <a:p>
            <a:pPr lvl="2"/>
            <a:r>
              <a:rPr lang="el-GR" altLang="el-GR" noProof="0"/>
              <a:t>Τρίτου επιπέδου</a:t>
            </a:r>
          </a:p>
          <a:p>
            <a:pPr lvl="3"/>
            <a:r>
              <a:rPr lang="el-GR" altLang="el-GR" noProof="0"/>
              <a:t>Τέταρτου επιπέδου</a:t>
            </a:r>
          </a:p>
          <a:p>
            <a:pPr lvl="4"/>
            <a:r>
              <a:rPr lang="el-GR" altLang="el-GR" noProof="0"/>
              <a:t>Πέμπτου επιπέδου</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l-GR" altLang="el-GR"/>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smtClean="0">
                <a:latin typeface="Times New Roman" panose="02020603050405020304" pitchFamily="18" charset="0"/>
              </a:defRPr>
            </a:lvl1pPr>
          </a:lstStyle>
          <a:p>
            <a:pPr>
              <a:defRPr/>
            </a:pPr>
            <a:fld id="{374DDD12-84CE-46B6-B04B-F6326F438991}"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381000" y="685800"/>
            <a:ext cx="6096000" cy="3429000"/>
          </a:xfrm>
          <a:ln/>
        </p:spPr>
      </p:sp>
      <p:sp>
        <p:nvSpPr>
          <p:cNvPr id="71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a:p>
        </p:txBody>
      </p:sp>
      <p:sp>
        <p:nvSpPr>
          <p:cNvPr id="71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man Old Style" panose="02050604050505020204" pitchFamily="18" charset="0"/>
              </a:defRPr>
            </a:lvl1pPr>
            <a:lvl2pPr marL="742950" indent="-285750">
              <a:defRPr sz="2400">
                <a:solidFill>
                  <a:schemeClr val="tx1"/>
                </a:solidFill>
                <a:latin typeface="Bookman Old Style" panose="02050604050505020204" pitchFamily="18" charset="0"/>
              </a:defRPr>
            </a:lvl2pPr>
            <a:lvl3pPr marL="1143000" indent="-228600">
              <a:defRPr sz="2400">
                <a:solidFill>
                  <a:schemeClr val="tx1"/>
                </a:solidFill>
                <a:latin typeface="Bookman Old Style" panose="02050604050505020204" pitchFamily="18" charset="0"/>
              </a:defRPr>
            </a:lvl3pPr>
            <a:lvl4pPr marL="1600200" indent="-228600">
              <a:defRPr sz="2400">
                <a:solidFill>
                  <a:schemeClr val="tx1"/>
                </a:solidFill>
                <a:latin typeface="Bookman Old Style" panose="02050604050505020204" pitchFamily="18" charset="0"/>
              </a:defRPr>
            </a:lvl4pPr>
            <a:lvl5pPr marL="2057400" indent="-228600">
              <a:defRPr sz="2400">
                <a:solidFill>
                  <a:schemeClr val="tx1"/>
                </a:solidFill>
                <a:latin typeface="Bookman Old Style" panose="02050604050505020204" pitchFamily="18" charset="0"/>
              </a:defRPr>
            </a:lvl5pPr>
            <a:lvl6pPr marL="2514600" indent="-228600" eaLnBrk="0" fontAlgn="base" hangingPunct="0">
              <a:spcBef>
                <a:spcPct val="0"/>
              </a:spcBef>
              <a:spcAft>
                <a:spcPct val="0"/>
              </a:spcAft>
              <a:defRPr sz="2400">
                <a:solidFill>
                  <a:schemeClr val="tx1"/>
                </a:solidFill>
                <a:latin typeface="Bookman Old Style" panose="02050604050505020204" pitchFamily="18" charset="0"/>
              </a:defRPr>
            </a:lvl6pPr>
            <a:lvl7pPr marL="2971800" indent="-228600" eaLnBrk="0" fontAlgn="base" hangingPunct="0">
              <a:spcBef>
                <a:spcPct val="0"/>
              </a:spcBef>
              <a:spcAft>
                <a:spcPct val="0"/>
              </a:spcAft>
              <a:defRPr sz="2400">
                <a:solidFill>
                  <a:schemeClr val="tx1"/>
                </a:solidFill>
                <a:latin typeface="Bookman Old Style" panose="02050604050505020204" pitchFamily="18" charset="0"/>
              </a:defRPr>
            </a:lvl7pPr>
            <a:lvl8pPr marL="3429000" indent="-228600" eaLnBrk="0" fontAlgn="base" hangingPunct="0">
              <a:spcBef>
                <a:spcPct val="0"/>
              </a:spcBef>
              <a:spcAft>
                <a:spcPct val="0"/>
              </a:spcAft>
              <a:defRPr sz="2400">
                <a:solidFill>
                  <a:schemeClr val="tx1"/>
                </a:solidFill>
                <a:latin typeface="Bookman Old Style" panose="02050604050505020204" pitchFamily="18" charset="0"/>
              </a:defRPr>
            </a:lvl8pPr>
            <a:lvl9pPr marL="3886200" indent="-228600" eaLnBrk="0" fontAlgn="base" hangingPunct="0">
              <a:spcBef>
                <a:spcPct val="0"/>
              </a:spcBef>
              <a:spcAft>
                <a:spcPct val="0"/>
              </a:spcAft>
              <a:defRPr sz="2400">
                <a:solidFill>
                  <a:schemeClr val="tx1"/>
                </a:solidFill>
                <a:latin typeface="Bookman Old Style" panose="02050604050505020204" pitchFamily="18" charset="0"/>
              </a:defRPr>
            </a:lvl9pPr>
          </a:lstStyle>
          <a:p>
            <a:fld id="{3A2E4440-09CC-4754-B13B-780A12ADED8F}" type="slidenum">
              <a:rPr lang="el-GR" altLang="el-GR" sz="1200">
                <a:latin typeface="Times New Roman" panose="02020603050405020304" pitchFamily="18" charset="0"/>
              </a:rPr>
              <a:pPr/>
              <a:t>1</a:t>
            </a:fld>
            <a:endParaRPr lang="el-GR" altLang="el-GR" sz="1200">
              <a:latin typeface="Times New Roman" panose="02020603050405020304" pitchFamily="18" charset="0"/>
            </a:endParaRPr>
          </a:p>
        </p:txBody>
      </p:sp>
    </p:spTree>
    <p:extLst>
      <p:ext uri="{BB962C8B-B14F-4D97-AF65-F5344CB8AC3E}">
        <p14:creationId xmlns:p14="http://schemas.microsoft.com/office/powerpoint/2010/main" val="1390357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381000" y="685800"/>
            <a:ext cx="6096000" cy="3429000"/>
          </a:xfrm>
          <a:ln/>
        </p:spPr>
      </p:sp>
      <p:sp>
        <p:nvSpPr>
          <p:cNvPr id="71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a:p>
        </p:txBody>
      </p:sp>
      <p:sp>
        <p:nvSpPr>
          <p:cNvPr id="71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man Old Style" panose="02050604050505020204" pitchFamily="18" charset="0"/>
              </a:defRPr>
            </a:lvl1pPr>
            <a:lvl2pPr marL="742950" indent="-285750">
              <a:defRPr sz="2400">
                <a:solidFill>
                  <a:schemeClr val="tx1"/>
                </a:solidFill>
                <a:latin typeface="Bookman Old Style" panose="02050604050505020204" pitchFamily="18" charset="0"/>
              </a:defRPr>
            </a:lvl2pPr>
            <a:lvl3pPr marL="1143000" indent="-228600">
              <a:defRPr sz="2400">
                <a:solidFill>
                  <a:schemeClr val="tx1"/>
                </a:solidFill>
                <a:latin typeface="Bookman Old Style" panose="02050604050505020204" pitchFamily="18" charset="0"/>
              </a:defRPr>
            </a:lvl3pPr>
            <a:lvl4pPr marL="1600200" indent="-228600">
              <a:defRPr sz="2400">
                <a:solidFill>
                  <a:schemeClr val="tx1"/>
                </a:solidFill>
                <a:latin typeface="Bookman Old Style" panose="02050604050505020204" pitchFamily="18" charset="0"/>
              </a:defRPr>
            </a:lvl4pPr>
            <a:lvl5pPr marL="2057400" indent="-228600">
              <a:defRPr sz="2400">
                <a:solidFill>
                  <a:schemeClr val="tx1"/>
                </a:solidFill>
                <a:latin typeface="Bookman Old Style" panose="02050604050505020204" pitchFamily="18" charset="0"/>
              </a:defRPr>
            </a:lvl5pPr>
            <a:lvl6pPr marL="2514600" indent="-228600" eaLnBrk="0" fontAlgn="base" hangingPunct="0">
              <a:spcBef>
                <a:spcPct val="0"/>
              </a:spcBef>
              <a:spcAft>
                <a:spcPct val="0"/>
              </a:spcAft>
              <a:defRPr sz="2400">
                <a:solidFill>
                  <a:schemeClr val="tx1"/>
                </a:solidFill>
                <a:latin typeface="Bookman Old Style" panose="02050604050505020204" pitchFamily="18" charset="0"/>
              </a:defRPr>
            </a:lvl6pPr>
            <a:lvl7pPr marL="2971800" indent="-228600" eaLnBrk="0" fontAlgn="base" hangingPunct="0">
              <a:spcBef>
                <a:spcPct val="0"/>
              </a:spcBef>
              <a:spcAft>
                <a:spcPct val="0"/>
              </a:spcAft>
              <a:defRPr sz="2400">
                <a:solidFill>
                  <a:schemeClr val="tx1"/>
                </a:solidFill>
                <a:latin typeface="Bookman Old Style" panose="02050604050505020204" pitchFamily="18" charset="0"/>
              </a:defRPr>
            </a:lvl7pPr>
            <a:lvl8pPr marL="3429000" indent="-228600" eaLnBrk="0" fontAlgn="base" hangingPunct="0">
              <a:spcBef>
                <a:spcPct val="0"/>
              </a:spcBef>
              <a:spcAft>
                <a:spcPct val="0"/>
              </a:spcAft>
              <a:defRPr sz="2400">
                <a:solidFill>
                  <a:schemeClr val="tx1"/>
                </a:solidFill>
                <a:latin typeface="Bookman Old Style" panose="02050604050505020204" pitchFamily="18" charset="0"/>
              </a:defRPr>
            </a:lvl8pPr>
            <a:lvl9pPr marL="3886200" indent="-228600" eaLnBrk="0" fontAlgn="base" hangingPunct="0">
              <a:spcBef>
                <a:spcPct val="0"/>
              </a:spcBef>
              <a:spcAft>
                <a:spcPct val="0"/>
              </a:spcAft>
              <a:defRPr sz="2400">
                <a:solidFill>
                  <a:schemeClr val="tx1"/>
                </a:solidFill>
                <a:latin typeface="Bookman Old Style" panose="02050604050505020204" pitchFamily="18" charset="0"/>
              </a:defRPr>
            </a:lvl9pPr>
          </a:lstStyle>
          <a:p>
            <a:fld id="{3A2E4440-09CC-4754-B13B-780A12ADED8F}" type="slidenum">
              <a:rPr lang="el-GR" altLang="el-GR" sz="1200">
                <a:latin typeface="Times New Roman" panose="02020603050405020304" pitchFamily="18" charset="0"/>
              </a:rPr>
              <a:pPr/>
              <a:t>2</a:t>
            </a:fld>
            <a:endParaRPr lang="el-GR" altLang="el-GR" sz="120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30426"/>
            <a:ext cx="10363200" cy="1470025"/>
          </a:xfrm>
        </p:spPr>
        <p:txBody>
          <a:bodyPr/>
          <a:lstStyle/>
          <a:p>
            <a:r>
              <a:rPr lang="el-GR"/>
              <a:t>Στυλ κύριου τίτλου</a:t>
            </a:r>
          </a:p>
        </p:txBody>
      </p:sp>
      <p:sp>
        <p:nvSpPr>
          <p:cNvPr id="3" name="Υπότιτλο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Στυλ κύριου υπότιτλου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A7E31EFB-5DE4-4123-9D09-3B155D4D817E}" type="slidenum">
              <a:rPr lang="el-GR" altLang="el-GR"/>
              <a:pPr>
                <a:defRPr/>
              </a:pPr>
              <a:t>‹#›</a:t>
            </a:fld>
            <a:endParaRPr lang="el-GR" altLang="el-GR"/>
          </a:p>
        </p:txBody>
      </p:sp>
    </p:spTree>
    <p:extLst>
      <p:ext uri="{BB962C8B-B14F-4D97-AF65-F5344CB8AC3E}">
        <p14:creationId xmlns:p14="http://schemas.microsoft.com/office/powerpoint/2010/main" val="19001429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88DE40FB-39A1-4099-B2A5-5F77BC5C51F8}" type="slidenum">
              <a:rPr lang="el-GR" altLang="el-GR"/>
              <a:pPr>
                <a:defRPr/>
              </a:pPr>
              <a:t>‹#›</a:t>
            </a:fld>
            <a:endParaRPr lang="el-GR" altLang="el-GR"/>
          </a:p>
        </p:txBody>
      </p:sp>
    </p:spTree>
    <p:extLst>
      <p:ext uri="{BB962C8B-B14F-4D97-AF65-F5344CB8AC3E}">
        <p14:creationId xmlns:p14="http://schemas.microsoft.com/office/powerpoint/2010/main" val="9101248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686800" y="609600"/>
            <a:ext cx="2590800" cy="5486400"/>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914400" y="609600"/>
            <a:ext cx="7569200" cy="5486400"/>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7756209E-B510-463B-8E32-4B60E9898B0E}" type="slidenum">
              <a:rPr lang="el-GR" altLang="el-GR"/>
              <a:pPr>
                <a:defRPr/>
              </a:pPr>
              <a:t>‹#›</a:t>
            </a:fld>
            <a:endParaRPr lang="el-GR" altLang="el-GR"/>
          </a:p>
        </p:txBody>
      </p:sp>
    </p:spTree>
    <p:extLst>
      <p:ext uri="{BB962C8B-B14F-4D97-AF65-F5344CB8AC3E}">
        <p14:creationId xmlns:p14="http://schemas.microsoft.com/office/powerpoint/2010/main" val="32729650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914400" y="609600"/>
            <a:ext cx="10363200" cy="54864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5" name="Rectangle 6"/>
          <p:cNvSpPr>
            <a:spLocks noGrp="1" noChangeArrowheads="1"/>
          </p:cNvSpPr>
          <p:nvPr>
            <p:ph type="sldNum" sz="quarter" idx="12"/>
          </p:nvPr>
        </p:nvSpPr>
        <p:spPr>
          <a:ln/>
        </p:spPr>
        <p:txBody>
          <a:bodyPr/>
          <a:lstStyle>
            <a:lvl1pPr>
              <a:defRPr/>
            </a:lvl1pPr>
          </a:lstStyle>
          <a:p>
            <a:pPr>
              <a:defRPr/>
            </a:pPr>
            <a:fld id="{D6E982CF-0329-4F98-BB1A-40C86763215C}" type="slidenum">
              <a:rPr lang="el-GR" altLang="el-GR"/>
              <a:pPr>
                <a:defRPr/>
              </a:pPr>
              <a:t>‹#›</a:t>
            </a:fld>
            <a:endParaRPr lang="el-GR" altLang="el-GR"/>
          </a:p>
        </p:txBody>
      </p:sp>
    </p:spTree>
    <p:extLst>
      <p:ext uri="{BB962C8B-B14F-4D97-AF65-F5344CB8AC3E}">
        <p14:creationId xmlns:p14="http://schemas.microsoft.com/office/powerpoint/2010/main" val="268814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609600"/>
            <a:ext cx="10363200" cy="1143000"/>
          </a:xfrm>
        </p:spPr>
        <p:txBody>
          <a:bodyPr/>
          <a:lstStyle/>
          <a:p>
            <a:r>
              <a:rPr lang="el-GR"/>
              <a:t>Στυλ κύριου τίτλου</a:t>
            </a:r>
          </a:p>
        </p:txBody>
      </p:sp>
      <p:sp>
        <p:nvSpPr>
          <p:cNvPr id="3" name="Θέση πίνακα 2"/>
          <p:cNvSpPr>
            <a:spLocks noGrp="1"/>
          </p:cNvSpPr>
          <p:nvPr>
            <p:ph type="tbl" idx="1"/>
          </p:nvPr>
        </p:nvSpPr>
        <p:spPr>
          <a:xfrm>
            <a:off x="914400" y="1981200"/>
            <a:ext cx="10363200" cy="4114800"/>
          </a:xfrm>
        </p:spPr>
        <p:txBody>
          <a:bodyPr/>
          <a:lstStyle/>
          <a:p>
            <a:pPr lvl="0"/>
            <a:endParaRPr lang="el-GR" noProof="0"/>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BBAB1E88-231D-4012-BE0E-D86B26975C72}" type="slidenum">
              <a:rPr lang="el-GR" altLang="el-GR"/>
              <a:pPr>
                <a:defRPr/>
              </a:pPr>
              <a:t>‹#›</a:t>
            </a:fld>
            <a:endParaRPr lang="el-GR" altLang="el-GR"/>
          </a:p>
        </p:txBody>
      </p:sp>
    </p:spTree>
    <p:extLst>
      <p:ext uri="{BB962C8B-B14F-4D97-AF65-F5344CB8AC3E}">
        <p14:creationId xmlns:p14="http://schemas.microsoft.com/office/powerpoint/2010/main" val="25637472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883961" y="0"/>
            <a:ext cx="4424083" cy="6858000"/>
          </a:xfrm>
          <a:custGeom>
            <a:avLst/>
            <a:gdLst>
              <a:gd name="connsiteX0" fmla="*/ 0 w 4424083"/>
              <a:gd name="connsiteY0" fmla="*/ 0 h 6858000"/>
              <a:gd name="connsiteX1" fmla="*/ 4424083 w 4424083"/>
              <a:gd name="connsiteY1" fmla="*/ 0 h 6858000"/>
              <a:gd name="connsiteX2" fmla="*/ 4424083 w 4424083"/>
              <a:gd name="connsiteY2" fmla="*/ 6858000 h 6858000"/>
              <a:gd name="connsiteX3" fmla="*/ 0 w 442408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24083" h="6858000">
                <a:moveTo>
                  <a:pt x="0" y="0"/>
                </a:moveTo>
                <a:lnTo>
                  <a:pt x="4424083" y="0"/>
                </a:lnTo>
                <a:lnTo>
                  <a:pt x="4424083" y="6858000"/>
                </a:lnTo>
                <a:lnTo>
                  <a:pt x="0" y="6858000"/>
                </a:lnTo>
                <a:close/>
              </a:path>
            </a:pathLst>
          </a:custGeom>
        </p:spPr>
        <p:txBody>
          <a:bodyPr>
            <a:noAutofit/>
          </a:bodyPr>
          <a:lstStyle/>
          <a:p>
            <a:pPr lvl="0"/>
            <a:endParaRPr lang="id-ID" noProof="0"/>
          </a:p>
        </p:txBody>
      </p:sp>
      <p:sp>
        <p:nvSpPr>
          <p:cNvPr id="2" name="Θέση ημερομηνίας 1">
            <a:extLst>
              <a:ext uri="{FF2B5EF4-FFF2-40B4-BE49-F238E27FC236}">
                <a16:creationId xmlns:a16="http://schemas.microsoft.com/office/drawing/2014/main" id="{502DF219-D166-421F-A66E-858FF99BB7BA}"/>
              </a:ext>
            </a:extLst>
          </p:cNvPr>
          <p:cNvSpPr>
            <a:spLocks noGrp="1"/>
          </p:cNvSpPr>
          <p:nvPr>
            <p:ph type="dt" sz="half" idx="11"/>
          </p:nvPr>
        </p:nvSpPr>
        <p:spPr/>
        <p:txBody>
          <a:bodyPr/>
          <a:lstStyle/>
          <a:p>
            <a:pPr>
              <a:defRPr/>
            </a:pPr>
            <a:endParaRPr lang="el-GR" altLang="el-GR"/>
          </a:p>
        </p:txBody>
      </p:sp>
      <p:sp>
        <p:nvSpPr>
          <p:cNvPr id="3" name="Θέση υποσέλιδου 2">
            <a:extLst>
              <a:ext uri="{FF2B5EF4-FFF2-40B4-BE49-F238E27FC236}">
                <a16:creationId xmlns:a16="http://schemas.microsoft.com/office/drawing/2014/main" id="{0E1260C0-860A-4450-8C45-E28904D1D027}"/>
              </a:ext>
            </a:extLst>
          </p:cNvPr>
          <p:cNvSpPr>
            <a:spLocks noGrp="1"/>
          </p:cNvSpPr>
          <p:nvPr>
            <p:ph type="ftr" sz="quarter" idx="12"/>
          </p:nvPr>
        </p:nvSpPr>
        <p:spPr/>
        <p:txBody>
          <a:bodyPr/>
          <a:lstStyle/>
          <a:p>
            <a:pPr>
              <a:defRPr/>
            </a:pPr>
            <a:endParaRPr lang="el-GR" altLang="el-GR"/>
          </a:p>
        </p:txBody>
      </p:sp>
      <p:sp>
        <p:nvSpPr>
          <p:cNvPr id="4" name="Θέση αριθμού διαφάνειας 3">
            <a:extLst>
              <a:ext uri="{FF2B5EF4-FFF2-40B4-BE49-F238E27FC236}">
                <a16:creationId xmlns:a16="http://schemas.microsoft.com/office/drawing/2014/main" id="{2AC8859B-21E1-47E0-A12A-F512A2EC5FC3}"/>
              </a:ext>
            </a:extLst>
          </p:cNvPr>
          <p:cNvSpPr>
            <a:spLocks noGrp="1"/>
          </p:cNvSpPr>
          <p:nvPr>
            <p:ph type="sldNum" sz="quarter" idx="13"/>
          </p:nvPr>
        </p:nvSpPr>
        <p:spPr/>
        <p:txBody>
          <a:bodyPr/>
          <a:lstStyle>
            <a:lvl1pPr algn="ctr">
              <a:defRPr sz="1700" b="1">
                <a:solidFill>
                  <a:srgbClr val="FF0000"/>
                </a:solidFill>
                <a:latin typeface="+mn-lt"/>
              </a:defRPr>
            </a:lvl1pPr>
          </a:lstStyle>
          <a:p>
            <a:pPr>
              <a:defRPr/>
            </a:pPr>
            <a:fld id="{3C38A985-99C6-45E6-A929-EF73FFA3FF64}" type="slidenum">
              <a:rPr lang="el-GR" altLang="el-GR" smtClean="0"/>
              <a:pPr>
                <a:defRPr/>
              </a:pPr>
              <a:t>‹#›</a:t>
            </a:fld>
            <a:endParaRPr lang="el-GR" altLang="el-GR" dirty="0"/>
          </a:p>
        </p:txBody>
      </p:sp>
    </p:spTree>
    <p:extLst>
      <p:ext uri="{BB962C8B-B14F-4D97-AF65-F5344CB8AC3E}">
        <p14:creationId xmlns:p14="http://schemas.microsoft.com/office/powerpoint/2010/main" val="26244288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txBox="1">
            <a:spLocks noGrp="1"/>
          </p:cNvSpPr>
          <p:nvPr>
            <p:ph type="title"/>
          </p:nvPr>
        </p:nvSpPr>
        <p:spPr/>
        <p:txBody>
          <a:bodyPr/>
          <a:lstStyle>
            <a:lvl1pPr>
              <a:defRPr/>
            </a:lvl1pPr>
          </a:lstStyle>
          <a:p>
            <a:pPr lvl="0"/>
            <a:endParaRPr lang="en-US"/>
          </a:p>
        </p:txBody>
      </p:sp>
      <p:sp>
        <p:nvSpPr>
          <p:cNvPr id="3" name="Holder 3"/>
          <p:cNvSpPr txBox="1">
            <a:spLocks noGrp="1"/>
          </p:cNvSpPr>
          <p:nvPr>
            <p:ph idx="1"/>
          </p:nvPr>
        </p:nvSpPr>
        <p:spPr>
          <a:xfrm>
            <a:off x="609603" y="1577340"/>
            <a:ext cx="5303520" cy="415494"/>
          </a:xfrm>
        </p:spPr>
        <p:txBody>
          <a:bodyPr/>
          <a:lstStyle>
            <a:lvl1pPr>
              <a:defRPr/>
            </a:lvl1pPr>
          </a:lstStyle>
          <a:p>
            <a:pPr lvl="0"/>
            <a:endParaRPr lang="en-US"/>
          </a:p>
        </p:txBody>
      </p:sp>
      <p:sp>
        <p:nvSpPr>
          <p:cNvPr id="4" name="Holder 4"/>
          <p:cNvSpPr txBox="1">
            <a:spLocks noGrp="1"/>
          </p:cNvSpPr>
          <p:nvPr>
            <p:ph idx="4294967295"/>
          </p:nvPr>
        </p:nvSpPr>
        <p:spPr>
          <a:xfrm>
            <a:off x="6278883" y="1577340"/>
            <a:ext cx="5303520" cy="415494"/>
          </a:xfrm>
        </p:spPr>
        <p:txBody>
          <a:bodyPr/>
          <a:lstStyle>
            <a:lvl1pPr>
              <a:defRPr/>
            </a:lvl1pPr>
          </a:lstStyle>
          <a:p>
            <a:pPr lvl="0"/>
            <a:endParaRPr lang="en-US"/>
          </a:p>
        </p:txBody>
      </p:sp>
      <p:sp>
        <p:nvSpPr>
          <p:cNvPr id="5" name="Holder 5"/>
          <p:cNvSpPr txBox="1">
            <a:spLocks noGrp="1"/>
          </p:cNvSpPr>
          <p:nvPr>
            <p:ph type="ftr" sz="quarter" idx="9"/>
          </p:nvPr>
        </p:nvSpPr>
        <p:spPr/>
        <p:txBody>
          <a:bodyPr/>
          <a:lstStyle>
            <a:lvl1pPr>
              <a:defRPr/>
            </a:lvl1pPr>
          </a:lstStyle>
          <a:p>
            <a:pPr lvl="0"/>
            <a:endParaRPr lang="en-US"/>
          </a:p>
        </p:txBody>
      </p:sp>
      <p:sp>
        <p:nvSpPr>
          <p:cNvPr id="6" name="Holder 6"/>
          <p:cNvSpPr txBox="1">
            <a:spLocks noGrp="1"/>
          </p:cNvSpPr>
          <p:nvPr>
            <p:ph type="dt" sz="half" idx="7"/>
          </p:nvPr>
        </p:nvSpPr>
        <p:spPr/>
        <p:txBody>
          <a:bodyPr/>
          <a:lstStyle>
            <a:lvl1pPr>
              <a:defRPr/>
            </a:lvl1pPr>
          </a:lstStyle>
          <a:p>
            <a:pPr lvl="0"/>
            <a:endParaRPr lang="en-US"/>
          </a:p>
        </p:txBody>
      </p:sp>
      <p:sp>
        <p:nvSpPr>
          <p:cNvPr id="7" name="Holder 7"/>
          <p:cNvSpPr txBox="1">
            <a:spLocks noGrp="1"/>
          </p:cNvSpPr>
          <p:nvPr>
            <p:ph type="sldNum" sz="quarter" idx="8"/>
          </p:nvPr>
        </p:nvSpPr>
        <p:spPr/>
        <p:txBody>
          <a:bodyPr/>
          <a:lstStyle>
            <a:lvl1pPr>
              <a:defRPr/>
            </a:lvl1pPr>
          </a:lstStyle>
          <a:p>
            <a:pPr lvl="0"/>
            <a:fld id="{D5D32246-2F5A-4A03-9ABC-793FC9E8AB20}" type="slidenum">
              <a:t>‹#›</a:t>
            </a:fld>
            <a:endParaRPr lang="en-US"/>
          </a:p>
        </p:txBody>
      </p:sp>
    </p:spTree>
    <p:extLst>
      <p:ext uri="{BB962C8B-B14F-4D97-AF65-F5344CB8AC3E}">
        <p14:creationId xmlns:p14="http://schemas.microsoft.com/office/powerpoint/2010/main" val="27081621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30428"/>
            <a:ext cx="10363200" cy="1470025"/>
          </a:xfrm>
        </p:spPr>
        <p:txBody>
          <a:bodyPr/>
          <a:lstStyle/>
          <a:p>
            <a:r>
              <a:rPr lang="el-GR"/>
              <a:t>Στυλ κύριου τίτλου</a:t>
            </a:r>
          </a:p>
        </p:txBody>
      </p:sp>
      <p:sp>
        <p:nvSpPr>
          <p:cNvPr id="3" name="Υπότιτλος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l-GR"/>
              <a:t>Στυλ κύριου υπότιτλου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23CBC8B4-ABB9-4FCE-BF90-AFC6FEC568A9}" type="slidenum">
              <a:rPr lang="el-GR" altLang="el-GR"/>
              <a:pPr>
                <a:defRPr/>
              </a:pPr>
              <a:t>‹#›</a:t>
            </a:fld>
            <a:endParaRPr lang="el-GR" altLang="el-GR"/>
          </a:p>
        </p:txBody>
      </p:sp>
    </p:spTree>
    <p:extLst>
      <p:ext uri="{BB962C8B-B14F-4D97-AF65-F5344CB8AC3E}">
        <p14:creationId xmlns:p14="http://schemas.microsoft.com/office/powerpoint/2010/main" val="4044902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9687B0AB-A8F9-4981-875D-40986F3B69BE}" type="slidenum">
              <a:rPr lang="el-GR" altLang="el-GR"/>
              <a:pPr>
                <a:defRPr/>
              </a:pPr>
              <a:t>‹#›</a:t>
            </a:fld>
            <a:endParaRPr lang="el-GR" altLang="el-GR"/>
          </a:p>
        </p:txBody>
      </p:sp>
    </p:spTree>
    <p:extLst>
      <p:ext uri="{BB962C8B-B14F-4D97-AF65-F5344CB8AC3E}">
        <p14:creationId xmlns:p14="http://schemas.microsoft.com/office/powerpoint/2010/main" val="19298567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63084" y="4406903"/>
            <a:ext cx="10363200" cy="1362075"/>
          </a:xfrm>
        </p:spPr>
        <p:txBody>
          <a:bodyPr anchor="t"/>
          <a:lstStyle>
            <a:lvl1pPr algn="l">
              <a:defRPr sz="3000" b="1" cap="all"/>
            </a:lvl1pPr>
          </a:lstStyle>
          <a:p>
            <a:r>
              <a:rPr lang="el-GR"/>
              <a:t>Στυλ κύριου τίτλου</a:t>
            </a:r>
          </a:p>
        </p:txBody>
      </p:sp>
      <p:sp>
        <p:nvSpPr>
          <p:cNvPr id="3" name="Θέση κειμένου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l-GR"/>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F89A5B64-4A2C-4754-A704-76F8C2DA5552}" type="slidenum">
              <a:rPr lang="el-GR" altLang="el-GR"/>
              <a:pPr>
                <a:defRPr/>
              </a:pPr>
              <a:t>‹#›</a:t>
            </a:fld>
            <a:endParaRPr lang="el-GR" altLang="el-GR"/>
          </a:p>
        </p:txBody>
      </p:sp>
    </p:spTree>
    <p:extLst>
      <p:ext uri="{BB962C8B-B14F-4D97-AF65-F5344CB8AC3E}">
        <p14:creationId xmlns:p14="http://schemas.microsoft.com/office/powerpoint/2010/main" val="11737551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0C698F5B-9B5A-4919-8A16-E27F219228E3}" type="slidenum">
              <a:rPr lang="el-GR" altLang="el-GR"/>
              <a:pPr>
                <a:defRPr/>
              </a:pPr>
              <a:t>‹#›</a:t>
            </a:fld>
            <a:endParaRPr lang="el-GR" altLang="el-GR"/>
          </a:p>
        </p:txBody>
      </p:sp>
    </p:spTree>
    <p:extLst>
      <p:ext uri="{BB962C8B-B14F-4D97-AF65-F5344CB8AC3E}">
        <p14:creationId xmlns:p14="http://schemas.microsoft.com/office/powerpoint/2010/main" val="24010533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lgn="ctr">
              <a:defRPr sz="1700" b="1">
                <a:solidFill>
                  <a:srgbClr val="FF0000"/>
                </a:solidFill>
                <a:latin typeface="Calibri" panose="020F0502020204030204" pitchFamily="34" charset="0"/>
                <a:ea typeface="Calibri" panose="020F0502020204030204" pitchFamily="34" charset="0"/>
                <a:cs typeface="Calibri" panose="020F0502020204030204" pitchFamily="34" charset="0"/>
              </a:defRPr>
            </a:lvl1pPr>
          </a:lstStyle>
          <a:p>
            <a:pPr>
              <a:defRPr/>
            </a:pPr>
            <a:fld id="{6D690F74-246D-4367-A0A9-9F62E7BA2245}" type="slidenum">
              <a:rPr lang="el-GR" altLang="el-GR" smtClean="0"/>
              <a:pPr>
                <a:defRPr/>
              </a:pPr>
              <a:t>‹#›</a:t>
            </a:fld>
            <a:endParaRPr lang="el-GR" altLang="el-GR" dirty="0"/>
          </a:p>
        </p:txBody>
      </p:sp>
    </p:spTree>
    <p:extLst>
      <p:ext uri="{BB962C8B-B14F-4D97-AF65-F5344CB8AC3E}">
        <p14:creationId xmlns:p14="http://schemas.microsoft.com/office/powerpoint/2010/main" val="13720232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274638"/>
            <a:ext cx="10972800" cy="1143000"/>
          </a:xfrm>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9" name="Rectangle 6"/>
          <p:cNvSpPr>
            <a:spLocks noGrp="1" noChangeArrowheads="1"/>
          </p:cNvSpPr>
          <p:nvPr>
            <p:ph type="sldNum" sz="quarter" idx="12"/>
          </p:nvPr>
        </p:nvSpPr>
        <p:spPr>
          <a:ln/>
        </p:spPr>
        <p:txBody>
          <a:bodyPr/>
          <a:lstStyle>
            <a:lvl1pPr>
              <a:defRPr/>
            </a:lvl1pPr>
          </a:lstStyle>
          <a:p>
            <a:pPr>
              <a:defRPr/>
            </a:pPr>
            <a:fld id="{26741E6D-F7E3-45FD-B94E-36DBB1B82140}" type="slidenum">
              <a:rPr lang="el-GR" altLang="el-GR"/>
              <a:pPr>
                <a:defRPr/>
              </a:pPr>
              <a:t>‹#›</a:t>
            </a:fld>
            <a:endParaRPr lang="el-GR" altLang="el-GR"/>
          </a:p>
        </p:txBody>
      </p:sp>
    </p:spTree>
    <p:extLst>
      <p:ext uri="{BB962C8B-B14F-4D97-AF65-F5344CB8AC3E}">
        <p14:creationId xmlns:p14="http://schemas.microsoft.com/office/powerpoint/2010/main" val="33047425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5" name="Rectangle 6"/>
          <p:cNvSpPr>
            <a:spLocks noGrp="1" noChangeArrowheads="1"/>
          </p:cNvSpPr>
          <p:nvPr>
            <p:ph type="sldNum" sz="quarter" idx="12"/>
          </p:nvPr>
        </p:nvSpPr>
        <p:spPr>
          <a:ln/>
        </p:spPr>
        <p:txBody>
          <a:bodyPr/>
          <a:lstStyle>
            <a:lvl1pPr>
              <a:defRPr/>
            </a:lvl1pPr>
          </a:lstStyle>
          <a:p>
            <a:pPr>
              <a:defRPr/>
            </a:pPr>
            <a:fld id="{69C575CB-95E0-4375-B1C4-0225486E6452}" type="slidenum">
              <a:rPr lang="el-GR" altLang="el-GR"/>
              <a:pPr>
                <a:defRPr/>
              </a:pPr>
              <a:t>‹#›</a:t>
            </a:fld>
            <a:endParaRPr lang="el-GR" altLang="el-GR"/>
          </a:p>
        </p:txBody>
      </p:sp>
    </p:spTree>
    <p:extLst>
      <p:ext uri="{BB962C8B-B14F-4D97-AF65-F5344CB8AC3E}">
        <p14:creationId xmlns:p14="http://schemas.microsoft.com/office/powerpoint/2010/main" val="20376305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4" name="Rectangle 6"/>
          <p:cNvSpPr>
            <a:spLocks noGrp="1" noChangeArrowheads="1"/>
          </p:cNvSpPr>
          <p:nvPr>
            <p:ph type="sldNum" sz="quarter" idx="12"/>
          </p:nvPr>
        </p:nvSpPr>
        <p:spPr>
          <a:ln/>
        </p:spPr>
        <p:txBody>
          <a:bodyPr/>
          <a:lstStyle>
            <a:lvl1pPr>
              <a:defRPr/>
            </a:lvl1pPr>
          </a:lstStyle>
          <a:p>
            <a:pPr>
              <a:defRPr/>
            </a:pPr>
            <a:fld id="{4130D352-C02A-4AC0-A9F3-02F27F2DC277}" type="slidenum">
              <a:rPr lang="el-GR" altLang="el-GR"/>
              <a:pPr>
                <a:defRPr/>
              </a:pPr>
              <a:t>‹#›</a:t>
            </a:fld>
            <a:endParaRPr lang="el-GR" altLang="el-GR"/>
          </a:p>
        </p:txBody>
      </p:sp>
    </p:spTree>
    <p:extLst>
      <p:ext uri="{BB962C8B-B14F-4D97-AF65-F5344CB8AC3E}">
        <p14:creationId xmlns:p14="http://schemas.microsoft.com/office/powerpoint/2010/main" val="4237762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2" y="273050"/>
            <a:ext cx="4011084" cy="1162050"/>
          </a:xfrm>
        </p:spPr>
        <p:txBody>
          <a:bodyPr anchor="b"/>
          <a:lstStyle>
            <a:lvl1pPr algn="l">
              <a:defRPr sz="1500" b="1"/>
            </a:lvl1pPr>
          </a:lstStyle>
          <a:p>
            <a:r>
              <a:rPr lang="el-GR"/>
              <a:t>Στυλ κύριου τίτλου</a:t>
            </a:r>
          </a:p>
        </p:txBody>
      </p:sp>
      <p:sp>
        <p:nvSpPr>
          <p:cNvPr id="3" name="Θέση περιεχομένου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03532597-8191-4903-8D61-F1DD0BC2C4CE}" type="slidenum">
              <a:rPr lang="el-GR" altLang="el-GR"/>
              <a:pPr>
                <a:defRPr/>
              </a:pPr>
              <a:t>‹#›</a:t>
            </a:fld>
            <a:endParaRPr lang="el-GR" altLang="el-GR"/>
          </a:p>
        </p:txBody>
      </p:sp>
    </p:spTree>
    <p:extLst>
      <p:ext uri="{BB962C8B-B14F-4D97-AF65-F5344CB8AC3E}">
        <p14:creationId xmlns:p14="http://schemas.microsoft.com/office/powerpoint/2010/main" val="26508571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2389717" y="4800600"/>
            <a:ext cx="7315200" cy="566738"/>
          </a:xfrm>
        </p:spPr>
        <p:txBody>
          <a:bodyPr anchor="b"/>
          <a:lstStyle>
            <a:lvl1pPr algn="l">
              <a:defRPr sz="1500" b="1"/>
            </a:lvl1pPr>
          </a:lstStyle>
          <a:p>
            <a:r>
              <a:rPr lang="el-GR"/>
              <a:t>Στυλ κύριου τίτλου</a:t>
            </a:r>
          </a:p>
        </p:txBody>
      </p:sp>
      <p:sp>
        <p:nvSpPr>
          <p:cNvPr id="3" name="Θέση εικόνας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l-GR" noProof="0"/>
          </a:p>
        </p:txBody>
      </p:sp>
      <p:sp>
        <p:nvSpPr>
          <p:cNvPr id="4" name="Θέση κειμένου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B12B0D8B-FA4A-41D3-993A-4ED553E7084E}" type="slidenum">
              <a:rPr lang="el-GR" altLang="el-GR"/>
              <a:pPr>
                <a:defRPr/>
              </a:pPr>
              <a:t>‹#›</a:t>
            </a:fld>
            <a:endParaRPr lang="el-GR" altLang="el-GR"/>
          </a:p>
        </p:txBody>
      </p:sp>
    </p:spTree>
    <p:extLst>
      <p:ext uri="{BB962C8B-B14F-4D97-AF65-F5344CB8AC3E}">
        <p14:creationId xmlns:p14="http://schemas.microsoft.com/office/powerpoint/2010/main" val="9826124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9D519845-8B1E-467B-B905-767168B0C6B5}" type="slidenum">
              <a:rPr lang="el-GR" altLang="el-GR"/>
              <a:pPr>
                <a:defRPr/>
              </a:pPr>
              <a:t>‹#›</a:t>
            </a:fld>
            <a:endParaRPr lang="el-GR" altLang="el-GR"/>
          </a:p>
        </p:txBody>
      </p:sp>
    </p:spTree>
    <p:extLst>
      <p:ext uri="{BB962C8B-B14F-4D97-AF65-F5344CB8AC3E}">
        <p14:creationId xmlns:p14="http://schemas.microsoft.com/office/powerpoint/2010/main" val="35144163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686800" y="609600"/>
            <a:ext cx="2590800" cy="5486400"/>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914400" y="609600"/>
            <a:ext cx="7569200" cy="5486400"/>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ED7BE198-57B5-446B-AC01-46E75FFA22CB}" type="slidenum">
              <a:rPr lang="el-GR" altLang="el-GR"/>
              <a:pPr>
                <a:defRPr/>
              </a:pPr>
              <a:t>‹#›</a:t>
            </a:fld>
            <a:endParaRPr lang="el-GR" altLang="el-GR"/>
          </a:p>
        </p:txBody>
      </p:sp>
    </p:spTree>
    <p:extLst>
      <p:ext uri="{BB962C8B-B14F-4D97-AF65-F5344CB8AC3E}">
        <p14:creationId xmlns:p14="http://schemas.microsoft.com/office/powerpoint/2010/main" val="39093649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914400" y="609600"/>
            <a:ext cx="10363200" cy="54864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5" name="Rectangle 6"/>
          <p:cNvSpPr>
            <a:spLocks noGrp="1" noChangeArrowheads="1"/>
          </p:cNvSpPr>
          <p:nvPr>
            <p:ph type="sldNum" sz="quarter" idx="12"/>
          </p:nvPr>
        </p:nvSpPr>
        <p:spPr>
          <a:ln/>
        </p:spPr>
        <p:txBody>
          <a:bodyPr/>
          <a:lstStyle>
            <a:lvl1pPr>
              <a:defRPr/>
            </a:lvl1pPr>
          </a:lstStyle>
          <a:p>
            <a:pPr>
              <a:defRPr/>
            </a:pPr>
            <a:fld id="{7CBCB54E-598B-428C-B425-A472CF511933}" type="slidenum">
              <a:rPr lang="el-GR" altLang="el-GR"/>
              <a:pPr>
                <a:defRPr/>
              </a:pPr>
              <a:t>‹#›</a:t>
            </a:fld>
            <a:endParaRPr lang="el-GR" altLang="el-GR"/>
          </a:p>
        </p:txBody>
      </p:sp>
    </p:spTree>
    <p:extLst>
      <p:ext uri="{BB962C8B-B14F-4D97-AF65-F5344CB8AC3E}">
        <p14:creationId xmlns:p14="http://schemas.microsoft.com/office/powerpoint/2010/main" val="30013089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609600"/>
            <a:ext cx="10363200" cy="1143000"/>
          </a:xfrm>
        </p:spPr>
        <p:txBody>
          <a:bodyPr/>
          <a:lstStyle/>
          <a:p>
            <a:r>
              <a:rPr lang="el-GR"/>
              <a:t>Στυλ κύριου τίτλου</a:t>
            </a:r>
          </a:p>
        </p:txBody>
      </p:sp>
      <p:sp>
        <p:nvSpPr>
          <p:cNvPr id="3" name="Θέση πίνακα 2"/>
          <p:cNvSpPr>
            <a:spLocks noGrp="1"/>
          </p:cNvSpPr>
          <p:nvPr>
            <p:ph type="tbl" idx="1"/>
          </p:nvPr>
        </p:nvSpPr>
        <p:spPr>
          <a:xfrm>
            <a:off x="914400" y="1981200"/>
            <a:ext cx="10363200" cy="4114800"/>
          </a:xfrm>
        </p:spPr>
        <p:txBody>
          <a:bodyPr/>
          <a:lstStyle/>
          <a:p>
            <a:pPr lvl="0"/>
            <a:endParaRPr lang="el-GR" noProof="0"/>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49E9F59A-A230-480A-8FD5-F12BD769FF1E}" type="slidenum">
              <a:rPr lang="el-GR" altLang="el-GR"/>
              <a:pPr>
                <a:defRPr/>
              </a:pPr>
              <a:t>‹#›</a:t>
            </a:fld>
            <a:endParaRPr lang="el-GR" altLang="el-GR"/>
          </a:p>
        </p:txBody>
      </p:sp>
    </p:spTree>
    <p:extLst>
      <p:ext uri="{BB962C8B-B14F-4D97-AF65-F5344CB8AC3E}">
        <p14:creationId xmlns:p14="http://schemas.microsoft.com/office/powerpoint/2010/main" val="2519760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E4A54630-7A47-470A-B93D-1136DC283159}" type="slidenum">
              <a:rPr lang="el-GR" smtClean="0"/>
              <a:pPr>
                <a:defRPr/>
              </a:pPr>
              <a:t>‹#›</a:t>
            </a:fld>
            <a:endParaRPr lang="el-GR"/>
          </a:p>
        </p:txBody>
      </p:sp>
    </p:spTree>
    <p:extLst>
      <p:ext uri="{BB962C8B-B14F-4D97-AF65-F5344CB8AC3E}">
        <p14:creationId xmlns:p14="http://schemas.microsoft.com/office/powerpoint/2010/main" val="22257177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63084" y="4406901"/>
            <a:ext cx="103632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A3E96781-75B9-4ACD-8F86-BB973DA38AC5}" type="slidenum">
              <a:rPr lang="el-GR" altLang="el-GR"/>
              <a:pPr>
                <a:defRPr/>
              </a:pPr>
              <a:t>‹#›</a:t>
            </a:fld>
            <a:endParaRPr lang="el-GR" altLang="el-GR"/>
          </a:p>
        </p:txBody>
      </p:sp>
    </p:spTree>
    <p:extLst>
      <p:ext uri="{BB962C8B-B14F-4D97-AF65-F5344CB8AC3E}">
        <p14:creationId xmlns:p14="http://schemas.microsoft.com/office/powerpoint/2010/main" val="39988556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EC246418-E419-435D-9AA4-D71797BF8195}" type="slidenum">
              <a:rPr lang="el-GR" smtClean="0"/>
              <a:pPr>
                <a:defRPr/>
              </a:pPr>
              <a:t>‹#›</a:t>
            </a:fld>
            <a:endParaRPr lang="el-GR"/>
          </a:p>
        </p:txBody>
      </p:sp>
    </p:spTree>
    <p:extLst>
      <p:ext uri="{BB962C8B-B14F-4D97-AF65-F5344CB8AC3E}">
        <p14:creationId xmlns:p14="http://schemas.microsoft.com/office/powerpoint/2010/main" val="38976724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512C1158-8017-4124-B022-3093D3BFBB1D}" type="slidenum">
              <a:rPr lang="el-GR" smtClean="0"/>
              <a:pPr>
                <a:defRPr/>
              </a:pPr>
              <a:t>‹#›</a:t>
            </a:fld>
            <a:endParaRPr lang="el-GR"/>
          </a:p>
        </p:txBody>
      </p:sp>
    </p:spTree>
    <p:extLst>
      <p:ext uri="{BB962C8B-B14F-4D97-AF65-F5344CB8AC3E}">
        <p14:creationId xmlns:p14="http://schemas.microsoft.com/office/powerpoint/2010/main" val="5748657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BCDFF3CE-E644-4365-8630-CDE58733A73F}" type="slidenum">
              <a:rPr lang="el-GR" smtClean="0"/>
              <a:pPr>
                <a:defRPr/>
              </a:pPr>
              <a:t>‹#›</a:t>
            </a:fld>
            <a:endParaRPr lang="el-GR"/>
          </a:p>
        </p:txBody>
      </p:sp>
    </p:spTree>
    <p:extLst>
      <p:ext uri="{BB962C8B-B14F-4D97-AF65-F5344CB8AC3E}">
        <p14:creationId xmlns:p14="http://schemas.microsoft.com/office/powerpoint/2010/main" val="7471586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a:t>Στυλ κύριου τίτλου</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B992310F-BCE7-47BF-99F7-B59F350FD889}" type="slidenum">
              <a:rPr lang="el-GR" smtClean="0"/>
              <a:pPr>
                <a:defRPr/>
              </a:pPr>
              <a:t>‹#›</a:t>
            </a:fld>
            <a:endParaRPr lang="el-GR"/>
          </a:p>
        </p:txBody>
      </p:sp>
    </p:spTree>
    <p:extLst>
      <p:ext uri="{BB962C8B-B14F-4D97-AF65-F5344CB8AC3E}">
        <p14:creationId xmlns:p14="http://schemas.microsoft.com/office/powerpoint/2010/main" val="9506321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57C51A58-2BD5-4555-9449-4E3E82D07D1D}" type="slidenum">
              <a:rPr lang="el-GR" smtClean="0"/>
              <a:pPr>
                <a:defRPr/>
              </a:pPr>
              <a:t>‹#›</a:t>
            </a:fld>
            <a:endParaRPr lang="el-GR"/>
          </a:p>
        </p:txBody>
      </p:sp>
    </p:spTree>
    <p:extLst>
      <p:ext uri="{BB962C8B-B14F-4D97-AF65-F5344CB8AC3E}">
        <p14:creationId xmlns:p14="http://schemas.microsoft.com/office/powerpoint/2010/main" val="41679649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l-GR"/>
          </a:p>
        </p:txBody>
      </p:sp>
      <p:sp>
        <p:nvSpPr>
          <p:cNvPr id="3" name="Footer Placeholder 2"/>
          <p:cNvSpPr>
            <a:spLocks noGrp="1"/>
          </p:cNvSpPr>
          <p:nvPr>
            <p:ph type="ftr" sz="quarter" idx="11"/>
          </p:nvPr>
        </p:nvSpPr>
        <p:spPr/>
        <p:txBody>
          <a:bodyPr/>
          <a:lstStyle/>
          <a:p>
            <a:pPr>
              <a:defRPr/>
            </a:pPr>
            <a:endParaRPr lang="el-GR"/>
          </a:p>
        </p:txBody>
      </p:sp>
      <p:sp>
        <p:nvSpPr>
          <p:cNvPr id="4" name="Slide Number Placeholder 3"/>
          <p:cNvSpPr>
            <a:spLocks noGrp="1"/>
          </p:cNvSpPr>
          <p:nvPr>
            <p:ph type="sldNum" sz="quarter" idx="12"/>
          </p:nvPr>
        </p:nvSpPr>
        <p:spPr/>
        <p:txBody>
          <a:bodyPr/>
          <a:lstStyle/>
          <a:p>
            <a:pPr>
              <a:defRPr/>
            </a:pPr>
            <a:fld id="{36BAC42E-1BF9-4881-941B-AE28F85C9289}" type="slidenum">
              <a:rPr lang="el-GR" smtClean="0"/>
              <a:pPr>
                <a:defRPr/>
              </a:pPr>
              <a:t>‹#›</a:t>
            </a:fld>
            <a:endParaRPr lang="el-GR"/>
          </a:p>
        </p:txBody>
      </p:sp>
    </p:spTree>
    <p:extLst>
      <p:ext uri="{BB962C8B-B14F-4D97-AF65-F5344CB8AC3E}">
        <p14:creationId xmlns:p14="http://schemas.microsoft.com/office/powerpoint/2010/main" val="38597331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5708AFDC-F238-4B4E-8C81-4B670FBB986A}" type="slidenum">
              <a:rPr lang="el-GR" smtClean="0"/>
              <a:pPr>
                <a:defRPr/>
              </a:pPr>
              <a:t>‹#›</a:t>
            </a:fld>
            <a:endParaRPr lang="el-GR"/>
          </a:p>
        </p:txBody>
      </p:sp>
    </p:spTree>
    <p:extLst>
      <p:ext uri="{BB962C8B-B14F-4D97-AF65-F5344CB8AC3E}">
        <p14:creationId xmlns:p14="http://schemas.microsoft.com/office/powerpoint/2010/main" val="13248554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F75189BF-FB84-4B74-A603-CA7219E22F44}" type="slidenum">
              <a:rPr lang="el-GR" smtClean="0"/>
              <a:pPr>
                <a:defRPr/>
              </a:pPr>
              <a:t>‹#›</a:t>
            </a:fld>
            <a:endParaRPr lang="el-GR"/>
          </a:p>
        </p:txBody>
      </p:sp>
    </p:spTree>
    <p:extLst>
      <p:ext uri="{BB962C8B-B14F-4D97-AF65-F5344CB8AC3E}">
        <p14:creationId xmlns:p14="http://schemas.microsoft.com/office/powerpoint/2010/main" val="4140679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FE507675-A201-46DA-BC04-310D6F540299}" type="slidenum">
              <a:rPr lang="el-GR" smtClean="0"/>
              <a:pPr>
                <a:defRPr/>
              </a:pPr>
              <a:t>‹#›</a:t>
            </a:fld>
            <a:endParaRPr lang="el-GR"/>
          </a:p>
        </p:txBody>
      </p:sp>
    </p:spTree>
    <p:extLst>
      <p:ext uri="{BB962C8B-B14F-4D97-AF65-F5344CB8AC3E}">
        <p14:creationId xmlns:p14="http://schemas.microsoft.com/office/powerpoint/2010/main" val="1955934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2220247A-7666-41F6-85C7-CAECD178E75D}" type="slidenum">
              <a:rPr lang="el-GR" smtClean="0"/>
              <a:pPr>
                <a:defRPr/>
              </a:pPr>
              <a:t>‹#›</a:t>
            </a:fld>
            <a:endParaRPr lang="el-GR"/>
          </a:p>
        </p:txBody>
      </p:sp>
    </p:spTree>
    <p:extLst>
      <p:ext uri="{BB962C8B-B14F-4D97-AF65-F5344CB8AC3E}">
        <p14:creationId xmlns:p14="http://schemas.microsoft.com/office/powerpoint/2010/main" val="37393103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B72A3A74-35DA-477F-822C-4AE3F540413E}" type="slidenum">
              <a:rPr lang="el-GR" altLang="el-GR"/>
              <a:pPr>
                <a:defRPr/>
              </a:pPr>
              <a:t>‹#›</a:t>
            </a:fld>
            <a:endParaRPr lang="el-GR" altLang="el-GR"/>
          </a:p>
        </p:txBody>
      </p:sp>
    </p:spTree>
    <p:extLst>
      <p:ext uri="{BB962C8B-B14F-4D97-AF65-F5344CB8AC3E}">
        <p14:creationId xmlns:p14="http://schemas.microsoft.com/office/powerpoint/2010/main" val="28085103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274638"/>
            <a:ext cx="10972800" cy="1143000"/>
          </a:xfrm>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9" name="Rectangle 6"/>
          <p:cNvSpPr>
            <a:spLocks noGrp="1" noChangeArrowheads="1"/>
          </p:cNvSpPr>
          <p:nvPr>
            <p:ph type="sldNum" sz="quarter" idx="12"/>
          </p:nvPr>
        </p:nvSpPr>
        <p:spPr>
          <a:ln/>
        </p:spPr>
        <p:txBody>
          <a:bodyPr/>
          <a:lstStyle>
            <a:lvl1pPr>
              <a:defRPr/>
            </a:lvl1pPr>
          </a:lstStyle>
          <a:p>
            <a:pPr>
              <a:defRPr/>
            </a:pPr>
            <a:fld id="{199D747D-50DE-4CB1-8B07-25F464FAA387}" type="slidenum">
              <a:rPr lang="el-GR" altLang="el-GR"/>
              <a:pPr>
                <a:defRPr/>
              </a:pPr>
              <a:t>‹#›</a:t>
            </a:fld>
            <a:endParaRPr lang="el-GR" altLang="el-GR"/>
          </a:p>
        </p:txBody>
      </p:sp>
    </p:spTree>
    <p:extLst>
      <p:ext uri="{BB962C8B-B14F-4D97-AF65-F5344CB8AC3E}">
        <p14:creationId xmlns:p14="http://schemas.microsoft.com/office/powerpoint/2010/main" val="16814322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5" name="Rectangle 6"/>
          <p:cNvSpPr>
            <a:spLocks noGrp="1" noChangeArrowheads="1"/>
          </p:cNvSpPr>
          <p:nvPr>
            <p:ph type="sldNum" sz="quarter" idx="12"/>
          </p:nvPr>
        </p:nvSpPr>
        <p:spPr>
          <a:ln/>
        </p:spPr>
        <p:txBody>
          <a:bodyPr/>
          <a:lstStyle>
            <a:lvl1pPr>
              <a:defRPr/>
            </a:lvl1pPr>
          </a:lstStyle>
          <a:p>
            <a:pPr>
              <a:defRPr/>
            </a:pPr>
            <a:fld id="{220B34BE-0556-4750-8FE6-7F5D82BDB316}" type="slidenum">
              <a:rPr lang="el-GR" altLang="el-GR"/>
              <a:pPr>
                <a:defRPr/>
              </a:pPr>
              <a:t>‹#›</a:t>
            </a:fld>
            <a:endParaRPr lang="el-GR" altLang="el-GR"/>
          </a:p>
        </p:txBody>
      </p:sp>
    </p:spTree>
    <p:extLst>
      <p:ext uri="{BB962C8B-B14F-4D97-AF65-F5344CB8AC3E}">
        <p14:creationId xmlns:p14="http://schemas.microsoft.com/office/powerpoint/2010/main" val="26861369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4" name="Rectangle 6"/>
          <p:cNvSpPr>
            <a:spLocks noGrp="1" noChangeArrowheads="1"/>
          </p:cNvSpPr>
          <p:nvPr>
            <p:ph type="sldNum" sz="quarter" idx="12"/>
          </p:nvPr>
        </p:nvSpPr>
        <p:spPr>
          <a:ln/>
        </p:spPr>
        <p:txBody>
          <a:bodyPr/>
          <a:lstStyle>
            <a:lvl1pPr>
              <a:defRPr/>
            </a:lvl1pPr>
          </a:lstStyle>
          <a:p>
            <a:pPr>
              <a:defRPr/>
            </a:pPr>
            <a:fld id="{845437B2-4D18-46FF-8583-E2B9C8A721F5}" type="slidenum">
              <a:rPr lang="el-GR" altLang="el-GR"/>
              <a:pPr>
                <a:defRPr/>
              </a:pPr>
              <a:t>‹#›</a:t>
            </a:fld>
            <a:endParaRPr lang="el-GR" altLang="el-GR"/>
          </a:p>
        </p:txBody>
      </p:sp>
    </p:spTree>
    <p:extLst>
      <p:ext uri="{BB962C8B-B14F-4D97-AF65-F5344CB8AC3E}">
        <p14:creationId xmlns:p14="http://schemas.microsoft.com/office/powerpoint/2010/main" val="32614665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1" y="273050"/>
            <a:ext cx="4011084"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2C7DE0B0-0692-4367-8C49-74B0154E9858}" type="slidenum">
              <a:rPr lang="el-GR" altLang="el-GR"/>
              <a:pPr>
                <a:defRPr/>
              </a:pPr>
              <a:t>‹#›</a:t>
            </a:fld>
            <a:endParaRPr lang="el-GR" altLang="el-GR"/>
          </a:p>
        </p:txBody>
      </p:sp>
    </p:spTree>
    <p:extLst>
      <p:ext uri="{BB962C8B-B14F-4D97-AF65-F5344CB8AC3E}">
        <p14:creationId xmlns:p14="http://schemas.microsoft.com/office/powerpoint/2010/main" val="14521498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2389717" y="4800600"/>
            <a:ext cx="73152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2B93FA88-9E57-4BFE-AE39-DC56E4FF25B8}" type="slidenum">
              <a:rPr lang="el-GR" altLang="el-GR"/>
              <a:pPr>
                <a:defRPr/>
              </a:pPr>
              <a:t>‹#›</a:t>
            </a:fld>
            <a:endParaRPr lang="el-GR" altLang="el-GR"/>
          </a:p>
        </p:txBody>
      </p:sp>
    </p:spTree>
    <p:extLst>
      <p:ext uri="{BB962C8B-B14F-4D97-AF65-F5344CB8AC3E}">
        <p14:creationId xmlns:p14="http://schemas.microsoft.com/office/powerpoint/2010/main" val="21339612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9C9C9"/>
            </a:gs>
            <a:gs pos="50000">
              <a:srgbClr val="FFFFFF"/>
            </a:gs>
            <a:gs pos="100000">
              <a:srgbClr val="C9C9C9"/>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a:t>Κάντε κλικ για να επεξεργαστείτε τον τίτλο</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l-GR" altLang="el-G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l-GR" altLang="el-G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smtClean="0">
                <a:latin typeface="Times New Roman" panose="02020603050405020304" pitchFamily="18" charset="0"/>
              </a:defRPr>
            </a:lvl1pPr>
          </a:lstStyle>
          <a:p>
            <a:pPr>
              <a:defRPr/>
            </a:pPr>
            <a:fld id="{3C38A985-99C6-45E6-A929-EF73FFA3FF64}"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27" r:id="rId14"/>
    <p:sldLayoutId id="2147483740" r:id="rId15"/>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9C9C9"/>
            </a:gs>
            <a:gs pos="50000">
              <a:srgbClr val="FFFFFF"/>
            </a:gs>
            <a:gs pos="100000">
              <a:srgbClr val="C9C9C9"/>
            </a:gs>
          </a:gsLst>
          <a:lin ang="189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a:t>Κάντε κλικ για να επεξεργαστείτε τον τίτλο</a:t>
            </a:r>
          </a:p>
        </p:txBody>
      </p:sp>
      <p:sp>
        <p:nvSpPr>
          <p:cNvPr id="2051"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050">
                <a:latin typeface="+mn-lt"/>
              </a:defRPr>
            </a:lvl1pPr>
          </a:lstStyle>
          <a:p>
            <a:pPr>
              <a:defRPr/>
            </a:pPr>
            <a:endParaRPr lang="el-GR" altLang="el-G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050">
                <a:latin typeface="+mn-lt"/>
              </a:defRPr>
            </a:lvl1pPr>
          </a:lstStyle>
          <a:p>
            <a:pPr>
              <a:defRPr/>
            </a:pPr>
            <a:endParaRPr lang="el-GR" altLang="el-G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050">
                <a:latin typeface="Times New Roman" panose="02020603050405020304" pitchFamily="18" charset="0"/>
              </a:defRPr>
            </a:lvl1pPr>
          </a:lstStyle>
          <a:p>
            <a:pPr>
              <a:defRPr/>
            </a:pPr>
            <a:fld id="{AF39A1EA-0ED9-460E-AE89-453B81385EE9}"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hdr="0" ftr="0" dt="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Times New Roman" pitchFamily="18" charset="0"/>
        </a:defRPr>
      </a:lvl2pPr>
      <a:lvl3pPr algn="ctr" rtl="0" eaLnBrk="0" fontAlgn="base" hangingPunct="0">
        <a:spcBef>
          <a:spcPct val="0"/>
        </a:spcBef>
        <a:spcAft>
          <a:spcPct val="0"/>
        </a:spcAft>
        <a:defRPr sz="3300">
          <a:solidFill>
            <a:schemeClr val="tx2"/>
          </a:solidFill>
          <a:latin typeface="Times New Roman" pitchFamily="18" charset="0"/>
        </a:defRPr>
      </a:lvl3pPr>
      <a:lvl4pPr algn="ctr" rtl="0" eaLnBrk="0" fontAlgn="base" hangingPunct="0">
        <a:spcBef>
          <a:spcPct val="0"/>
        </a:spcBef>
        <a:spcAft>
          <a:spcPct val="0"/>
        </a:spcAft>
        <a:defRPr sz="3300">
          <a:solidFill>
            <a:schemeClr val="tx2"/>
          </a:solidFill>
          <a:latin typeface="Times New Roman" pitchFamily="18" charset="0"/>
        </a:defRPr>
      </a:lvl4pPr>
      <a:lvl5pPr algn="ctr" rtl="0" eaLnBrk="0" fontAlgn="base" hangingPunct="0">
        <a:spcBef>
          <a:spcPct val="0"/>
        </a:spcBef>
        <a:spcAft>
          <a:spcPct val="0"/>
        </a:spcAft>
        <a:defRPr sz="3300">
          <a:solidFill>
            <a:schemeClr val="tx2"/>
          </a:solidFill>
          <a:latin typeface="Times New Roman" pitchFamily="18" charset="0"/>
        </a:defRPr>
      </a:lvl5pPr>
      <a:lvl6pPr marL="342900" algn="ctr" rtl="0" eaLnBrk="0" fontAlgn="base" hangingPunct="0">
        <a:spcBef>
          <a:spcPct val="0"/>
        </a:spcBef>
        <a:spcAft>
          <a:spcPct val="0"/>
        </a:spcAft>
        <a:defRPr sz="3300">
          <a:solidFill>
            <a:schemeClr val="tx2"/>
          </a:solidFill>
          <a:latin typeface="Times New Roman" pitchFamily="18" charset="0"/>
        </a:defRPr>
      </a:lvl6pPr>
      <a:lvl7pPr marL="685800" algn="ctr" rtl="0" eaLnBrk="0" fontAlgn="base" hangingPunct="0">
        <a:spcBef>
          <a:spcPct val="0"/>
        </a:spcBef>
        <a:spcAft>
          <a:spcPct val="0"/>
        </a:spcAft>
        <a:defRPr sz="3300">
          <a:solidFill>
            <a:schemeClr val="tx2"/>
          </a:solidFill>
          <a:latin typeface="Times New Roman" pitchFamily="18" charset="0"/>
        </a:defRPr>
      </a:lvl7pPr>
      <a:lvl8pPr marL="1028700" algn="ctr" rtl="0" eaLnBrk="0" fontAlgn="base" hangingPunct="0">
        <a:spcBef>
          <a:spcPct val="0"/>
        </a:spcBef>
        <a:spcAft>
          <a:spcPct val="0"/>
        </a:spcAft>
        <a:defRPr sz="3300">
          <a:solidFill>
            <a:schemeClr val="tx2"/>
          </a:solidFill>
          <a:latin typeface="Times New Roman" pitchFamily="18" charset="0"/>
        </a:defRPr>
      </a:lvl8pPr>
      <a:lvl9pPr marL="1371600" algn="ctr" rtl="0" eaLnBrk="0" fontAlgn="base" hangingPunct="0">
        <a:spcBef>
          <a:spcPct val="0"/>
        </a:spcBef>
        <a:spcAft>
          <a:spcPct val="0"/>
        </a:spcAft>
        <a:defRPr sz="3300">
          <a:solidFill>
            <a:schemeClr val="tx2"/>
          </a:solidFill>
          <a:latin typeface="Times New Roman" pitchFamily="18"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eaLnBrk="0" fontAlgn="base" hangingPunct="0">
        <a:spcBef>
          <a:spcPct val="20000"/>
        </a:spcBef>
        <a:spcAft>
          <a:spcPct val="0"/>
        </a:spcAft>
        <a:buChar char="»"/>
        <a:defRPr sz="1500">
          <a:solidFill>
            <a:schemeClr val="tx1"/>
          </a:solidFill>
          <a:latin typeface="+mn-lt"/>
        </a:defRPr>
      </a:lvl6pPr>
      <a:lvl7pPr marL="2228850" indent="-171450" algn="l" rtl="0" eaLnBrk="0" fontAlgn="base" hangingPunct="0">
        <a:spcBef>
          <a:spcPct val="20000"/>
        </a:spcBef>
        <a:spcAft>
          <a:spcPct val="0"/>
        </a:spcAft>
        <a:buChar char="»"/>
        <a:defRPr sz="1500">
          <a:solidFill>
            <a:schemeClr val="tx1"/>
          </a:solidFill>
          <a:latin typeface="+mn-lt"/>
        </a:defRPr>
      </a:lvl7pPr>
      <a:lvl8pPr marL="2571750" indent="-171450" algn="l" rtl="0" eaLnBrk="0" fontAlgn="base" hangingPunct="0">
        <a:spcBef>
          <a:spcPct val="20000"/>
        </a:spcBef>
        <a:spcAft>
          <a:spcPct val="0"/>
        </a:spcAft>
        <a:buChar char="»"/>
        <a:defRPr sz="1500">
          <a:solidFill>
            <a:schemeClr val="tx1"/>
          </a:solidFill>
          <a:latin typeface="+mn-lt"/>
        </a:defRPr>
      </a:lvl8pPr>
      <a:lvl9pPr marL="2914650" indent="-171450" algn="l" rtl="0" eaLnBrk="0" fontAlgn="base" hangingPunct="0">
        <a:spcBef>
          <a:spcPct val="20000"/>
        </a:spcBef>
        <a:spcAft>
          <a:spcPct val="0"/>
        </a:spcAft>
        <a:buChar char="»"/>
        <a:defRPr sz="1500">
          <a:solidFill>
            <a:schemeClr val="tx1"/>
          </a:solidFill>
          <a:latin typeface="+mn-lt"/>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lt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lt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C38A985-99C6-45E6-A929-EF73FFA3FF64}" type="slidenum">
              <a:rPr lang="el-GR" altLang="el-GR" smtClean="0"/>
              <a:pPr>
                <a:defRPr/>
              </a:pPr>
              <a:t>‹#›</a:t>
            </a:fld>
            <a:endParaRPr lang="el-GR" altLang="el-GR"/>
          </a:p>
        </p:txBody>
      </p:sp>
    </p:spTree>
    <p:extLst>
      <p:ext uri="{BB962C8B-B14F-4D97-AF65-F5344CB8AC3E}">
        <p14:creationId xmlns:p14="http://schemas.microsoft.com/office/powerpoint/2010/main" val="32192841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2.wdp"/><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15.xml"/><Relationship Id="rId6" Type="http://schemas.openxmlformats.org/officeDocument/2006/relationships/image" Target="../media/image7.png"/><Relationship Id="rId5" Type="http://schemas.microsoft.com/office/2007/relationships/hdphoto" Target="../media/hdphoto4.wdp"/><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Εικόνα 3"/>
          <p:cNvPicPr>
            <a:picLocks noChangeAspect="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54876" y="-163224"/>
            <a:ext cx="12189692" cy="6880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Ορθογώνιο 15"/>
          <p:cNvSpPr/>
          <p:nvPr/>
        </p:nvSpPr>
        <p:spPr>
          <a:xfrm>
            <a:off x="9840416" y="1"/>
            <a:ext cx="2376264" cy="2479628"/>
          </a:xfrm>
          <a:prstGeom prst="rect">
            <a:avLst/>
          </a:prstGeom>
          <a:solidFill>
            <a:srgbClr val="00548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800"/>
          </a:p>
        </p:txBody>
      </p:sp>
      <p:sp>
        <p:nvSpPr>
          <p:cNvPr id="6149" name="TextBox 12"/>
          <p:cNvSpPr txBox="1">
            <a:spLocks noChangeArrowheads="1"/>
          </p:cNvSpPr>
          <p:nvPr/>
        </p:nvSpPr>
        <p:spPr bwMode="auto">
          <a:xfrm>
            <a:off x="5763202" y="2695454"/>
            <a:ext cx="524200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Bookman Old Style" panose="02050604050505020204" pitchFamily="18" charset="0"/>
              </a:defRPr>
            </a:lvl1pPr>
            <a:lvl2pPr marL="742950" indent="-285750">
              <a:defRPr sz="2400">
                <a:solidFill>
                  <a:schemeClr val="tx1"/>
                </a:solidFill>
                <a:latin typeface="Bookman Old Style" panose="02050604050505020204" pitchFamily="18" charset="0"/>
              </a:defRPr>
            </a:lvl2pPr>
            <a:lvl3pPr marL="1143000" indent="-228600">
              <a:defRPr sz="2400">
                <a:solidFill>
                  <a:schemeClr val="tx1"/>
                </a:solidFill>
                <a:latin typeface="Bookman Old Style" panose="02050604050505020204" pitchFamily="18" charset="0"/>
              </a:defRPr>
            </a:lvl3pPr>
            <a:lvl4pPr marL="1600200" indent="-228600">
              <a:defRPr sz="2400">
                <a:solidFill>
                  <a:schemeClr val="tx1"/>
                </a:solidFill>
                <a:latin typeface="Bookman Old Style" panose="02050604050505020204" pitchFamily="18" charset="0"/>
              </a:defRPr>
            </a:lvl4pPr>
            <a:lvl5pPr marL="2057400" indent="-228600">
              <a:defRPr sz="2400">
                <a:solidFill>
                  <a:schemeClr val="tx1"/>
                </a:solidFill>
                <a:latin typeface="Bookman Old Style" panose="02050604050505020204" pitchFamily="18" charset="0"/>
              </a:defRPr>
            </a:lvl5pPr>
            <a:lvl6pPr marL="2514600" indent="-228600" eaLnBrk="0" fontAlgn="base" hangingPunct="0">
              <a:spcBef>
                <a:spcPct val="0"/>
              </a:spcBef>
              <a:spcAft>
                <a:spcPct val="0"/>
              </a:spcAft>
              <a:defRPr sz="2400">
                <a:solidFill>
                  <a:schemeClr val="tx1"/>
                </a:solidFill>
                <a:latin typeface="Bookman Old Style" panose="02050604050505020204" pitchFamily="18" charset="0"/>
              </a:defRPr>
            </a:lvl6pPr>
            <a:lvl7pPr marL="2971800" indent="-228600" eaLnBrk="0" fontAlgn="base" hangingPunct="0">
              <a:spcBef>
                <a:spcPct val="0"/>
              </a:spcBef>
              <a:spcAft>
                <a:spcPct val="0"/>
              </a:spcAft>
              <a:defRPr sz="2400">
                <a:solidFill>
                  <a:schemeClr val="tx1"/>
                </a:solidFill>
                <a:latin typeface="Bookman Old Style" panose="02050604050505020204" pitchFamily="18" charset="0"/>
              </a:defRPr>
            </a:lvl7pPr>
            <a:lvl8pPr marL="3429000" indent="-228600" eaLnBrk="0" fontAlgn="base" hangingPunct="0">
              <a:spcBef>
                <a:spcPct val="0"/>
              </a:spcBef>
              <a:spcAft>
                <a:spcPct val="0"/>
              </a:spcAft>
              <a:defRPr sz="2400">
                <a:solidFill>
                  <a:schemeClr val="tx1"/>
                </a:solidFill>
                <a:latin typeface="Bookman Old Style" panose="02050604050505020204" pitchFamily="18" charset="0"/>
              </a:defRPr>
            </a:lvl8pPr>
            <a:lvl9pPr marL="3886200" indent="-228600" eaLnBrk="0" fontAlgn="base" hangingPunct="0">
              <a:spcBef>
                <a:spcPct val="0"/>
              </a:spcBef>
              <a:spcAft>
                <a:spcPct val="0"/>
              </a:spcAft>
              <a:defRPr sz="2400">
                <a:solidFill>
                  <a:schemeClr val="tx1"/>
                </a:solidFill>
                <a:latin typeface="Bookman Old Style" panose="02050604050505020204" pitchFamily="18" charset="0"/>
              </a:defRPr>
            </a:lvl9pPr>
          </a:lstStyle>
          <a:p>
            <a:pPr algn="ctr"/>
            <a:r>
              <a:rPr lang="el-GR" altLang="el-GR" sz="2800" b="1" dirty="0">
                <a:latin typeface="Arial Black" panose="020B0A04020102020204" pitchFamily="34" charset="0"/>
                <a:ea typeface="Lato" panose="020F0502020204030203" pitchFamily="34" charset="0"/>
                <a:cs typeface="Lato" panose="020F0502020204030203" pitchFamily="34" charset="0"/>
              </a:rPr>
              <a:t>Επιμόρφωση </a:t>
            </a:r>
            <a:r>
              <a:rPr lang="en-US" altLang="el-GR" sz="2800" b="1" dirty="0">
                <a:latin typeface="Arial Black" panose="020B0A04020102020204" pitchFamily="34" charset="0"/>
                <a:ea typeface="Lato" panose="020F0502020204030203" pitchFamily="34" charset="0"/>
                <a:cs typeface="Lato" panose="020F0502020204030203" pitchFamily="34" charset="0"/>
              </a:rPr>
              <a:t/>
            </a:r>
            <a:br>
              <a:rPr lang="en-US" altLang="el-GR" sz="2800" b="1" dirty="0">
                <a:latin typeface="Arial Black" panose="020B0A04020102020204" pitchFamily="34" charset="0"/>
                <a:ea typeface="Lato" panose="020F0502020204030203" pitchFamily="34" charset="0"/>
                <a:cs typeface="Lato" panose="020F0502020204030203" pitchFamily="34" charset="0"/>
              </a:rPr>
            </a:br>
            <a:r>
              <a:rPr lang="el-GR" altLang="el-GR" sz="2800" b="1" dirty="0">
                <a:latin typeface="Arial Black" panose="020B0A04020102020204" pitchFamily="34" charset="0"/>
                <a:ea typeface="Lato" panose="020F0502020204030203" pitchFamily="34" charset="0"/>
                <a:cs typeface="Lato" panose="020F0502020204030203" pitchFamily="34" charset="0"/>
              </a:rPr>
              <a:t>για την Ενδοσχολική Βία</a:t>
            </a:r>
          </a:p>
          <a:p>
            <a:pPr algn="ctr"/>
            <a:r>
              <a:rPr lang="el-GR" altLang="el-GR" sz="2800" b="1" dirty="0">
                <a:latin typeface="Arial Black" panose="020B0A04020102020204" pitchFamily="34" charset="0"/>
                <a:ea typeface="Lato" panose="020F0502020204030203" pitchFamily="34" charset="0"/>
                <a:cs typeface="Lato" panose="020F0502020204030203" pitchFamily="34" charset="0"/>
              </a:rPr>
              <a:t> και τον Εκφοβισμό (Ε.ΒΙ.Ε.)</a:t>
            </a:r>
            <a:endParaRPr lang="id-ID" altLang="el-GR" sz="2800" b="1" dirty="0">
              <a:latin typeface="Arial Black" panose="020B0A04020102020204" pitchFamily="34" charset="0"/>
              <a:ea typeface="Lato" panose="020F0502020204030203" pitchFamily="34" charset="0"/>
              <a:cs typeface="Lato" panose="020F0502020204030203" pitchFamily="34" charset="0"/>
            </a:endParaRPr>
          </a:p>
        </p:txBody>
      </p:sp>
      <p:pic>
        <p:nvPicPr>
          <p:cNvPr id="6151" name="Εικόνα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56440" y="907459"/>
            <a:ext cx="19637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Ομάδα 4"/>
          <p:cNvGrpSpPr/>
          <p:nvPr/>
        </p:nvGrpSpPr>
        <p:grpSpPr>
          <a:xfrm>
            <a:off x="-24680" y="116632"/>
            <a:ext cx="6264696" cy="2053200"/>
            <a:chOff x="47328" y="116632"/>
            <a:chExt cx="6336704" cy="2264058"/>
          </a:xfrm>
        </p:grpSpPr>
        <p:pic>
          <p:nvPicPr>
            <p:cNvPr id="2" name="Εικόνα 1"/>
            <p:cNvPicPr>
              <a:picLocks noChangeAspect="1"/>
            </p:cNvPicPr>
            <p:nvPr/>
          </p:nvPicPr>
          <p:blipFill>
            <a:blip r:embed="rId5">
              <a:extLst>
                <a:ext uri="{BEBA8EAE-BF5A-486C-A8C5-ECC9F3942E4B}">
                  <a14:imgProps xmlns:a14="http://schemas.microsoft.com/office/drawing/2010/main">
                    <a14:imgLayer r:embed="rId6">
                      <a14:imgEffect>
                        <a14:backgroundRemoval t="0" b="98643" l="905" r="99548">
                          <a14:foregroundMark x1="48869" y1="24434" x2="49321" y2="73303"/>
                          <a14:foregroundMark x1="37104" y1="14932" x2="66968" y2="19005"/>
                        </a14:backgroundRemoval>
                      </a14:imgEffect>
                      <a14:imgEffect>
                        <a14:sharpenSoften amount="-25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2564540" y="116632"/>
              <a:ext cx="1058507" cy="973690"/>
            </a:xfrm>
            <a:prstGeom prst="rect">
              <a:avLst/>
            </a:prstGeom>
          </p:spPr>
        </p:pic>
        <p:sp>
          <p:nvSpPr>
            <p:cNvPr id="3" name="Ορθογώνιο 2"/>
            <p:cNvSpPr/>
            <p:nvPr/>
          </p:nvSpPr>
          <p:spPr>
            <a:xfrm>
              <a:off x="47328" y="1090322"/>
              <a:ext cx="6336704" cy="1290368"/>
            </a:xfrm>
            <a:prstGeom prst="rect">
              <a:avLst/>
            </a:prstGeom>
          </p:spPr>
          <p:txBody>
            <a:bodyPr wrap="square">
              <a:spAutoFit/>
            </a:bodyPr>
            <a:lstStyle/>
            <a:p>
              <a:pPr algn="ctr">
                <a:lnSpc>
                  <a:spcPct val="107000"/>
                </a:lnSpc>
                <a:spcAft>
                  <a:spcPts val="800"/>
                </a:spcAft>
              </a:pPr>
              <a:r>
                <a:rPr lang="el-GR" sz="1900" b="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ΕΛΛΗΝΙΚΗ ΔΗΜΟΚΡΑΤΙΑ</a:t>
              </a:r>
            </a:p>
            <a:p>
              <a:pPr algn="ctr">
                <a:lnSpc>
                  <a:spcPct val="107000"/>
                </a:lnSpc>
                <a:spcAft>
                  <a:spcPts val="800"/>
                </a:spcAft>
              </a:pPr>
              <a:r>
                <a:rPr lang="el-GR" sz="1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ΥΟΥΡΓΕΙΟ ΠΑΙΔΕΙΑΣ, ΘΡΗΣΚΕΥΜΑΤΩΝ ΚΑΙ ΑΘΛΗΤΙΣΜΟΥ</a:t>
              </a:r>
            </a:p>
            <a:p>
              <a:pPr algn="ctr">
                <a:lnSpc>
                  <a:spcPct val="107000"/>
                </a:lnSpc>
                <a:spcAft>
                  <a:spcPts val="800"/>
                </a:spcAft>
              </a:pPr>
              <a:r>
                <a:rPr lang="el-GR"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ΓΕΝΙΚΗ ΓΡΑΜΜΑΤΕΙΑ Π/ΘΜΙΑΣ,Δ/ΘΜΙΑΣ ΕΚΠ/ΣΗΣ ΚΑΙ ΕΙΔΙΚΗΣ ΑΓΩΓΗΣ</a:t>
              </a:r>
            </a:p>
          </p:txBody>
        </p:sp>
      </p:grpSp>
      <p:pic>
        <p:nvPicPr>
          <p:cNvPr id="6" name="Εικόνα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73" y="-27385"/>
            <a:ext cx="6217754" cy="2507013"/>
          </a:xfrm>
          <a:prstGeom prst="rect">
            <a:avLst/>
          </a:prstGeom>
        </p:spPr>
      </p:pic>
      <p:sp>
        <p:nvSpPr>
          <p:cNvPr id="4" name="Θέση αριθμού διαφάνειας 3">
            <a:extLst>
              <a:ext uri="{FF2B5EF4-FFF2-40B4-BE49-F238E27FC236}">
                <a16:creationId xmlns:a16="http://schemas.microsoft.com/office/drawing/2014/main" id="{C9DD62AA-34AE-4529-822A-1059BC4F32E6}"/>
              </a:ext>
            </a:extLst>
          </p:cNvPr>
          <p:cNvSpPr>
            <a:spLocks noGrp="1"/>
          </p:cNvSpPr>
          <p:nvPr>
            <p:ph type="sldNum" sz="quarter" idx="13"/>
          </p:nvPr>
        </p:nvSpPr>
        <p:spPr/>
        <p:txBody>
          <a:bodyPr/>
          <a:lstStyle/>
          <a:p>
            <a:pPr>
              <a:defRPr/>
            </a:pPr>
            <a:fld id="{3C38A985-99C6-45E6-A929-EF73FFA3FF64}" type="slidenum">
              <a:rPr lang="el-GR" altLang="el-GR" smtClean="0"/>
              <a:pPr>
                <a:defRPr/>
              </a:pPr>
              <a:t>1</a:t>
            </a:fld>
            <a:endParaRPr lang="el-GR" altLang="el-GR"/>
          </a:p>
        </p:txBody>
      </p:sp>
      <p:pic>
        <p:nvPicPr>
          <p:cNvPr id="13" name="Εικόνα 12"/>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695400" y="3476264"/>
            <a:ext cx="4701469" cy="1316411"/>
          </a:xfrm>
          <a:prstGeom prst="rect">
            <a:avLst/>
          </a:prstGeom>
        </p:spPr>
      </p:pic>
      <p:sp>
        <p:nvSpPr>
          <p:cNvPr id="14" name="TextBox 13">
            <a:extLst>
              <a:ext uri="{FF2B5EF4-FFF2-40B4-BE49-F238E27FC236}">
                <a16:creationId xmlns:a16="http://schemas.microsoft.com/office/drawing/2014/main" id="{0D9CF134-AD4F-4D84-C3CC-09383D6896E2}"/>
              </a:ext>
            </a:extLst>
          </p:cNvPr>
          <p:cNvSpPr txBox="1"/>
          <p:nvPr/>
        </p:nvSpPr>
        <p:spPr>
          <a:xfrm>
            <a:off x="5591944" y="4427245"/>
            <a:ext cx="6093822" cy="1615570"/>
          </a:xfrm>
          <a:prstGeom prst="rect">
            <a:avLst/>
          </a:prstGeom>
          <a:noFill/>
        </p:spPr>
        <p:txBody>
          <a:bodyPr wrap="square">
            <a:spAutoFit/>
          </a:bodyPr>
          <a:lstStyle/>
          <a:p>
            <a:pPr algn="ctr">
              <a:lnSpc>
                <a:spcPct val="115000"/>
              </a:lnSpc>
              <a:spcAft>
                <a:spcPts val="10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των τακτικών και των αναπληρωματικών μελών των τετραμελών ομάδων δράσης στις 116 Διευθύνσεις Α/</a:t>
            </a:r>
            <a:r>
              <a:rPr lang="el-GR" sz="2000" b="1" dirty="0" err="1">
                <a:effectLst/>
                <a:latin typeface="Calibri" panose="020F0502020204030204" pitchFamily="34" charset="0"/>
                <a:ea typeface="Calibri" panose="020F0502020204030204" pitchFamily="34" charset="0"/>
                <a:cs typeface="Calibri" panose="020F0502020204030204" pitchFamily="34" charset="0"/>
              </a:rPr>
              <a:t>θμιας</a:t>
            </a:r>
            <a:r>
              <a:rPr lang="el-GR" sz="2000" b="1" dirty="0">
                <a:effectLst/>
                <a:latin typeface="Calibri" panose="020F0502020204030204" pitchFamily="34" charset="0"/>
                <a:ea typeface="Calibri" panose="020F0502020204030204" pitchFamily="34" charset="0"/>
                <a:cs typeface="Calibri" panose="020F0502020204030204" pitchFamily="34" charset="0"/>
              </a:rPr>
              <a:t> και Β/</a:t>
            </a:r>
            <a:r>
              <a:rPr lang="el-GR" sz="2000" b="1" dirty="0" err="1">
                <a:effectLst/>
                <a:latin typeface="Calibri" panose="020F0502020204030204" pitchFamily="34" charset="0"/>
                <a:ea typeface="Calibri" panose="020F0502020204030204" pitchFamily="34" charset="0"/>
                <a:cs typeface="Calibri" panose="020F0502020204030204" pitchFamily="34" charset="0"/>
              </a:rPr>
              <a:t>θμιας</a:t>
            </a:r>
            <a:r>
              <a:rPr lang="el-GR" sz="2000" b="1" dirty="0">
                <a:effectLst/>
                <a:latin typeface="Calibri" panose="020F0502020204030204" pitchFamily="34" charset="0"/>
                <a:ea typeface="Calibri" panose="020F0502020204030204" pitchFamily="34" charset="0"/>
                <a:cs typeface="Calibri" panose="020F0502020204030204" pitchFamily="34" charset="0"/>
              </a:rPr>
              <a:t> Εκπαίδευσης της χώρας </a:t>
            </a:r>
          </a:p>
          <a:p>
            <a:pPr algn="ctr">
              <a:lnSpc>
                <a:spcPct val="115000"/>
              </a:lnSpc>
              <a:spcAft>
                <a:spcPts val="1000"/>
              </a:spcAft>
            </a:pPr>
            <a:r>
              <a:rPr lang="el-GR" sz="2000" b="1" i="1" dirty="0">
                <a:effectLst/>
                <a:latin typeface="Calibri" panose="020F0502020204030204" pitchFamily="34" charset="0"/>
                <a:ea typeface="Calibri" panose="020F0502020204030204" pitchFamily="34" charset="0"/>
                <a:cs typeface="Times New Roman" panose="02020603050405020304" pitchFamily="18" charset="0"/>
              </a:rPr>
              <a:t>8-12 Ιουλίου 2024</a:t>
            </a:r>
            <a:endParaRPr lang="en-US" sz="2000" b="1"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48816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p:cTn id="7" dur="500" fill="hold"/>
                                        <p:tgtEl>
                                          <p:spTgt spid="6149"/>
                                        </p:tgtEl>
                                        <p:attrNameLst>
                                          <p:attrName>ppt_w</p:attrName>
                                        </p:attrNameLst>
                                      </p:cBhvr>
                                      <p:tavLst>
                                        <p:tav tm="0">
                                          <p:val>
                                            <p:fltVal val="0"/>
                                          </p:val>
                                        </p:tav>
                                        <p:tav tm="100000">
                                          <p:val>
                                            <p:strVal val="#ppt_w"/>
                                          </p:val>
                                        </p:tav>
                                      </p:tavLst>
                                    </p:anim>
                                    <p:anim calcmode="lin" valueType="num">
                                      <p:cBhvr>
                                        <p:cTn id="8" dur="500" fill="hold"/>
                                        <p:tgtEl>
                                          <p:spTgt spid="6149"/>
                                        </p:tgtEl>
                                        <p:attrNameLst>
                                          <p:attrName>ppt_h</p:attrName>
                                        </p:attrNameLst>
                                      </p:cBhvr>
                                      <p:tavLst>
                                        <p:tav tm="0">
                                          <p:val>
                                            <p:fltVal val="0"/>
                                          </p:val>
                                        </p:tav>
                                        <p:tav tm="100000">
                                          <p:val>
                                            <p:strVal val="#ppt_h"/>
                                          </p:val>
                                        </p:tav>
                                      </p:tavLst>
                                    </p:anim>
                                    <p:animEffect transition="in" filter="fade">
                                      <p:cBhvr>
                                        <p:cTn id="9"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Θέση περιεχομένου 2"/>
          <p:cNvSpPr>
            <a:spLocks noGrp="1"/>
          </p:cNvSpPr>
          <p:nvPr>
            <p:ph idx="1"/>
          </p:nvPr>
        </p:nvSpPr>
        <p:spPr>
          <a:xfrm>
            <a:off x="551384" y="986706"/>
            <a:ext cx="11089232" cy="3954462"/>
          </a:xfrm>
        </p:spPr>
        <p:txBody>
          <a:bodyPr/>
          <a:lstStyle/>
          <a:p>
            <a:pPr>
              <a:buFontTx/>
              <a:buAutoNum type="arabicPeriod" startAt="4"/>
            </a:pPr>
            <a:r>
              <a:rPr lang="el-GR" altLang="el-GR" sz="2300" b="1" i="1" dirty="0">
                <a:solidFill>
                  <a:srgbClr val="000000"/>
                </a:solidFill>
              </a:rPr>
              <a:t>Μέτρα πρόληψης Ενδοσχολικής Βίας και Εκφοβισμού σε επίπεδο γονέων/κηδεμόνων</a:t>
            </a:r>
          </a:p>
          <a:p>
            <a:pPr>
              <a:buFontTx/>
              <a:buAutoNum type="arabicPeriod" startAt="4"/>
            </a:pPr>
            <a:endParaRPr lang="el-GR" altLang="el-GR" sz="2300" b="1" i="1" dirty="0">
              <a:solidFill>
                <a:srgbClr val="000000"/>
              </a:solidFill>
            </a:endParaRPr>
          </a:p>
          <a:p>
            <a:pPr>
              <a:buFont typeface="Wingdings" panose="05000000000000000000" pitchFamily="2" charset="2"/>
              <a:buChar char="ü"/>
            </a:pPr>
            <a:r>
              <a:rPr lang="el-GR" altLang="el-GR" sz="2300" dirty="0">
                <a:solidFill>
                  <a:srgbClr val="7030A0"/>
                </a:solidFill>
              </a:rPr>
              <a:t>Τακτική επικοινωνία και συνεργασία σχολείου/οικογένειας  </a:t>
            </a:r>
          </a:p>
          <a:p>
            <a:pPr>
              <a:buFont typeface="Wingdings" panose="05000000000000000000" pitchFamily="2" charset="2"/>
              <a:buChar char="ü"/>
            </a:pPr>
            <a:r>
              <a:rPr lang="el-GR" altLang="el-GR" sz="2300" dirty="0">
                <a:solidFill>
                  <a:srgbClr val="7030A0"/>
                </a:solidFill>
              </a:rPr>
              <a:t>Εκπαίδευση – επιμόρφωση  των γονέων/κηδεμόνων </a:t>
            </a:r>
          </a:p>
          <a:p>
            <a:pPr>
              <a:buFont typeface="Wingdings" panose="05000000000000000000" pitchFamily="2" charset="2"/>
              <a:buChar char="ü"/>
            </a:pPr>
            <a:r>
              <a:rPr lang="el-GR" altLang="el-GR" sz="2300" dirty="0">
                <a:solidFill>
                  <a:srgbClr val="7030A0"/>
                </a:solidFill>
              </a:rPr>
              <a:t>Συμβουλευτική στους γονείς/κηδεμόνες των μαθητών/τριών που διατρέχουν υψηλό κίνδυνο </a:t>
            </a:r>
          </a:p>
          <a:p>
            <a:pPr>
              <a:buFont typeface="Wingdings" panose="05000000000000000000" pitchFamily="2" charset="2"/>
              <a:buChar char="ü"/>
            </a:pPr>
            <a:r>
              <a:rPr lang="el-GR" altLang="el-GR" sz="2300" dirty="0">
                <a:solidFill>
                  <a:srgbClr val="7030A0"/>
                </a:solidFill>
              </a:rPr>
              <a:t>Συμμετοχή εκπροσώπων του Συλλόγου Γονέων και Κηδεμόνων σε επιτροπές και σε </a:t>
            </a:r>
            <a:r>
              <a:rPr lang="el-GR" altLang="el-GR" sz="2300" dirty="0" err="1">
                <a:solidFill>
                  <a:srgbClr val="7030A0"/>
                </a:solidFill>
              </a:rPr>
              <a:t>συνδιοργάνωση</a:t>
            </a:r>
            <a:r>
              <a:rPr lang="el-GR" altLang="el-GR" sz="2300" dirty="0">
                <a:solidFill>
                  <a:srgbClr val="7030A0"/>
                </a:solidFill>
              </a:rPr>
              <a:t>   εκδηλώσεων/δράσεων </a:t>
            </a:r>
          </a:p>
          <a:p>
            <a:endParaRPr lang="el-GR" altLang="el-GR" dirty="0"/>
          </a:p>
        </p:txBody>
      </p:sp>
      <p:sp>
        <p:nvSpPr>
          <p:cNvPr id="2" name="Θέση αριθμού διαφάνειας 1">
            <a:extLst>
              <a:ext uri="{FF2B5EF4-FFF2-40B4-BE49-F238E27FC236}">
                <a16:creationId xmlns:a16="http://schemas.microsoft.com/office/drawing/2014/main" id="{56B75598-A559-4D1E-B0CD-3B9C41EA43E5}"/>
              </a:ext>
            </a:extLst>
          </p:cNvPr>
          <p:cNvSpPr>
            <a:spLocks noGrp="1"/>
          </p:cNvSpPr>
          <p:nvPr>
            <p:ph type="sldNum" sz="quarter" idx="12"/>
          </p:nvPr>
        </p:nvSpPr>
        <p:spPr/>
        <p:txBody>
          <a:bodyPr/>
          <a:lstStyle/>
          <a:p>
            <a:pPr>
              <a:defRPr/>
            </a:pPr>
            <a:fld id="{6D690F74-246D-4367-A0A9-9F62E7BA2245}" type="slidenum">
              <a:rPr lang="el-GR" altLang="el-GR" smtClean="0"/>
              <a:pPr>
                <a:defRPr/>
              </a:pPr>
              <a:t>10</a:t>
            </a:fld>
            <a:endParaRPr lang="el-GR" altLang="el-GR"/>
          </a:p>
        </p:txBody>
      </p:sp>
      <p:pic>
        <p:nvPicPr>
          <p:cNvPr id="5" name="Εικόνα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60496" y="6218042"/>
            <a:ext cx="1355743" cy="3796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fade">
                                      <p:cBhvr>
                                        <p:cTn id="7" dur="1000"/>
                                        <p:tgtEl>
                                          <p:spTgt spid="17410">
                                            <p:txEl>
                                              <p:pRg st="0" end="0"/>
                                            </p:txEl>
                                          </p:spTgt>
                                        </p:tgtEl>
                                      </p:cBhvr>
                                    </p:animEffect>
                                    <p:anim calcmode="lin" valueType="num">
                                      <p:cBhvr>
                                        <p:cTn id="8" dur="1000" fill="hold"/>
                                        <p:tgtEl>
                                          <p:spTgt spid="174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4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7410">
                                            <p:txEl>
                                              <p:pRg st="2" end="2"/>
                                            </p:txEl>
                                          </p:spTgt>
                                        </p:tgtEl>
                                        <p:attrNameLst>
                                          <p:attrName>style.visibility</p:attrName>
                                        </p:attrNameLst>
                                      </p:cBhvr>
                                      <p:to>
                                        <p:strVal val="visible"/>
                                      </p:to>
                                    </p:set>
                                    <p:anim calcmode="lin" valueType="num">
                                      <p:cBhvr additive="base">
                                        <p:cTn id="14" dur="500" fill="hold"/>
                                        <p:tgtEl>
                                          <p:spTgt spid="17410">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74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7410">
                                            <p:txEl>
                                              <p:pRg st="3" end="3"/>
                                            </p:txEl>
                                          </p:spTgt>
                                        </p:tgtEl>
                                        <p:attrNameLst>
                                          <p:attrName>style.visibility</p:attrName>
                                        </p:attrNameLst>
                                      </p:cBhvr>
                                      <p:to>
                                        <p:strVal val="visible"/>
                                      </p:to>
                                    </p:set>
                                    <p:anim calcmode="lin" valueType="num">
                                      <p:cBhvr additive="base">
                                        <p:cTn id="20" dur="500" fill="hold"/>
                                        <p:tgtEl>
                                          <p:spTgt spid="17410">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74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7410">
                                            <p:txEl>
                                              <p:pRg st="4" end="4"/>
                                            </p:txEl>
                                          </p:spTgt>
                                        </p:tgtEl>
                                        <p:attrNameLst>
                                          <p:attrName>style.visibility</p:attrName>
                                        </p:attrNameLst>
                                      </p:cBhvr>
                                      <p:to>
                                        <p:strVal val="visible"/>
                                      </p:to>
                                    </p:set>
                                    <p:anim calcmode="lin" valueType="num">
                                      <p:cBhvr additive="base">
                                        <p:cTn id="26" dur="500" fill="hold"/>
                                        <p:tgtEl>
                                          <p:spTgt spid="17410">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74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410">
                                            <p:txEl>
                                              <p:pRg st="5" end="5"/>
                                            </p:txEl>
                                          </p:spTgt>
                                        </p:tgtEl>
                                        <p:attrNameLst>
                                          <p:attrName>style.visibility</p:attrName>
                                        </p:attrNameLst>
                                      </p:cBhvr>
                                      <p:to>
                                        <p:strVal val="visible"/>
                                      </p:to>
                                    </p:set>
                                    <p:anim calcmode="lin" valueType="num">
                                      <p:cBhvr additive="base">
                                        <p:cTn id="32" dur="500" fill="hold"/>
                                        <p:tgtEl>
                                          <p:spTgt spid="17410">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74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51384" y="549275"/>
            <a:ext cx="11161239" cy="5238750"/>
          </a:xfrm>
        </p:spPr>
        <p:txBody>
          <a:bodyPr>
            <a:normAutofit fontScale="55000" lnSpcReduction="20000"/>
          </a:bodyPr>
          <a:lstStyle/>
          <a:p>
            <a:pPr marL="0" indent="0">
              <a:buNone/>
              <a:defRPr/>
            </a:pPr>
            <a:r>
              <a:rPr lang="el-GR" sz="4600" b="1" u="sng" dirty="0"/>
              <a:t>Πρωτόκολλο Διαχείρισης </a:t>
            </a:r>
          </a:p>
          <a:p>
            <a:pPr marL="0" indent="0" algn="r">
              <a:buNone/>
              <a:defRPr/>
            </a:pPr>
            <a:r>
              <a:rPr lang="el-GR" sz="4600" b="1" u="sng" dirty="0"/>
              <a:t>περιστατικών </a:t>
            </a:r>
            <a:r>
              <a:rPr lang="el-GR" sz="4600" b="1" u="sng" dirty="0" err="1"/>
              <a:t>Ενδοσχολικής</a:t>
            </a:r>
            <a:r>
              <a:rPr lang="el-GR" sz="4600" b="1" u="sng" dirty="0"/>
              <a:t> Βίας και Εκφοβισμού (Ε.ΒΙ.Ε.): </a:t>
            </a:r>
          </a:p>
          <a:p>
            <a:pPr marL="0" indent="0">
              <a:buNone/>
              <a:defRPr/>
            </a:pPr>
            <a:endParaRPr lang="el-GR" sz="4600" b="1" dirty="0">
              <a:solidFill>
                <a:schemeClr val="accent6">
                  <a:lumMod val="50000"/>
                </a:schemeClr>
              </a:solidFill>
            </a:endParaRPr>
          </a:p>
          <a:p>
            <a:pPr marL="0" indent="0">
              <a:buNone/>
              <a:defRPr/>
            </a:pPr>
            <a:r>
              <a:rPr lang="el-GR" sz="4600" b="1" i="1" dirty="0"/>
              <a:t>Βήμα 1: Διερεύνηση του περιστατικού – Πρωτοβάθμια Εκπαίδευση</a:t>
            </a:r>
          </a:p>
          <a:p>
            <a:pPr marL="0" indent="0">
              <a:buNone/>
              <a:defRPr/>
            </a:pPr>
            <a:endParaRPr lang="el-GR" sz="4600" b="1" i="1" dirty="0"/>
          </a:p>
          <a:p>
            <a:pPr>
              <a:buFont typeface="Wingdings" panose="05000000000000000000" pitchFamily="2" charset="2"/>
              <a:buChar char="ü"/>
              <a:defRPr/>
            </a:pPr>
            <a:r>
              <a:rPr lang="el-GR" sz="4600" dirty="0">
                <a:solidFill>
                  <a:srgbClr val="7030A0"/>
                </a:solidFill>
              </a:rPr>
              <a:t>Συνάντηση/ενημέρωση με τους γονείς /κηδεμόνες που προέβησαν στην αναφορά</a:t>
            </a:r>
          </a:p>
          <a:p>
            <a:pPr>
              <a:buFont typeface="Wingdings" panose="05000000000000000000" pitchFamily="2" charset="2"/>
              <a:buChar char="ü"/>
              <a:defRPr/>
            </a:pPr>
            <a:r>
              <a:rPr lang="el-GR" sz="4600" dirty="0">
                <a:solidFill>
                  <a:srgbClr val="7030A0"/>
                </a:solidFill>
              </a:rPr>
              <a:t>Συνάντηση με τον/την μαθητή/</a:t>
            </a:r>
            <a:r>
              <a:rPr lang="el-GR" sz="4600" dirty="0" err="1">
                <a:solidFill>
                  <a:srgbClr val="7030A0"/>
                </a:solidFill>
              </a:rPr>
              <a:t>τρια</a:t>
            </a:r>
            <a:r>
              <a:rPr lang="el-GR" sz="4600" dirty="0">
                <a:solidFill>
                  <a:srgbClr val="7030A0"/>
                </a:solidFill>
              </a:rPr>
              <a:t> που φέρεται να υπέστη Ε.ΒΙ.Ε.</a:t>
            </a:r>
          </a:p>
          <a:p>
            <a:pPr>
              <a:buFont typeface="Wingdings" panose="05000000000000000000" pitchFamily="2" charset="2"/>
              <a:buChar char="ü"/>
              <a:defRPr/>
            </a:pPr>
            <a:r>
              <a:rPr lang="el-GR" sz="4600" dirty="0">
                <a:solidFill>
                  <a:srgbClr val="7030A0"/>
                </a:solidFill>
              </a:rPr>
              <a:t>Συνάντηση με τον/την μαθητή/</a:t>
            </a:r>
            <a:r>
              <a:rPr lang="el-GR" sz="4600" dirty="0" err="1">
                <a:solidFill>
                  <a:srgbClr val="7030A0"/>
                </a:solidFill>
              </a:rPr>
              <a:t>τρια</a:t>
            </a:r>
            <a:r>
              <a:rPr lang="el-GR" sz="4600" dirty="0">
                <a:solidFill>
                  <a:srgbClr val="7030A0"/>
                </a:solidFill>
              </a:rPr>
              <a:t> που άσκησε Ε.ΒΙ.Ε.</a:t>
            </a:r>
          </a:p>
          <a:p>
            <a:pPr>
              <a:buFont typeface="Wingdings" panose="05000000000000000000" pitchFamily="2" charset="2"/>
              <a:buChar char="ü"/>
              <a:defRPr/>
            </a:pPr>
            <a:r>
              <a:rPr lang="el-GR" sz="4600" dirty="0">
                <a:solidFill>
                  <a:srgbClr val="7030A0"/>
                </a:solidFill>
              </a:rPr>
              <a:t>Συνάντηση με τους γονείς/κηδεμόνες του/της μαθητή/</a:t>
            </a:r>
            <a:r>
              <a:rPr lang="el-GR" sz="4600" dirty="0" err="1">
                <a:solidFill>
                  <a:srgbClr val="7030A0"/>
                </a:solidFill>
              </a:rPr>
              <a:t>τριας</a:t>
            </a:r>
            <a:r>
              <a:rPr lang="el-GR" sz="4600" dirty="0">
                <a:solidFill>
                  <a:srgbClr val="7030A0"/>
                </a:solidFill>
              </a:rPr>
              <a:t> που άσκησε Ε.ΒΙ.Ε.</a:t>
            </a:r>
          </a:p>
          <a:p>
            <a:pPr>
              <a:buFont typeface="Wingdings" panose="05000000000000000000" pitchFamily="2" charset="2"/>
              <a:buChar char="ü"/>
              <a:defRPr/>
            </a:pPr>
            <a:r>
              <a:rPr lang="el-GR" sz="4600" dirty="0">
                <a:solidFill>
                  <a:srgbClr val="7030A0"/>
                </a:solidFill>
              </a:rPr>
              <a:t>Συνάντηση με τους ενισχυτές ή/και τους βοηθούς/συνεργούς εκείνων που άσκησαν Ε.ΒΙ.Ε.</a:t>
            </a:r>
          </a:p>
          <a:p>
            <a:pPr algn="just">
              <a:buFont typeface="Wingdings" panose="05000000000000000000" pitchFamily="2" charset="2"/>
              <a:buChar char="ü"/>
              <a:defRPr/>
            </a:pPr>
            <a:r>
              <a:rPr lang="el-GR" sz="4600" dirty="0">
                <a:solidFill>
                  <a:srgbClr val="7030A0"/>
                </a:solidFill>
              </a:rPr>
              <a:t> Συνάντηση με τους γονείς/κηδεμόνες του ενισχυτή ή/και του βοηθού/συνεργού εκείνων που άσκησαν Ε.ΒΙ.Ε.</a:t>
            </a:r>
          </a:p>
          <a:p>
            <a:pPr marL="0" indent="0">
              <a:buNone/>
              <a:defRPr/>
            </a:pPr>
            <a:endParaRPr lang="el-GR" sz="1800" b="1" dirty="0"/>
          </a:p>
          <a:p>
            <a:pPr marL="0" indent="0">
              <a:buNone/>
              <a:defRPr/>
            </a:pPr>
            <a:endParaRPr lang="el-GR" sz="1800" b="1" dirty="0"/>
          </a:p>
        </p:txBody>
      </p:sp>
      <p:sp>
        <p:nvSpPr>
          <p:cNvPr id="2" name="Θέση αριθμού διαφάνειας 1">
            <a:extLst>
              <a:ext uri="{FF2B5EF4-FFF2-40B4-BE49-F238E27FC236}">
                <a16:creationId xmlns:a16="http://schemas.microsoft.com/office/drawing/2014/main" id="{DE8512FB-5AD3-4102-A045-F6286410C4A6}"/>
              </a:ext>
            </a:extLst>
          </p:cNvPr>
          <p:cNvSpPr>
            <a:spLocks noGrp="1"/>
          </p:cNvSpPr>
          <p:nvPr>
            <p:ph type="sldNum" sz="quarter" idx="12"/>
          </p:nvPr>
        </p:nvSpPr>
        <p:spPr/>
        <p:txBody>
          <a:bodyPr/>
          <a:lstStyle/>
          <a:p>
            <a:pPr>
              <a:defRPr/>
            </a:pPr>
            <a:fld id="{6D690F74-246D-4367-A0A9-9F62E7BA2245}" type="slidenum">
              <a:rPr lang="el-GR" altLang="el-GR" smtClean="0"/>
              <a:pPr>
                <a:defRPr/>
              </a:pPr>
              <a:t>11</a:t>
            </a:fld>
            <a:endParaRPr lang="el-GR" altLang="el-GR"/>
          </a:p>
        </p:txBody>
      </p:sp>
      <p:pic>
        <p:nvPicPr>
          <p:cNvPr id="5" name="Εικόνα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60496" y="6218042"/>
            <a:ext cx="1355743" cy="3796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additive="base">
                                        <p:cTn id="2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additive="base">
                                        <p:cTn id="3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 calcmode="lin" valueType="num">
                                      <p:cBhvr additive="base">
                                        <p:cTn id="4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 calcmode="lin" valueType="num">
                                      <p:cBhvr additive="base">
                                        <p:cTn id="5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 calcmode="lin" valueType="num">
                                      <p:cBhvr additive="base">
                                        <p:cTn id="56"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51384" y="549276"/>
            <a:ext cx="11449272" cy="5832052"/>
          </a:xfrm>
        </p:spPr>
        <p:txBody>
          <a:bodyPr>
            <a:normAutofit fontScale="92500" lnSpcReduction="10000"/>
          </a:bodyPr>
          <a:lstStyle/>
          <a:p>
            <a:pPr marL="0" indent="0">
              <a:buNone/>
              <a:defRPr/>
            </a:pPr>
            <a:r>
              <a:rPr lang="el-GR" sz="2600" b="1" u="sng" dirty="0"/>
              <a:t>Πρωτόκολλο Διαχείρισης </a:t>
            </a:r>
          </a:p>
          <a:p>
            <a:pPr marL="0" indent="0" algn="r">
              <a:buNone/>
              <a:defRPr/>
            </a:pPr>
            <a:r>
              <a:rPr lang="el-GR" sz="2600" b="1" u="sng" dirty="0"/>
              <a:t>περιστατικών </a:t>
            </a:r>
            <a:r>
              <a:rPr lang="el-GR" sz="2600" b="1" u="sng" dirty="0" err="1"/>
              <a:t>Ενδοσχολικής</a:t>
            </a:r>
            <a:r>
              <a:rPr lang="el-GR" sz="2600" b="1" u="sng" dirty="0"/>
              <a:t> Βίας και Εκφοβισμού (Ε.ΒΙ.Ε.): </a:t>
            </a:r>
          </a:p>
          <a:p>
            <a:pPr marL="0" indent="0">
              <a:buNone/>
              <a:defRPr/>
            </a:pPr>
            <a:endParaRPr lang="el-GR" sz="2600" b="1" dirty="0">
              <a:solidFill>
                <a:schemeClr val="accent6">
                  <a:lumMod val="50000"/>
                </a:schemeClr>
              </a:solidFill>
            </a:endParaRPr>
          </a:p>
          <a:p>
            <a:pPr marL="0" indent="0">
              <a:buNone/>
              <a:defRPr/>
            </a:pPr>
            <a:r>
              <a:rPr lang="el-GR" sz="2600" b="1" i="1" dirty="0"/>
              <a:t>Βήμα 1: Διερεύνηση του περιστατικού – Δευτεροβάθμια Εκπαίδευση</a:t>
            </a:r>
          </a:p>
          <a:p>
            <a:pPr marL="0" indent="0">
              <a:buNone/>
              <a:defRPr/>
            </a:pPr>
            <a:endParaRPr lang="el-GR" sz="2600" b="1" i="1" dirty="0"/>
          </a:p>
          <a:p>
            <a:pPr>
              <a:buFont typeface="Wingdings" panose="05000000000000000000" pitchFamily="2" charset="2"/>
              <a:buChar char="ü"/>
              <a:defRPr/>
            </a:pPr>
            <a:r>
              <a:rPr lang="el-GR" sz="2600" dirty="0">
                <a:solidFill>
                  <a:srgbClr val="7030A0"/>
                </a:solidFill>
              </a:rPr>
              <a:t>Συνάντηση με τον/την μαθητή/</a:t>
            </a:r>
            <a:r>
              <a:rPr lang="el-GR" sz="2600" dirty="0" err="1">
                <a:solidFill>
                  <a:srgbClr val="7030A0"/>
                </a:solidFill>
              </a:rPr>
              <a:t>τρια</a:t>
            </a:r>
            <a:r>
              <a:rPr lang="el-GR" sz="2600" dirty="0">
                <a:solidFill>
                  <a:srgbClr val="7030A0"/>
                </a:solidFill>
              </a:rPr>
              <a:t> που φέρεται να υπέστη Ε.ΒΙ.Ε.</a:t>
            </a:r>
          </a:p>
          <a:p>
            <a:pPr>
              <a:buFont typeface="Wingdings" panose="05000000000000000000" pitchFamily="2" charset="2"/>
              <a:buChar char="ü"/>
              <a:defRPr/>
            </a:pPr>
            <a:r>
              <a:rPr lang="el-GR" sz="2600" dirty="0">
                <a:solidFill>
                  <a:srgbClr val="7030A0"/>
                </a:solidFill>
              </a:rPr>
              <a:t>Συνάντηση με τους γονείς/κηδεμόνες του/της μαθητή/</a:t>
            </a:r>
            <a:r>
              <a:rPr lang="el-GR" sz="2600" dirty="0" err="1">
                <a:solidFill>
                  <a:srgbClr val="7030A0"/>
                </a:solidFill>
              </a:rPr>
              <a:t>τριας</a:t>
            </a:r>
            <a:r>
              <a:rPr lang="el-GR" sz="2600" dirty="0">
                <a:solidFill>
                  <a:srgbClr val="7030A0"/>
                </a:solidFill>
              </a:rPr>
              <a:t> που φέρεται να υπέστη Ε.ΒΙ.Ε.</a:t>
            </a:r>
          </a:p>
          <a:p>
            <a:pPr>
              <a:buFont typeface="Wingdings" panose="05000000000000000000" pitchFamily="2" charset="2"/>
              <a:buChar char="ü"/>
              <a:defRPr/>
            </a:pPr>
            <a:r>
              <a:rPr lang="el-GR" sz="2600" dirty="0">
                <a:solidFill>
                  <a:srgbClr val="7030A0"/>
                </a:solidFill>
              </a:rPr>
              <a:t>Συνάντηση με τον/την μαθητή/</a:t>
            </a:r>
            <a:r>
              <a:rPr lang="el-GR" sz="2600" dirty="0" err="1">
                <a:solidFill>
                  <a:srgbClr val="7030A0"/>
                </a:solidFill>
              </a:rPr>
              <a:t>τρια</a:t>
            </a:r>
            <a:r>
              <a:rPr lang="el-GR" sz="2600" dirty="0">
                <a:solidFill>
                  <a:srgbClr val="7030A0"/>
                </a:solidFill>
              </a:rPr>
              <a:t> που άσκησε Ε.ΒΙ.Ε.</a:t>
            </a:r>
          </a:p>
          <a:p>
            <a:pPr>
              <a:buFont typeface="Wingdings" panose="05000000000000000000" pitchFamily="2" charset="2"/>
              <a:buChar char="ü"/>
              <a:defRPr/>
            </a:pPr>
            <a:r>
              <a:rPr lang="el-GR" sz="2600" dirty="0">
                <a:solidFill>
                  <a:srgbClr val="7030A0"/>
                </a:solidFill>
              </a:rPr>
              <a:t>Συνάντηση με τους γονείς/κηδεμόνες του/της μαθητή/</a:t>
            </a:r>
            <a:r>
              <a:rPr lang="el-GR" sz="2600" dirty="0" err="1">
                <a:solidFill>
                  <a:srgbClr val="7030A0"/>
                </a:solidFill>
              </a:rPr>
              <a:t>τριας</a:t>
            </a:r>
            <a:r>
              <a:rPr lang="el-GR" sz="2600" dirty="0">
                <a:solidFill>
                  <a:srgbClr val="7030A0"/>
                </a:solidFill>
              </a:rPr>
              <a:t> που άσκησε Ε.ΒΙ.Ε.</a:t>
            </a:r>
          </a:p>
          <a:p>
            <a:pPr>
              <a:buFont typeface="Wingdings" panose="05000000000000000000" pitchFamily="2" charset="2"/>
              <a:buChar char="ü"/>
              <a:defRPr/>
            </a:pPr>
            <a:r>
              <a:rPr lang="el-GR" sz="2600" dirty="0">
                <a:solidFill>
                  <a:srgbClr val="7030A0"/>
                </a:solidFill>
              </a:rPr>
              <a:t>Συνάντηση με τους ενισχυτές ή/και τους βοηθούς/συνεργούς εκείνων που άσκησαν Ε.ΒΙ.Ε.</a:t>
            </a:r>
          </a:p>
          <a:p>
            <a:pPr>
              <a:buFont typeface="Wingdings" panose="05000000000000000000" pitchFamily="2" charset="2"/>
              <a:buChar char="ü"/>
              <a:defRPr/>
            </a:pPr>
            <a:r>
              <a:rPr lang="el-GR" sz="2600" dirty="0">
                <a:solidFill>
                  <a:srgbClr val="7030A0"/>
                </a:solidFill>
              </a:rPr>
              <a:t> Συνάντηση με τους γονείς/κηδεμόνες του ενισχυτή ή/και του βοηθού/συνεργού εκείνων που άσκησαν Ε.ΒΙ.Ε.</a:t>
            </a:r>
          </a:p>
          <a:p>
            <a:pPr marL="0" indent="0">
              <a:buNone/>
              <a:defRPr/>
            </a:pPr>
            <a:endParaRPr lang="el-GR" sz="1800" b="1" dirty="0"/>
          </a:p>
          <a:p>
            <a:pPr marL="0" indent="0">
              <a:buNone/>
              <a:defRPr/>
            </a:pPr>
            <a:endParaRPr lang="el-GR" sz="1800" b="1" dirty="0"/>
          </a:p>
        </p:txBody>
      </p:sp>
      <p:sp>
        <p:nvSpPr>
          <p:cNvPr id="2" name="Θέση αριθμού διαφάνειας 1">
            <a:extLst>
              <a:ext uri="{FF2B5EF4-FFF2-40B4-BE49-F238E27FC236}">
                <a16:creationId xmlns:a16="http://schemas.microsoft.com/office/drawing/2014/main" id="{B80745BD-22D9-4556-B74C-07627C438A4B}"/>
              </a:ext>
            </a:extLst>
          </p:cNvPr>
          <p:cNvSpPr>
            <a:spLocks noGrp="1"/>
          </p:cNvSpPr>
          <p:nvPr>
            <p:ph type="sldNum" sz="quarter" idx="12"/>
          </p:nvPr>
        </p:nvSpPr>
        <p:spPr/>
        <p:txBody>
          <a:bodyPr/>
          <a:lstStyle/>
          <a:p>
            <a:pPr>
              <a:defRPr/>
            </a:pPr>
            <a:fld id="{6D690F74-246D-4367-A0A9-9F62E7BA2245}" type="slidenum">
              <a:rPr lang="el-GR" altLang="el-GR" smtClean="0"/>
              <a:pPr>
                <a:defRPr/>
              </a:pPr>
              <a:t>12</a:t>
            </a:fld>
            <a:endParaRPr lang="el-GR" altLang="el-GR"/>
          </a:p>
        </p:txBody>
      </p:sp>
      <p:pic>
        <p:nvPicPr>
          <p:cNvPr id="5" name="Εικόνα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60496" y="6218042"/>
            <a:ext cx="1355743" cy="3796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additive="base">
                                        <p:cTn id="2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additive="base">
                                        <p:cTn id="3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 calcmode="lin" valueType="num">
                                      <p:cBhvr additive="base">
                                        <p:cTn id="4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 calcmode="lin" valueType="num">
                                      <p:cBhvr additive="base">
                                        <p:cTn id="5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 calcmode="lin" valueType="num">
                                      <p:cBhvr additive="base">
                                        <p:cTn id="56"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9336" y="115889"/>
            <a:ext cx="11809312" cy="6409455"/>
          </a:xfrm>
        </p:spPr>
        <p:txBody>
          <a:bodyPr/>
          <a:lstStyle/>
          <a:p>
            <a:pPr marL="0" indent="0">
              <a:buNone/>
            </a:pPr>
            <a:endParaRPr lang="el-GR" altLang="el-GR" sz="1800" b="1" dirty="0">
              <a:solidFill>
                <a:srgbClr val="16165D"/>
              </a:solidFill>
            </a:endParaRPr>
          </a:p>
          <a:p>
            <a:pPr marL="0" indent="0">
              <a:buNone/>
            </a:pPr>
            <a:r>
              <a:rPr lang="el-GR" altLang="el-GR" sz="2400" b="1" i="1" dirty="0"/>
              <a:t>Βήμα 2: Εκτίμηση επιπέδου σοβαρότητας του περιστατικού: ήπιο, μέτριο, σοβαρό</a:t>
            </a:r>
          </a:p>
          <a:p>
            <a:pPr marL="0" indent="0">
              <a:buNone/>
            </a:pPr>
            <a:endParaRPr lang="el-GR" altLang="el-GR" sz="2400" b="1" i="1" dirty="0"/>
          </a:p>
          <a:p>
            <a:pPr marL="0" indent="0">
              <a:buNone/>
            </a:pPr>
            <a:r>
              <a:rPr lang="el-GR" altLang="el-GR" sz="2400" b="1" i="1" dirty="0"/>
              <a:t>Βήμα 3: Διαχείριση του περιστατικού</a:t>
            </a:r>
          </a:p>
          <a:p>
            <a:pPr marL="0" indent="0">
              <a:buNone/>
            </a:pPr>
            <a:r>
              <a:rPr lang="el-GR" altLang="el-GR" sz="2400" b="1" i="1" dirty="0"/>
              <a:t>             </a:t>
            </a:r>
          </a:p>
          <a:p>
            <a:pPr marL="0" indent="0">
              <a:buNone/>
            </a:pPr>
            <a:r>
              <a:rPr lang="el-GR" altLang="el-GR" sz="2400" dirty="0"/>
              <a:t>Ενδεικτικές παρεμβάσεις:</a:t>
            </a:r>
            <a:endParaRPr lang="el-GR" altLang="el-GR" sz="2400" b="1" dirty="0"/>
          </a:p>
          <a:p>
            <a:pPr marL="0" indent="0">
              <a:buFont typeface="Wingdings" panose="05000000000000000000" pitchFamily="2" charset="2"/>
              <a:buChar char="ü"/>
            </a:pPr>
            <a:r>
              <a:rPr lang="el-GR" altLang="el-GR" sz="2400" dirty="0">
                <a:solidFill>
                  <a:srgbClr val="7030A0"/>
                </a:solidFill>
              </a:rPr>
              <a:t>Παιδαγωγική συνεδρίαση</a:t>
            </a:r>
          </a:p>
          <a:p>
            <a:pPr marL="0" indent="0">
              <a:buFont typeface="Wingdings" panose="05000000000000000000" pitchFamily="2" charset="2"/>
              <a:buChar char="ü"/>
            </a:pPr>
            <a:r>
              <a:rPr lang="el-GR" altLang="el-GR" sz="2400" dirty="0">
                <a:solidFill>
                  <a:srgbClr val="7030A0"/>
                </a:solidFill>
              </a:rPr>
              <a:t>Παρέμβαση σε ατομικό επίπεδο ανάλογα με τον/την εμπλεκόμενο/η μαθητή/</a:t>
            </a:r>
            <a:r>
              <a:rPr lang="el-GR" altLang="el-GR" sz="2400" dirty="0" err="1">
                <a:solidFill>
                  <a:srgbClr val="7030A0"/>
                </a:solidFill>
              </a:rPr>
              <a:t>τρια</a:t>
            </a:r>
            <a:endParaRPr lang="el-GR" altLang="el-GR" sz="2400" dirty="0">
              <a:solidFill>
                <a:srgbClr val="7030A0"/>
              </a:solidFill>
            </a:endParaRPr>
          </a:p>
          <a:p>
            <a:pPr marL="0" indent="0">
              <a:buFont typeface="Wingdings" panose="05000000000000000000" pitchFamily="2" charset="2"/>
              <a:buChar char="ü"/>
            </a:pPr>
            <a:r>
              <a:rPr lang="el-GR" altLang="el-GR" sz="2400" dirty="0">
                <a:solidFill>
                  <a:srgbClr val="7030A0"/>
                </a:solidFill>
              </a:rPr>
              <a:t>Συνεργασία με τους γονείς των  εμπλεκόμενων μαθητών/τριών</a:t>
            </a:r>
          </a:p>
          <a:p>
            <a:pPr marL="0" indent="0">
              <a:buFont typeface="Wingdings" panose="05000000000000000000" pitchFamily="2" charset="2"/>
              <a:buChar char="ü"/>
            </a:pPr>
            <a:r>
              <a:rPr lang="el-GR" altLang="el-GR" sz="2400" dirty="0">
                <a:solidFill>
                  <a:srgbClr val="7030A0"/>
                </a:solidFill>
              </a:rPr>
              <a:t>Παρέμβαση σε επίπεδο τάξης</a:t>
            </a:r>
          </a:p>
          <a:p>
            <a:pPr marL="0" indent="0">
              <a:buFont typeface="Wingdings" panose="05000000000000000000" pitchFamily="2" charset="2"/>
              <a:buChar char="ü"/>
            </a:pPr>
            <a:r>
              <a:rPr lang="el-GR" altLang="el-GR" sz="2400" dirty="0">
                <a:solidFill>
                  <a:srgbClr val="7030A0"/>
                </a:solidFill>
                <a:cs typeface="Calibri" panose="020F0502020204030204" pitchFamily="34" charset="0"/>
              </a:rPr>
              <a:t>Παρέμβαση σε επίπεδο σχολείου</a:t>
            </a:r>
          </a:p>
          <a:p>
            <a:pPr marL="0" indent="0">
              <a:buFont typeface="Wingdings" panose="05000000000000000000" pitchFamily="2" charset="2"/>
              <a:buChar char="ü"/>
            </a:pPr>
            <a:r>
              <a:rPr lang="el-GR" altLang="el-GR" sz="2400" dirty="0">
                <a:solidFill>
                  <a:srgbClr val="7030A0"/>
                </a:solidFill>
              </a:rPr>
              <a:t>Συνεργασία με το αρμόδιο ΚΕ.Δ.Α.Σ.Υ.</a:t>
            </a:r>
          </a:p>
          <a:p>
            <a:pPr marL="0" indent="0">
              <a:buFont typeface="Wingdings" panose="05000000000000000000" pitchFamily="2" charset="2"/>
              <a:buChar char="ü"/>
            </a:pPr>
            <a:r>
              <a:rPr lang="el-GR" altLang="el-GR" sz="2400" dirty="0">
                <a:solidFill>
                  <a:srgbClr val="7030A0"/>
                </a:solidFill>
              </a:rPr>
              <a:t>Συνεργασία με Ε.Δ.Υ. - παραπομπή στον/τη σχολικό ψυχολόγο ή/και κοινωνικό λειτουργό </a:t>
            </a:r>
          </a:p>
          <a:p>
            <a:pPr marL="0" indent="0">
              <a:buFont typeface="Wingdings" panose="05000000000000000000" pitchFamily="2" charset="2"/>
              <a:buChar char="ü"/>
            </a:pPr>
            <a:r>
              <a:rPr lang="el-GR" altLang="el-GR" sz="2400" dirty="0">
                <a:solidFill>
                  <a:srgbClr val="7030A0"/>
                </a:solidFill>
              </a:rPr>
              <a:t>Συνάντηση/επικοινωνία με τους γονείς για λήψη βοήθειας από υπηρεσία ψυχικής υγείας </a:t>
            </a:r>
          </a:p>
          <a:p>
            <a:pPr marL="0" indent="0">
              <a:buNone/>
            </a:pPr>
            <a:endParaRPr lang="el-GR" altLang="el-GR" sz="2400" b="1" dirty="0"/>
          </a:p>
        </p:txBody>
      </p:sp>
      <p:sp>
        <p:nvSpPr>
          <p:cNvPr id="2" name="Θέση αριθμού διαφάνειας 1">
            <a:extLst>
              <a:ext uri="{FF2B5EF4-FFF2-40B4-BE49-F238E27FC236}">
                <a16:creationId xmlns:a16="http://schemas.microsoft.com/office/drawing/2014/main" id="{36748A86-21B2-4834-9EFC-1B992E4D5914}"/>
              </a:ext>
            </a:extLst>
          </p:cNvPr>
          <p:cNvSpPr>
            <a:spLocks noGrp="1"/>
          </p:cNvSpPr>
          <p:nvPr>
            <p:ph type="sldNum" sz="quarter" idx="12"/>
          </p:nvPr>
        </p:nvSpPr>
        <p:spPr/>
        <p:txBody>
          <a:bodyPr/>
          <a:lstStyle/>
          <a:p>
            <a:pPr>
              <a:defRPr/>
            </a:pPr>
            <a:fld id="{6D690F74-246D-4367-A0A9-9F62E7BA2245}" type="slidenum">
              <a:rPr lang="el-GR" altLang="el-GR" smtClean="0"/>
              <a:pPr>
                <a:defRPr/>
              </a:pPr>
              <a:t>13</a:t>
            </a:fld>
            <a:endParaRPr lang="el-GR" altLang="el-GR"/>
          </a:p>
        </p:txBody>
      </p:sp>
      <p:pic>
        <p:nvPicPr>
          <p:cNvPr id="5" name="Εικόνα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60496" y="6218042"/>
            <a:ext cx="1355743" cy="3796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additive="base">
                                        <p:cTn id="2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 calcmode="lin" valueType="num">
                                      <p:cBhvr additive="base">
                                        <p:cTn id="3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 calcmode="lin" valueType="num">
                                      <p:cBhvr additive="base">
                                        <p:cTn id="4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 calcmode="lin" valueType="num">
                                      <p:cBhvr additive="base">
                                        <p:cTn id="4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 calcmode="lin" valueType="num">
                                      <p:cBhvr additive="base">
                                        <p:cTn id="5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 calcmode="lin" valueType="num">
                                      <p:cBhvr additive="base">
                                        <p:cTn id="58"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3">
                                            <p:txEl>
                                              <p:pRg st="12" end="12"/>
                                            </p:txEl>
                                          </p:spTgt>
                                        </p:tgtEl>
                                        <p:attrNameLst>
                                          <p:attrName>style.visibility</p:attrName>
                                        </p:attrNameLst>
                                      </p:cBhvr>
                                      <p:to>
                                        <p:strVal val="visible"/>
                                      </p:to>
                                    </p:set>
                                    <p:anim calcmode="lin" valueType="num">
                                      <p:cBhvr additive="base">
                                        <p:cTn id="64"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3">
                                            <p:txEl>
                                              <p:pRg st="13" end="13"/>
                                            </p:txEl>
                                          </p:spTgt>
                                        </p:tgtEl>
                                        <p:attrNameLst>
                                          <p:attrName>style.visibility</p:attrName>
                                        </p:attrNameLst>
                                      </p:cBhvr>
                                      <p:to>
                                        <p:strVal val="visible"/>
                                      </p:to>
                                    </p:set>
                                    <p:anim calcmode="lin" valueType="num">
                                      <p:cBhvr additive="base">
                                        <p:cTn id="70"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1441450" y="385763"/>
            <a:ext cx="3079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1809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800" b="1" dirty="0">
                <a:latin typeface="Book Antiqua" panose="02040602050305030304" pitchFamily="18" charset="0"/>
              </a:rPr>
              <a:t>                                          </a:t>
            </a:r>
          </a:p>
          <a:p>
            <a:pPr>
              <a:spcBef>
                <a:spcPct val="0"/>
              </a:spcBef>
              <a:buFontTx/>
              <a:buNone/>
            </a:pPr>
            <a:r>
              <a:rPr lang="el-GR" altLang="el-GR" sz="1800" b="1" dirty="0">
                <a:latin typeface="Book Antiqua" panose="02040602050305030304" pitchFamily="18" charset="0"/>
              </a:rPr>
              <a:t>                                               </a:t>
            </a:r>
            <a:endParaRPr lang="el-GR" altLang="el-GR" sz="2400" dirty="0"/>
          </a:p>
        </p:txBody>
      </p:sp>
      <p:sp>
        <p:nvSpPr>
          <p:cNvPr id="22531" name="Rectangle 8"/>
          <p:cNvSpPr>
            <a:spLocks noChangeArrowheads="1"/>
          </p:cNvSpPr>
          <p:nvPr/>
        </p:nvSpPr>
        <p:spPr bwMode="auto">
          <a:xfrm>
            <a:off x="1524000" y="21272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22532" name="Rectangle 9"/>
          <p:cNvSpPr>
            <a:spLocks noChangeArrowheads="1"/>
          </p:cNvSpPr>
          <p:nvPr/>
        </p:nvSpPr>
        <p:spPr bwMode="auto">
          <a:xfrm>
            <a:off x="1524000" y="2103439"/>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9" name="Rectangle 8"/>
          <p:cNvSpPr>
            <a:spLocks noChangeArrowheads="1"/>
          </p:cNvSpPr>
          <p:nvPr/>
        </p:nvSpPr>
        <p:spPr bwMode="auto">
          <a:xfrm>
            <a:off x="-13394" y="-17415"/>
            <a:ext cx="11856640" cy="553998"/>
          </a:xfrm>
          <a:prstGeom prst="rect">
            <a:avLst/>
          </a:prstGeom>
          <a:noFill/>
          <a:ln w="9525" algn="ctr">
            <a:noFill/>
            <a:miter lim="800000"/>
            <a:headEnd/>
            <a:tailEnd/>
          </a:ln>
          <a:effectLst/>
        </p:spPr>
        <p:txBody>
          <a:bodyPr wrap="square">
            <a:spAutoFit/>
          </a:bodyPr>
          <a:lstStyle>
            <a:lvl1pPr eaLnBrk="0" hangingPunct="0">
              <a:defRPr sz="2500">
                <a:solidFill>
                  <a:schemeClr val="tx2"/>
                </a:solidFill>
                <a:latin typeface="Calibri" pitchFamily="34" charset="0"/>
              </a:defRPr>
            </a:lvl1pPr>
            <a:lvl2pPr marL="742950" indent="-285750" eaLnBrk="0" hangingPunct="0">
              <a:defRPr sz="2500">
                <a:solidFill>
                  <a:schemeClr val="tx2"/>
                </a:solidFill>
                <a:latin typeface="Calibri" pitchFamily="34" charset="0"/>
              </a:defRPr>
            </a:lvl2pPr>
            <a:lvl3pPr marL="1143000" indent="-228600" eaLnBrk="0" hangingPunct="0">
              <a:defRPr sz="2500">
                <a:solidFill>
                  <a:schemeClr val="tx2"/>
                </a:solidFill>
                <a:latin typeface="Calibri" pitchFamily="34" charset="0"/>
              </a:defRPr>
            </a:lvl3pPr>
            <a:lvl4pPr marL="1600200" indent="-228600" eaLnBrk="0" hangingPunct="0">
              <a:defRPr sz="2500">
                <a:solidFill>
                  <a:schemeClr val="tx2"/>
                </a:solidFill>
                <a:latin typeface="Calibri" pitchFamily="34" charset="0"/>
              </a:defRPr>
            </a:lvl4pPr>
            <a:lvl5pPr marL="2057400" indent="-228600" eaLnBrk="0" hangingPunct="0">
              <a:defRPr sz="2500">
                <a:solidFill>
                  <a:schemeClr val="tx2"/>
                </a:solidFill>
                <a:latin typeface="Calibri" pitchFamily="34" charset="0"/>
              </a:defRPr>
            </a:lvl5pPr>
            <a:lvl6pPr marL="2514600" indent="-228600" eaLnBrk="0" fontAlgn="base" hangingPunct="0">
              <a:spcBef>
                <a:spcPct val="0"/>
              </a:spcBef>
              <a:spcAft>
                <a:spcPct val="0"/>
              </a:spcAft>
              <a:defRPr sz="2500">
                <a:solidFill>
                  <a:schemeClr val="tx2"/>
                </a:solidFill>
                <a:latin typeface="Calibri" pitchFamily="34" charset="0"/>
              </a:defRPr>
            </a:lvl6pPr>
            <a:lvl7pPr marL="2971800" indent="-228600" eaLnBrk="0" fontAlgn="base" hangingPunct="0">
              <a:spcBef>
                <a:spcPct val="0"/>
              </a:spcBef>
              <a:spcAft>
                <a:spcPct val="0"/>
              </a:spcAft>
              <a:defRPr sz="2500">
                <a:solidFill>
                  <a:schemeClr val="tx2"/>
                </a:solidFill>
                <a:latin typeface="Calibri" pitchFamily="34" charset="0"/>
              </a:defRPr>
            </a:lvl7pPr>
            <a:lvl8pPr marL="3429000" indent="-228600" eaLnBrk="0" fontAlgn="base" hangingPunct="0">
              <a:spcBef>
                <a:spcPct val="0"/>
              </a:spcBef>
              <a:spcAft>
                <a:spcPct val="0"/>
              </a:spcAft>
              <a:defRPr sz="2500">
                <a:solidFill>
                  <a:schemeClr val="tx2"/>
                </a:solidFill>
                <a:latin typeface="Calibri" pitchFamily="34" charset="0"/>
              </a:defRPr>
            </a:lvl8pPr>
            <a:lvl9pPr marL="3886200" indent="-228600" eaLnBrk="0" fontAlgn="base" hangingPunct="0">
              <a:spcBef>
                <a:spcPct val="0"/>
              </a:spcBef>
              <a:spcAft>
                <a:spcPct val="0"/>
              </a:spcAft>
              <a:defRPr sz="2500">
                <a:solidFill>
                  <a:schemeClr val="tx2"/>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rPr>
              <a:t>Ενδοσχολική Βία και Εκφοβισμός (Ε.ΒΙ.Ε.)</a:t>
            </a:r>
            <a:r>
              <a:rPr lang="el-GR" altLang="el-GR" sz="3000" b="1" kern="0" noProof="0" dirty="0">
                <a:solidFill>
                  <a:srgbClr val="CC0000"/>
                </a:solidFill>
                <a:effectLst>
                  <a:outerShdw blurRad="38100" dist="38100" dir="2700000" algn="tl">
                    <a:srgbClr val="C0C0C0"/>
                  </a:outerShdw>
                </a:effectLst>
              </a:rPr>
              <a:t>: </a:t>
            </a:r>
          </a:p>
        </p:txBody>
      </p:sp>
      <p:pic>
        <p:nvPicPr>
          <p:cNvPr id="8" name="Εικόνα 7"/>
          <p:cNvPicPr/>
          <p:nvPr/>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Lst>
          </a:blip>
          <a:srcRect t="6951" r="780" b="86749"/>
          <a:stretch/>
        </p:blipFill>
        <p:spPr>
          <a:xfrm>
            <a:off x="263352" y="969378"/>
            <a:ext cx="11579894" cy="432048"/>
          </a:xfrm>
          <a:prstGeom prst="rect">
            <a:avLst/>
          </a:prstGeom>
        </p:spPr>
      </p:pic>
      <p:pic>
        <p:nvPicPr>
          <p:cNvPr id="10" name="Εικόνα 9"/>
          <p:cNvPicPr/>
          <p:nvPr/>
        </p:nvPicPr>
        <p:blipFill rotWithShape="1">
          <a:blip r:embed="rId4">
            <a:extLst>
              <a:ext uri="{BEBA8EAE-BF5A-486C-A8C5-ECC9F3942E4B}">
                <a14:imgProps xmlns:a14="http://schemas.microsoft.com/office/drawing/2010/main">
                  <a14:imgLayer r:embed="rId3">
                    <a14:imgEffect>
                      <a14:sharpenSoften amount="50000"/>
                    </a14:imgEffect>
                    <a14:imgEffect>
                      <a14:colorTemperature colorTemp="11200"/>
                    </a14:imgEffect>
                    <a14:imgEffect>
                      <a14:saturation sat="200000"/>
                    </a14:imgEffect>
                  </a14:imgLayer>
                </a14:imgProps>
              </a:ext>
            </a:extLst>
          </a:blip>
          <a:srcRect t="18500" r="52753" b="66800"/>
          <a:stretch/>
        </p:blipFill>
        <p:spPr>
          <a:xfrm>
            <a:off x="263352" y="1484784"/>
            <a:ext cx="5688632" cy="1008112"/>
          </a:xfrm>
          <a:prstGeom prst="rect">
            <a:avLst/>
          </a:prstGeom>
        </p:spPr>
      </p:pic>
      <p:pic>
        <p:nvPicPr>
          <p:cNvPr id="12" name="Εικόνα 11"/>
          <p:cNvPicPr/>
          <p:nvPr/>
        </p:nvPicPr>
        <p:blipFill rotWithShape="1">
          <a:blip r:embed="rId5">
            <a:extLst>
              <a:ext uri="{BEBA8EAE-BF5A-486C-A8C5-ECC9F3942E4B}">
                <a14:imgProps xmlns:a14="http://schemas.microsoft.com/office/drawing/2010/main">
                  <a14:imgLayer r:embed="rId3">
                    <a14:imgEffect>
                      <a14:colorTemperature colorTemp="11200"/>
                    </a14:imgEffect>
                    <a14:imgEffect>
                      <a14:saturation sat="400000"/>
                    </a14:imgEffect>
                    <a14:imgEffect>
                      <a14:brightnessContrast contrast="-40000"/>
                    </a14:imgEffect>
                  </a14:imgLayer>
                </a14:imgProps>
              </a:ext>
            </a:extLst>
          </a:blip>
          <a:srcRect l="1349" t="36349" r="55454" b="1701"/>
          <a:stretch/>
        </p:blipFill>
        <p:spPr>
          <a:xfrm>
            <a:off x="263352" y="2563814"/>
            <a:ext cx="5688632" cy="4248472"/>
          </a:xfrm>
          <a:prstGeom prst="rect">
            <a:avLst/>
          </a:prstGeom>
        </p:spPr>
      </p:pic>
      <p:pic>
        <p:nvPicPr>
          <p:cNvPr id="13" name="Εικόνα 12"/>
          <p:cNvPicPr/>
          <p:nvPr/>
        </p:nvPicPr>
        <p:blipFill rotWithShape="1">
          <a:blip r:embed="rId6">
            <a:extLst>
              <a:ext uri="{BEBA8EAE-BF5A-486C-A8C5-ECC9F3942E4B}">
                <a14:imgProps xmlns:a14="http://schemas.microsoft.com/office/drawing/2010/main">
                  <a14:imgLayer r:embed="rId3">
                    <a14:imgEffect>
                      <a14:colorTemperature colorTemp="11200"/>
                    </a14:imgEffect>
                    <a14:imgEffect>
                      <a14:saturation sat="200000"/>
                    </a14:imgEffect>
                    <a14:imgEffect>
                      <a14:brightnessContrast contrast="-40000"/>
                    </a14:imgEffect>
                  </a14:imgLayer>
                </a14:imgProps>
              </a:ext>
            </a:extLst>
          </a:blip>
          <a:srcRect l="49273" t="19551" r="-1" b="67849"/>
          <a:stretch/>
        </p:blipFill>
        <p:spPr>
          <a:xfrm>
            <a:off x="6228730" y="1556792"/>
            <a:ext cx="5614516" cy="936104"/>
          </a:xfrm>
          <a:prstGeom prst="rect">
            <a:avLst/>
          </a:prstGeom>
        </p:spPr>
      </p:pic>
      <p:pic>
        <p:nvPicPr>
          <p:cNvPr id="14" name="Εικόνα 13"/>
          <p:cNvPicPr/>
          <p:nvPr/>
        </p:nvPicPr>
        <p:blipFill rotWithShape="1">
          <a:blip r:embed="rId7">
            <a:extLst>
              <a:ext uri="{BEBA8EAE-BF5A-486C-A8C5-ECC9F3942E4B}">
                <a14:imgProps xmlns:a14="http://schemas.microsoft.com/office/drawing/2010/main">
                  <a14:imgLayer r:embed="rId3">
                    <a14:imgEffect>
                      <a14:sharpenSoften amount="50000"/>
                    </a14:imgEffect>
                    <a14:imgEffect>
                      <a14:colorTemperature colorTemp="11200"/>
                    </a14:imgEffect>
                    <a14:imgEffect>
                      <a14:saturation sat="200000"/>
                    </a14:imgEffect>
                    <a14:imgEffect>
                      <a14:brightnessContrast contrast="-40000"/>
                    </a14:imgEffect>
                  </a14:imgLayer>
                </a14:imgProps>
              </a:ext>
            </a:extLst>
          </a:blip>
          <a:srcRect l="49272" t="37400" r="1456" b="42650"/>
          <a:stretch/>
        </p:blipFill>
        <p:spPr>
          <a:xfrm>
            <a:off x="6240016" y="2564904"/>
            <a:ext cx="5603230" cy="1368152"/>
          </a:xfrm>
          <a:prstGeom prst="rect">
            <a:avLst/>
          </a:prstGeom>
        </p:spPr>
      </p:pic>
      <p:sp>
        <p:nvSpPr>
          <p:cNvPr id="2" name="Ορθογώνιο 1"/>
          <p:cNvSpPr/>
          <p:nvPr/>
        </p:nvSpPr>
        <p:spPr>
          <a:xfrm>
            <a:off x="263352" y="490182"/>
            <a:ext cx="11579894"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l-GR" altLang="el-GR" b="1" dirty="0">
                <a:solidFill>
                  <a:schemeClr val="accent6">
                    <a:lumMod val="50000"/>
                  </a:schemeClr>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Διερεύνηση αναφοράς από το σχολείο</a:t>
            </a:r>
          </a:p>
        </p:txBody>
      </p:sp>
      <p:sp>
        <p:nvSpPr>
          <p:cNvPr id="3" name="Θέση αριθμού διαφάνειας 2">
            <a:extLst>
              <a:ext uri="{FF2B5EF4-FFF2-40B4-BE49-F238E27FC236}">
                <a16:creationId xmlns:a16="http://schemas.microsoft.com/office/drawing/2014/main" id="{F58724BF-9E69-4B6D-9E25-DC4D372B7C7C}"/>
              </a:ext>
            </a:extLst>
          </p:cNvPr>
          <p:cNvSpPr>
            <a:spLocks noGrp="1"/>
          </p:cNvSpPr>
          <p:nvPr>
            <p:ph type="sldNum" sz="quarter" idx="12"/>
          </p:nvPr>
        </p:nvSpPr>
        <p:spPr/>
        <p:txBody>
          <a:bodyPr/>
          <a:lstStyle/>
          <a:p>
            <a:pPr>
              <a:defRPr/>
            </a:pPr>
            <a:fld id="{845437B2-4D18-46FF-8583-E2B9C8A721F5}" type="slidenum">
              <a:rPr lang="el-GR" altLang="el-GR" smtClean="0"/>
              <a:pPr>
                <a:defRPr/>
              </a:pPr>
              <a:t>14</a:t>
            </a:fld>
            <a:endParaRPr lang="el-GR" altLang="el-GR"/>
          </a:p>
        </p:txBody>
      </p:sp>
      <p:pic>
        <p:nvPicPr>
          <p:cNvPr id="15" name="Εικόνα 14"/>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10454350" y="5868792"/>
            <a:ext cx="1355743" cy="379608"/>
          </a:xfrm>
          <a:prstGeom prst="rect">
            <a:avLst/>
          </a:prstGeom>
        </p:spPr>
      </p:pic>
    </p:spTree>
    <p:extLst>
      <p:ext uri="{BB962C8B-B14F-4D97-AF65-F5344CB8AC3E}">
        <p14:creationId xmlns:p14="http://schemas.microsoft.com/office/powerpoint/2010/main" val="40793412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1441450" y="385763"/>
            <a:ext cx="3079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1809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800" b="1" dirty="0">
                <a:latin typeface="Book Antiqua" panose="02040602050305030304" pitchFamily="18" charset="0"/>
              </a:rPr>
              <a:t>                                          </a:t>
            </a:r>
          </a:p>
          <a:p>
            <a:pPr>
              <a:spcBef>
                <a:spcPct val="0"/>
              </a:spcBef>
              <a:buFontTx/>
              <a:buNone/>
            </a:pPr>
            <a:r>
              <a:rPr lang="el-GR" altLang="el-GR" sz="1800" b="1" dirty="0">
                <a:latin typeface="Book Antiqua" panose="02040602050305030304" pitchFamily="18" charset="0"/>
              </a:rPr>
              <a:t>                                               </a:t>
            </a:r>
            <a:endParaRPr lang="el-GR" altLang="el-GR" sz="2400" dirty="0"/>
          </a:p>
        </p:txBody>
      </p:sp>
      <p:sp>
        <p:nvSpPr>
          <p:cNvPr id="22531" name="Rectangle 8"/>
          <p:cNvSpPr>
            <a:spLocks noChangeArrowheads="1"/>
          </p:cNvSpPr>
          <p:nvPr/>
        </p:nvSpPr>
        <p:spPr bwMode="auto">
          <a:xfrm>
            <a:off x="1524000" y="21272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22532" name="Rectangle 9"/>
          <p:cNvSpPr>
            <a:spLocks noChangeArrowheads="1"/>
          </p:cNvSpPr>
          <p:nvPr/>
        </p:nvSpPr>
        <p:spPr bwMode="auto">
          <a:xfrm>
            <a:off x="1524000" y="2103439"/>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9" name="Rectangle 8"/>
          <p:cNvSpPr>
            <a:spLocks noChangeArrowheads="1"/>
          </p:cNvSpPr>
          <p:nvPr/>
        </p:nvSpPr>
        <p:spPr bwMode="auto">
          <a:xfrm>
            <a:off x="0" y="0"/>
            <a:ext cx="11856640" cy="553998"/>
          </a:xfrm>
          <a:prstGeom prst="rect">
            <a:avLst/>
          </a:prstGeom>
          <a:noFill/>
          <a:ln w="9525" algn="ctr">
            <a:noFill/>
            <a:miter lim="800000"/>
            <a:headEnd/>
            <a:tailEnd/>
          </a:ln>
          <a:effectLst/>
        </p:spPr>
        <p:txBody>
          <a:bodyPr wrap="square">
            <a:spAutoFit/>
          </a:bodyPr>
          <a:lstStyle>
            <a:lvl1pPr eaLnBrk="0" hangingPunct="0">
              <a:defRPr sz="2500">
                <a:solidFill>
                  <a:schemeClr val="tx2"/>
                </a:solidFill>
                <a:latin typeface="Calibri" pitchFamily="34" charset="0"/>
              </a:defRPr>
            </a:lvl1pPr>
            <a:lvl2pPr marL="742950" indent="-285750" eaLnBrk="0" hangingPunct="0">
              <a:defRPr sz="2500">
                <a:solidFill>
                  <a:schemeClr val="tx2"/>
                </a:solidFill>
                <a:latin typeface="Calibri" pitchFamily="34" charset="0"/>
              </a:defRPr>
            </a:lvl2pPr>
            <a:lvl3pPr marL="1143000" indent="-228600" eaLnBrk="0" hangingPunct="0">
              <a:defRPr sz="2500">
                <a:solidFill>
                  <a:schemeClr val="tx2"/>
                </a:solidFill>
                <a:latin typeface="Calibri" pitchFamily="34" charset="0"/>
              </a:defRPr>
            </a:lvl3pPr>
            <a:lvl4pPr marL="1600200" indent="-228600" eaLnBrk="0" hangingPunct="0">
              <a:defRPr sz="2500">
                <a:solidFill>
                  <a:schemeClr val="tx2"/>
                </a:solidFill>
                <a:latin typeface="Calibri" pitchFamily="34" charset="0"/>
              </a:defRPr>
            </a:lvl4pPr>
            <a:lvl5pPr marL="2057400" indent="-228600" eaLnBrk="0" hangingPunct="0">
              <a:defRPr sz="2500">
                <a:solidFill>
                  <a:schemeClr val="tx2"/>
                </a:solidFill>
                <a:latin typeface="Calibri" pitchFamily="34" charset="0"/>
              </a:defRPr>
            </a:lvl5pPr>
            <a:lvl6pPr marL="2514600" indent="-228600" eaLnBrk="0" fontAlgn="base" hangingPunct="0">
              <a:spcBef>
                <a:spcPct val="0"/>
              </a:spcBef>
              <a:spcAft>
                <a:spcPct val="0"/>
              </a:spcAft>
              <a:defRPr sz="2500">
                <a:solidFill>
                  <a:schemeClr val="tx2"/>
                </a:solidFill>
                <a:latin typeface="Calibri" pitchFamily="34" charset="0"/>
              </a:defRPr>
            </a:lvl6pPr>
            <a:lvl7pPr marL="2971800" indent="-228600" eaLnBrk="0" fontAlgn="base" hangingPunct="0">
              <a:spcBef>
                <a:spcPct val="0"/>
              </a:spcBef>
              <a:spcAft>
                <a:spcPct val="0"/>
              </a:spcAft>
              <a:defRPr sz="2500">
                <a:solidFill>
                  <a:schemeClr val="tx2"/>
                </a:solidFill>
                <a:latin typeface="Calibri" pitchFamily="34" charset="0"/>
              </a:defRPr>
            </a:lvl7pPr>
            <a:lvl8pPr marL="3429000" indent="-228600" eaLnBrk="0" fontAlgn="base" hangingPunct="0">
              <a:spcBef>
                <a:spcPct val="0"/>
              </a:spcBef>
              <a:spcAft>
                <a:spcPct val="0"/>
              </a:spcAft>
              <a:defRPr sz="2500">
                <a:solidFill>
                  <a:schemeClr val="tx2"/>
                </a:solidFill>
                <a:latin typeface="Calibri" pitchFamily="34" charset="0"/>
              </a:defRPr>
            </a:lvl8pPr>
            <a:lvl9pPr marL="3886200" indent="-228600" eaLnBrk="0" fontAlgn="base" hangingPunct="0">
              <a:spcBef>
                <a:spcPct val="0"/>
              </a:spcBef>
              <a:spcAft>
                <a:spcPct val="0"/>
              </a:spcAft>
              <a:defRPr sz="2500">
                <a:solidFill>
                  <a:schemeClr val="tx2"/>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rPr>
              <a:t>Ενδοσχολική Βία και Εκφοβισμός (Ε.ΒΙ.Ε.)</a:t>
            </a:r>
            <a:r>
              <a:rPr lang="el-GR" altLang="el-GR" sz="3000" b="1" kern="0" noProof="0" dirty="0">
                <a:solidFill>
                  <a:srgbClr val="CC0000"/>
                </a:solidFill>
                <a:effectLst>
                  <a:outerShdw blurRad="38100" dist="38100" dir="2700000" algn="tl">
                    <a:srgbClr val="C0C0C0"/>
                  </a:outerShdw>
                </a:effectLst>
              </a:rPr>
              <a:t>: </a:t>
            </a:r>
          </a:p>
        </p:txBody>
      </p:sp>
      <p:sp>
        <p:nvSpPr>
          <p:cNvPr id="11" name="Ορθογώνιο 10"/>
          <p:cNvSpPr/>
          <p:nvPr/>
        </p:nvSpPr>
        <p:spPr>
          <a:xfrm>
            <a:off x="335360" y="1764343"/>
            <a:ext cx="11544944" cy="3683060"/>
          </a:xfrm>
          <a:prstGeom prst="rect">
            <a:avLst/>
          </a:prstGeom>
        </p:spPr>
        <p:txBody>
          <a:bodyPr wrap="square">
            <a:spAutoFit/>
          </a:bodyPr>
          <a:lstStyle/>
          <a:p>
            <a:pPr marL="342900" lvl="0" indent="-342900" algn="just">
              <a:lnSpc>
                <a:spcPts val="4000"/>
              </a:lnSpc>
              <a:spcAft>
                <a:spcPts val="0"/>
              </a:spcAft>
              <a:buFont typeface="Symbol" panose="05050102010706020507" pitchFamily="18" charset="2"/>
              <a:buChar char=""/>
            </a:pPr>
            <a:r>
              <a:rPr lang="el-GR" sz="2500" dirty="0">
                <a:solidFill>
                  <a:srgbClr val="007F59"/>
                </a:solidFill>
                <a:effectLst>
                  <a:outerShdw blurRad="38100" dist="38100" dir="2700000" algn="tl">
                    <a:srgbClr val="000000">
                      <a:alpha val="43137"/>
                    </a:srgbClr>
                  </a:outerShdw>
                </a:effectLst>
                <a:latin typeface="Calibri" pitchFamily="34" charset="0"/>
              </a:rPr>
              <a:t> </a:t>
            </a:r>
            <a:r>
              <a:rPr lang="el-GR" sz="2500" b="1" dirty="0">
                <a:solidFill>
                  <a:schemeClr val="accent6">
                    <a:lumMod val="50000"/>
                  </a:schemeClr>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Να καταχωρήσει τις ενέργειες που εφαρμόστηκαν (</a:t>
            </a:r>
            <a:r>
              <a:rPr lang="el-GR" sz="2500" b="1" i="1" dirty="0">
                <a:solidFill>
                  <a:srgbClr val="C00000"/>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ορατές</a:t>
            </a:r>
            <a:r>
              <a:rPr lang="el-GR" sz="2500" b="1" dirty="0">
                <a:solidFill>
                  <a:schemeClr val="accent6">
                    <a:lumMod val="50000"/>
                  </a:schemeClr>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στον υποβάλλοντα). </a:t>
            </a:r>
            <a:endParaRPr lang="el-GR" sz="2500" b="1" dirty="0">
              <a:solidFill>
                <a:schemeClr val="accent6">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4000"/>
              </a:lnSpc>
              <a:spcAft>
                <a:spcPts val="0"/>
              </a:spcAft>
              <a:buFont typeface="Symbol" panose="05050102010706020507" pitchFamily="18" charset="2"/>
              <a:buChar char=""/>
            </a:pPr>
            <a:r>
              <a:rPr lang="el-GR" sz="2500" b="1" dirty="0">
                <a:solidFill>
                  <a:schemeClr val="accent6">
                    <a:lumMod val="50000"/>
                  </a:schemeClr>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Να καταχωρήσει σημειώσεις (</a:t>
            </a:r>
            <a:r>
              <a:rPr lang="el-GR" sz="2500" b="1" i="1" dirty="0">
                <a:solidFill>
                  <a:srgbClr val="C00000"/>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δεν είναι ορατές</a:t>
            </a:r>
            <a:r>
              <a:rPr lang="el-GR" sz="2500" b="1" dirty="0">
                <a:solidFill>
                  <a:srgbClr val="C00000"/>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a:t>
            </a:r>
            <a:r>
              <a:rPr lang="el-GR" sz="2500" b="1" dirty="0">
                <a:solidFill>
                  <a:schemeClr val="accent6">
                    <a:lumMod val="50000"/>
                  </a:schemeClr>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στον υποβάλλοντα).</a:t>
            </a:r>
            <a:endParaRPr lang="el-GR" sz="2500" b="1" dirty="0">
              <a:solidFill>
                <a:schemeClr val="accent6">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4000"/>
              </a:lnSpc>
              <a:spcAft>
                <a:spcPts val="0"/>
              </a:spcAft>
              <a:buFont typeface="Symbol" panose="05050102010706020507" pitchFamily="18" charset="2"/>
              <a:buChar char=""/>
            </a:pPr>
            <a:r>
              <a:rPr lang="el-GR" sz="2500" b="1" dirty="0">
                <a:solidFill>
                  <a:schemeClr val="accent6">
                    <a:lumMod val="50000"/>
                  </a:schemeClr>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Να επισυνάψει αρχεία στην αναφορά (</a:t>
            </a:r>
            <a:r>
              <a:rPr lang="el-GR" sz="2500" b="1" i="1" dirty="0">
                <a:solidFill>
                  <a:srgbClr val="C00000"/>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δεν είναι ορατά</a:t>
            </a:r>
            <a:r>
              <a:rPr lang="el-GR" sz="2500" b="1" dirty="0">
                <a:solidFill>
                  <a:srgbClr val="C00000"/>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a:t>
            </a:r>
            <a:r>
              <a:rPr lang="el-GR" sz="2500" b="1" dirty="0">
                <a:solidFill>
                  <a:schemeClr val="accent6">
                    <a:lumMod val="50000"/>
                  </a:schemeClr>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στον υποβάλλοντα).</a:t>
            </a:r>
            <a:endParaRPr lang="el-GR" sz="2500" b="1" dirty="0">
              <a:solidFill>
                <a:schemeClr val="accent6">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4000"/>
              </a:lnSpc>
              <a:spcAft>
                <a:spcPts val="0"/>
              </a:spcAft>
              <a:buFont typeface="Symbol" panose="05050102010706020507" pitchFamily="18" charset="2"/>
              <a:buChar char=""/>
            </a:pPr>
            <a:r>
              <a:rPr lang="el-GR" sz="2500" b="1" dirty="0">
                <a:solidFill>
                  <a:schemeClr val="accent6">
                    <a:lumMod val="50000"/>
                  </a:schemeClr>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Να κοινοποιήσει αρχεία (</a:t>
            </a:r>
            <a:r>
              <a:rPr lang="el-GR" sz="2500" b="1" i="1" dirty="0">
                <a:solidFill>
                  <a:srgbClr val="C00000"/>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ορατά</a:t>
            </a:r>
            <a:r>
              <a:rPr lang="el-GR" sz="2500" b="1" dirty="0">
                <a:solidFill>
                  <a:schemeClr val="accent6">
                    <a:lumMod val="50000"/>
                  </a:schemeClr>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στον υποβάλλοντα).</a:t>
            </a:r>
            <a:endParaRPr lang="el-GR" sz="2500" b="1" dirty="0">
              <a:solidFill>
                <a:schemeClr val="accent6">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4000"/>
              </a:lnSpc>
              <a:spcAft>
                <a:spcPts val="0"/>
              </a:spcAft>
              <a:buFont typeface="Symbol" panose="05050102010706020507" pitchFamily="18" charset="2"/>
              <a:buChar char=""/>
            </a:pPr>
            <a:r>
              <a:rPr lang="el-GR" sz="2500" b="1" dirty="0">
                <a:solidFill>
                  <a:schemeClr val="accent6">
                    <a:lumMod val="50000"/>
                  </a:schemeClr>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Να αποθηκεύσει στον υπολογιστή του τα αρχεία που έχει ανεβάσει ο χρήστης.</a:t>
            </a:r>
            <a:endParaRPr lang="el-GR" sz="2500" b="1" dirty="0">
              <a:solidFill>
                <a:schemeClr val="accent6">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Ορθογώνιο 1"/>
          <p:cNvSpPr/>
          <p:nvPr/>
        </p:nvSpPr>
        <p:spPr>
          <a:xfrm>
            <a:off x="298302" y="797803"/>
            <a:ext cx="11544943" cy="83099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l-GR" altLang="el-GR" b="1" dirty="0">
                <a:solidFill>
                  <a:schemeClr val="accent6">
                    <a:lumMod val="50000"/>
                  </a:schemeClr>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Οι ενέργειες που μπορεί να εφαρμόσει στη συνέχεια </a:t>
            </a:r>
            <a:r>
              <a:rPr lang="el-GR" altLang="el-GR" b="1" kern="0" dirty="0">
                <a:solidFill>
                  <a:schemeClr val="accent1">
                    <a:lumMod val="50000"/>
                  </a:schemeClr>
                </a:solidFill>
                <a:effectLst>
                  <a:outerShdw blurRad="38100" dist="38100" dir="2700000" algn="tl">
                    <a:srgbClr val="C0C0C0"/>
                  </a:outerShdw>
                </a:effectLst>
              </a:rPr>
              <a:t>το σχολείο </a:t>
            </a:r>
            <a:r>
              <a:rPr lang="el-GR" altLang="el-GR" b="1" dirty="0">
                <a:solidFill>
                  <a:schemeClr val="accent6">
                    <a:lumMod val="50000"/>
                  </a:schemeClr>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είναι οι ακόλουθες: </a:t>
            </a:r>
          </a:p>
        </p:txBody>
      </p:sp>
      <p:sp>
        <p:nvSpPr>
          <p:cNvPr id="3" name="Θέση αριθμού διαφάνειας 2">
            <a:extLst>
              <a:ext uri="{FF2B5EF4-FFF2-40B4-BE49-F238E27FC236}">
                <a16:creationId xmlns:a16="http://schemas.microsoft.com/office/drawing/2014/main" id="{206D4DB6-14B1-4799-951C-EA61ED9DDD87}"/>
              </a:ext>
            </a:extLst>
          </p:cNvPr>
          <p:cNvSpPr>
            <a:spLocks noGrp="1"/>
          </p:cNvSpPr>
          <p:nvPr>
            <p:ph type="sldNum" sz="quarter" idx="12"/>
          </p:nvPr>
        </p:nvSpPr>
        <p:spPr/>
        <p:txBody>
          <a:bodyPr/>
          <a:lstStyle/>
          <a:p>
            <a:pPr>
              <a:defRPr/>
            </a:pPr>
            <a:fld id="{845437B2-4D18-46FF-8583-E2B9C8A721F5}" type="slidenum">
              <a:rPr lang="el-GR" altLang="el-GR" smtClean="0"/>
              <a:pPr>
                <a:defRPr/>
              </a:pPr>
              <a:t>15</a:t>
            </a:fld>
            <a:endParaRPr lang="el-GR" altLang="el-GR"/>
          </a:p>
        </p:txBody>
      </p:sp>
      <p:pic>
        <p:nvPicPr>
          <p:cNvPr id="10" name="Εικόνα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487502" y="5805264"/>
            <a:ext cx="1355743" cy="379608"/>
          </a:xfrm>
          <a:prstGeom prst="rect">
            <a:avLst/>
          </a:prstGeom>
        </p:spPr>
      </p:pic>
    </p:spTree>
    <p:extLst>
      <p:ext uri="{BB962C8B-B14F-4D97-AF65-F5344CB8AC3E}">
        <p14:creationId xmlns:p14="http://schemas.microsoft.com/office/powerpoint/2010/main" val="4870768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 calcmode="lin" valueType="num">
                                      <p:cBhvr additive="base">
                                        <p:cTn id="14"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 calcmode="lin" valueType="num">
                                      <p:cBhvr additive="base">
                                        <p:cTn id="20"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 calcmode="lin" valueType="num">
                                      <p:cBhvr additive="base">
                                        <p:cTn id="26"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 calcmode="lin" valueType="num">
                                      <p:cBhvr additive="base">
                                        <p:cTn id="32"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
                                            <p:txEl>
                                              <p:pRg st="4" end="4"/>
                                            </p:txEl>
                                          </p:spTgt>
                                        </p:tgtEl>
                                        <p:attrNameLst>
                                          <p:attrName>style.visibility</p:attrName>
                                        </p:attrNameLst>
                                      </p:cBhvr>
                                      <p:to>
                                        <p:strVal val="visible"/>
                                      </p:to>
                                    </p:set>
                                    <p:anim calcmode="lin" valueType="num">
                                      <p:cBhvr additive="base">
                                        <p:cTn id="38"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1441450" y="385763"/>
            <a:ext cx="3079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1809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800" b="1" dirty="0">
                <a:latin typeface="Book Antiqua" panose="02040602050305030304" pitchFamily="18" charset="0"/>
              </a:rPr>
              <a:t>                                          </a:t>
            </a:r>
          </a:p>
          <a:p>
            <a:pPr>
              <a:spcBef>
                <a:spcPct val="0"/>
              </a:spcBef>
              <a:buFontTx/>
              <a:buNone/>
            </a:pPr>
            <a:r>
              <a:rPr lang="el-GR" altLang="el-GR" sz="1800" b="1" dirty="0">
                <a:latin typeface="Book Antiqua" panose="02040602050305030304" pitchFamily="18" charset="0"/>
              </a:rPr>
              <a:t>                                               </a:t>
            </a:r>
            <a:endParaRPr lang="el-GR" altLang="el-GR" sz="2400" dirty="0"/>
          </a:p>
        </p:txBody>
      </p:sp>
      <p:sp>
        <p:nvSpPr>
          <p:cNvPr id="22531" name="Rectangle 8"/>
          <p:cNvSpPr>
            <a:spLocks noChangeArrowheads="1"/>
          </p:cNvSpPr>
          <p:nvPr/>
        </p:nvSpPr>
        <p:spPr bwMode="auto">
          <a:xfrm>
            <a:off x="1524000" y="21272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22532" name="Rectangle 9"/>
          <p:cNvSpPr>
            <a:spLocks noChangeArrowheads="1"/>
          </p:cNvSpPr>
          <p:nvPr/>
        </p:nvSpPr>
        <p:spPr bwMode="auto">
          <a:xfrm>
            <a:off x="1524000" y="2103439"/>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9" name="Rectangle 8"/>
          <p:cNvSpPr>
            <a:spLocks noChangeArrowheads="1"/>
          </p:cNvSpPr>
          <p:nvPr/>
        </p:nvSpPr>
        <p:spPr bwMode="auto">
          <a:xfrm>
            <a:off x="-13394" y="-17415"/>
            <a:ext cx="11856640" cy="553998"/>
          </a:xfrm>
          <a:prstGeom prst="rect">
            <a:avLst/>
          </a:prstGeom>
          <a:noFill/>
          <a:ln w="9525" algn="ctr">
            <a:noFill/>
            <a:miter lim="800000"/>
            <a:headEnd/>
            <a:tailEnd/>
          </a:ln>
          <a:effectLst/>
        </p:spPr>
        <p:txBody>
          <a:bodyPr wrap="square">
            <a:spAutoFit/>
          </a:bodyPr>
          <a:lstStyle>
            <a:lvl1pPr eaLnBrk="0" hangingPunct="0">
              <a:defRPr sz="2500">
                <a:solidFill>
                  <a:schemeClr val="tx2"/>
                </a:solidFill>
                <a:latin typeface="Calibri" pitchFamily="34" charset="0"/>
              </a:defRPr>
            </a:lvl1pPr>
            <a:lvl2pPr marL="742950" indent="-285750" eaLnBrk="0" hangingPunct="0">
              <a:defRPr sz="2500">
                <a:solidFill>
                  <a:schemeClr val="tx2"/>
                </a:solidFill>
                <a:latin typeface="Calibri" pitchFamily="34" charset="0"/>
              </a:defRPr>
            </a:lvl2pPr>
            <a:lvl3pPr marL="1143000" indent="-228600" eaLnBrk="0" hangingPunct="0">
              <a:defRPr sz="2500">
                <a:solidFill>
                  <a:schemeClr val="tx2"/>
                </a:solidFill>
                <a:latin typeface="Calibri" pitchFamily="34" charset="0"/>
              </a:defRPr>
            </a:lvl3pPr>
            <a:lvl4pPr marL="1600200" indent="-228600" eaLnBrk="0" hangingPunct="0">
              <a:defRPr sz="2500">
                <a:solidFill>
                  <a:schemeClr val="tx2"/>
                </a:solidFill>
                <a:latin typeface="Calibri" pitchFamily="34" charset="0"/>
              </a:defRPr>
            </a:lvl4pPr>
            <a:lvl5pPr marL="2057400" indent="-228600" eaLnBrk="0" hangingPunct="0">
              <a:defRPr sz="2500">
                <a:solidFill>
                  <a:schemeClr val="tx2"/>
                </a:solidFill>
                <a:latin typeface="Calibri" pitchFamily="34" charset="0"/>
              </a:defRPr>
            </a:lvl5pPr>
            <a:lvl6pPr marL="2514600" indent="-228600" eaLnBrk="0" fontAlgn="base" hangingPunct="0">
              <a:spcBef>
                <a:spcPct val="0"/>
              </a:spcBef>
              <a:spcAft>
                <a:spcPct val="0"/>
              </a:spcAft>
              <a:defRPr sz="2500">
                <a:solidFill>
                  <a:schemeClr val="tx2"/>
                </a:solidFill>
                <a:latin typeface="Calibri" pitchFamily="34" charset="0"/>
              </a:defRPr>
            </a:lvl6pPr>
            <a:lvl7pPr marL="2971800" indent="-228600" eaLnBrk="0" fontAlgn="base" hangingPunct="0">
              <a:spcBef>
                <a:spcPct val="0"/>
              </a:spcBef>
              <a:spcAft>
                <a:spcPct val="0"/>
              </a:spcAft>
              <a:defRPr sz="2500">
                <a:solidFill>
                  <a:schemeClr val="tx2"/>
                </a:solidFill>
                <a:latin typeface="Calibri" pitchFamily="34" charset="0"/>
              </a:defRPr>
            </a:lvl7pPr>
            <a:lvl8pPr marL="3429000" indent="-228600" eaLnBrk="0" fontAlgn="base" hangingPunct="0">
              <a:spcBef>
                <a:spcPct val="0"/>
              </a:spcBef>
              <a:spcAft>
                <a:spcPct val="0"/>
              </a:spcAft>
              <a:defRPr sz="2500">
                <a:solidFill>
                  <a:schemeClr val="tx2"/>
                </a:solidFill>
                <a:latin typeface="Calibri" pitchFamily="34" charset="0"/>
              </a:defRPr>
            </a:lvl8pPr>
            <a:lvl9pPr marL="3886200" indent="-228600" eaLnBrk="0" fontAlgn="base" hangingPunct="0">
              <a:spcBef>
                <a:spcPct val="0"/>
              </a:spcBef>
              <a:spcAft>
                <a:spcPct val="0"/>
              </a:spcAft>
              <a:defRPr sz="2500">
                <a:solidFill>
                  <a:schemeClr val="tx2"/>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rPr>
              <a:t>Ενδοσχολική Βία και Εκφοβισμός (Ε.ΒΙ.Ε.)</a:t>
            </a:r>
            <a:r>
              <a:rPr lang="el-GR" altLang="el-GR" sz="3000" b="1" kern="0" noProof="0" dirty="0">
                <a:solidFill>
                  <a:srgbClr val="CC0000"/>
                </a:solidFill>
                <a:effectLst>
                  <a:outerShdw blurRad="38100" dist="38100" dir="2700000" algn="tl">
                    <a:srgbClr val="C0C0C0"/>
                  </a:outerShdw>
                </a:effectLst>
              </a:rPr>
              <a:t> </a:t>
            </a:r>
            <a:r>
              <a:rPr lang="el-GR" altLang="el-GR" sz="3000" b="1" kern="0" dirty="0">
                <a:solidFill>
                  <a:srgbClr val="CC0000"/>
                </a:solidFill>
                <a:effectLst>
                  <a:outerShdw blurRad="38100" dist="38100" dir="2700000" algn="tl">
                    <a:srgbClr val="C0C0C0"/>
                  </a:outerShdw>
                </a:effectLst>
              </a:rPr>
              <a:t> </a:t>
            </a:r>
          </a:p>
        </p:txBody>
      </p:sp>
      <p:sp>
        <p:nvSpPr>
          <p:cNvPr id="11" name="Ορθογώνιο 10"/>
          <p:cNvSpPr/>
          <p:nvPr/>
        </p:nvSpPr>
        <p:spPr>
          <a:xfrm>
            <a:off x="298302" y="996890"/>
            <a:ext cx="11544944" cy="4448334"/>
          </a:xfrm>
          <a:prstGeom prst="rect">
            <a:avLst/>
          </a:prstGeom>
        </p:spPr>
        <p:txBody>
          <a:bodyPr wrap="square">
            <a:spAutoFit/>
          </a:bodyPr>
          <a:lstStyle/>
          <a:p>
            <a:pPr marL="342900" lvl="0" indent="-342900" algn="just">
              <a:lnSpc>
                <a:spcPts val="3100"/>
              </a:lnSpc>
              <a:spcAft>
                <a:spcPts val="0"/>
              </a:spcAft>
              <a:buFont typeface="Symbol" panose="05050102010706020507" pitchFamily="18" charset="2"/>
              <a:buChar char=""/>
            </a:pPr>
            <a:r>
              <a:rPr lang="el-GR" sz="2500" dirty="0">
                <a:solidFill>
                  <a:srgbClr val="007F59"/>
                </a:solidFill>
                <a:effectLst>
                  <a:outerShdw blurRad="38100" dist="38100" dir="2700000" algn="tl">
                    <a:srgbClr val="000000">
                      <a:alpha val="43137"/>
                    </a:srgbClr>
                  </a:outerShdw>
                </a:effectLst>
                <a:latin typeface="Calibri" pitchFamily="34" charset="0"/>
              </a:rPr>
              <a:t> </a:t>
            </a:r>
            <a:r>
              <a:rPr lang="el-GR" b="1" dirty="0">
                <a:solidFill>
                  <a:schemeClr val="accent6">
                    <a:lumMod val="50000"/>
                  </a:schemeClr>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Να </a:t>
            </a:r>
            <a:r>
              <a:rPr lang="el-GR" b="1" dirty="0">
                <a:solidFill>
                  <a:srgbClr val="C00000"/>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προβάλλουν στατιστικά </a:t>
            </a:r>
            <a:r>
              <a:rPr lang="el-GR" b="1" dirty="0">
                <a:solidFill>
                  <a:schemeClr val="accent6">
                    <a:lumMod val="50000"/>
                  </a:schemeClr>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με τις αναφορές που υποβλήθηκαν ανά μήνα για τα σχολεία ευθύνης τους </a:t>
            </a:r>
          </a:p>
          <a:p>
            <a:pPr marL="342900" lvl="0" indent="-342900" algn="just">
              <a:lnSpc>
                <a:spcPts val="3100"/>
              </a:lnSpc>
              <a:spcAft>
                <a:spcPts val="0"/>
              </a:spcAft>
              <a:buFont typeface="Symbol" panose="05050102010706020507" pitchFamily="18" charset="2"/>
              <a:buChar char=""/>
            </a:pPr>
            <a:r>
              <a:rPr lang="el-GR" b="1" dirty="0">
                <a:solidFill>
                  <a:schemeClr val="accent6">
                    <a:lumMod val="50000"/>
                  </a:schemeClr>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Να </a:t>
            </a:r>
            <a:r>
              <a:rPr lang="el-GR" b="1" dirty="0">
                <a:solidFill>
                  <a:srgbClr val="C00000"/>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προβάλλουν λίστα με τα περιστατικά </a:t>
            </a:r>
            <a:r>
              <a:rPr lang="el-GR" b="1" dirty="0">
                <a:solidFill>
                  <a:schemeClr val="accent6">
                    <a:lumMod val="50000"/>
                  </a:schemeClr>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που έχουν υποβληθεί στα σχολεία ευθύνης τους</a:t>
            </a:r>
          </a:p>
          <a:p>
            <a:pPr marL="342900" lvl="0" indent="-342900" algn="just">
              <a:lnSpc>
                <a:spcPts val="3100"/>
              </a:lnSpc>
              <a:spcAft>
                <a:spcPts val="0"/>
              </a:spcAft>
              <a:buFont typeface="Symbol" panose="05050102010706020507" pitchFamily="18" charset="2"/>
              <a:buChar char=""/>
            </a:pPr>
            <a:r>
              <a:rPr lang="el-GR" b="1" dirty="0">
                <a:solidFill>
                  <a:schemeClr val="accent6">
                    <a:lumMod val="50000"/>
                  </a:schemeClr>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Να αναζητήσουν με τον ΜΑΥ και να προβάλλουν μία συγκεκριμένη αναφορά και </a:t>
            </a:r>
            <a:r>
              <a:rPr lang="el-GR" b="1" dirty="0">
                <a:solidFill>
                  <a:srgbClr val="C00000"/>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να δουν τις λεπτομέρειες χειρισμού της αναφοράς</a:t>
            </a:r>
            <a:r>
              <a:rPr lang="el-GR" b="1" dirty="0">
                <a:solidFill>
                  <a:schemeClr val="accent6">
                    <a:lumMod val="50000"/>
                  </a:schemeClr>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a:t>
            </a:r>
          </a:p>
          <a:p>
            <a:pPr marL="342900" lvl="0" indent="-342900" algn="just">
              <a:lnSpc>
                <a:spcPts val="3100"/>
              </a:lnSpc>
              <a:spcAft>
                <a:spcPts val="0"/>
              </a:spcAft>
              <a:buFont typeface="Symbol" panose="05050102010706020507" pitchFamily="18" charset="2"/>
              <a:buChar char=""/>
            </a:pPr>
            <a:r>
              <a:rPr lang="el-GR" b="1" dirty="0">
                <a:solidFill>
                  <a:schemeClr val="accent6">
                    <a:lumMod val="50000"/>
                  </a:schemeClr>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Να </a:t>
            </a:r>
            <a:r>
              <a:rPr lang="el-GR" b="1" dirty="0">
                <a:solidFill>
                  <a:srgbClr val="C00000"/>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δεσμεύσουν την αναφορά προκειμένου να αναλάβουν τον πλήρη χειρισμό της. </a:t>
            </a:r>
            <a:r>
              <a:rPr lang="el-GR" b="1" dirty="0">
                <a:solidFill>
                  <a:schemeClr val="accent6">
                    <a:lumMod val="50000"/>
                  </a:schemeClr>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Στη περίπτωση αυτή, οι ενέργειες που μπορούν να εφαρμόσουν είναι </a:t>
            </a:r>
            <a:r>
              <a:rPr lang="el-GR" b="1" dirty="0">
                <a:solidFill>
                  <a:srgbClr val="C00000"/>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ίδιες </a:t>
            </a:r>
            <a:r>
              <a:rPr lang="el-GR" b="1" dirty="0">
                <a:solidFill>
                  <a:schemeClr val="accent6">
                    <a:lumMod val="50000"/>
                  </a:schemeClr>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με αυτές του σχολείου. (Οι υπεύθυνοι αποδέκτες του σχολείου δεν έχουν τη δυνατότητα να προσθέσουν ενέργεια στην αναφορά όσο </a:t>
            </a:r>
            <a:r>
              <a:rPr lang="el-GR" b="1" dirty="0">
                <a:solidFill>
                  <a:srgbClr val="C00000"/>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αυτή είναι δεσμευμένη</a:t>
            </a:r>
            <a:r>
              <a:rPr lang="el-GR" b="1" dirty="0">
                <a:solidFill>
                  <a:schemeClr val="accent6">
                    <a:lumMod val="50000"/>
                  </a:schemeClr>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από τα μέλη της Τετραμελούς Ομάδας Δράσης). </a:t>
            </a:r>
          </a:p>
        </p:txBody>
      </p:sp>
      <p:sp>
        <p:nvSpPr>
          <p:cNvPr id="2" name="Ορθογώνιο 1"/>
          <p:cNvSpPr/>
          <p:nvPr/>
        </p:nvSpPr>
        <p:spPr>
          <a:xfrm>
            <a:off x="298302" y="476672"/>
            <a:ext cx="11544944" cy="487506"/>
          </a:xfrm>
          <a:prstGeom prst="rect">
            <a:avLst/>
          </a:prstGeom>
        </p:spPr>
        <p:txBody>
          <a:bodyPr wrap="square">
            <a:spAutoFit/>
          </a:bodyPr>
          <a:lstStyle/>
          <a:p>
            <a:pPr indent="180340" algn="just">
              <a:lnSpc>
                <a:spcPct val="107000"/>
              </a:lnSpc>
              <a:spcAft>
                <a:spcPts val="0"/>
              </a:spcAft>
            </a:pPr>
            <a:r>
              <a:rPr lang="el-GR" b="1" dirty="0">
                <a:solidFill>
                  <a:schemeClr val="accent6">
                    <a:lumMod val="50000"/>
                  </a:schemeClr>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Οι ενέργειες που μπορούν να εκτελέσουν οι </a:t>
            </a:r>
            <a:r>
              <a:rPr lang="el-GR" b="1" dirty="0">
                <a:solidFill>
                  <a:schemeClr val="accent1">
                    <a:lumMod val="50000"/>
                  </a:schemeClr>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Τετραμελείς Ομάδες Δράσης</a:t>
            </a:r>
            <a:r>
              <a:rPr lang="el-GR" b="1" dirty="0">
                <a:solidFill>
                  <a:schemeClr val="accent6">
                    <a:lumMod val="50000"/>
                  </a:schemeClr>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είναι: </a:t>
            </a:r>
          </a:p>
        </p:txBody>
      </p:sp>
      <p:sp>
        <p:nvSpPr>
          <p:cNvPr id="3" name="Ορθογώνιο 2"/>
          <p:cNvSpPr/>
          <p:nvPr/>
        </p:nvSpPr>
        <p:spPr>
          <a:xfrm>
            <a:off x="119336" y="5384841"/>
            <a:ext cx="11363870" cy="1212511"/>
          </a:xfrm>
          <a:prstGeom prst="rect">
            <a:avLst/>
          </a:prstGeom>
        </p:spPr>
        <p:txBody>
          <a:bodyPr wrap="square">
            <a:spAutoFit/>
          </a:bodyPr>
          <a:lstStyle/>
          <a:p>
            <a:pPr indent="180340" algn="just">
              <a:lnSpc>
                <a:spcPct val="107000"/>
              </a:lnSpc>
              <a:spcAft>
                <a:spcPts val="0"/>
              </a:spcAft>
            </a:pPr>
            <a:r>
              <a:rPr lang="el-GR" sz="2300" b="1" dirty="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Ο πρόεδρος της Τετραμελούς Ομάδας Δράσης και ο Διευθυντής του σχολείου έχουν τη δυνατότητα να επικοινωνήσουν μέσω της εφαρμογής με γραπτά μηνύματα.</a:t>
            </a:r>
            <a:endParaRPr lang="el-GR" sz="23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Θέση αριθμού διαφάνειας 3">
            <a:extLst>
              <a:ext uri="{FF2B5EF4-FFF2-40B4-BE49-F238E27FC236}">
                <a16:creationId xmlns:a16="http://schemas.microsoft.com/office/drawing/2014/main" id="{2005A0F2-B4CE-43E1-A452-BE7603950832}"/>
              </a:ext>
            </a:extLst>
          </p:cNvPr>
          <p:cNvSpPr>
            <a:spLocks noGrp="1"/>
          </p:cNvSpPr>
          <p:nvPr>
            <p:ph type="sldNum" sz="quarter" idx="12"/>
          </p:nvPr>
        </p:nvSpPr>
        <p:spPr/>
        <p:txBody>
          <a:bodyPr/>
          <a:lstStyle/>
          <a:p>
            <a:pPr>
              <a:defRPr/>
            </a:pPr>
            <a:fld id="{845437B2-4D18-46FF-8583-E2B9C8A721F5}" type="slidenum">
              <a:rPr lang="el-GR" altLang="el-GR" smtClean="0"/>
              <a:pPr>
                <a:defRPr/>
              </a:pPr>
              <a:t>16</a:t>
            </a:fld>
            <a:endParaRPr lang="el-GR" altLang="el-GR"/>
          </a:p>
        </p:txBody>
      </p:sp>
      <p:pic>
        <p:nvPicPr>
          <p:cNvPr id="12" name="Εικόνα 1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048328" y="6264879"/>
            <a:ext cx="1355743" cy="379608"/>
          </a:xfrm>
          <a:prstGeom prst="rect">
            <a:avLst/>
          </a:prstGeom>
        </p:spPr>
      </p:pic>
    </p:spTree>
    <p:extLst>
      <p:ext uri="{BB962C8B-B14F-4D97-AF65-F5344CB8AC3E}">
        <p14:creationId xmlns:p14="http://schemas.microsoft.com/office/powerpoint/2010/main" val="38935620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 calcmode="lin" valueType="num">
                                      <p:cBhvr additive="base">
                                        <p:cTn id="14"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 calcmode="lin" valueType="num">
                                      <p:cBhvr additive="base">
                                        <p:cTn id="20"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 calcmode="lin" valueType="num">
                                      <p:cBhvr additive="base">
                                        <p:cTn id="26"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 calcmode="lin" valueType="num">
                                      <p:cBhvr additive="base">
                                        <p:cTn id="32"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heel(1)">
                                      <p:cBhvr>
                                        <p:cTn id="3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3000375" y="-27384"/>
            <a:ext cx="5829300" cy="533396"/>
          </a:xfrm>
        </p:spPr>
        <p:txBody>
          <a:bodyPr anchorCtr="1"/>
          <a:lstStyle/>
          <a:p>
            <a:pPr lvl="0" algn="ctr"/>
            <a:r>
              <a:rPr lang="el-GR" sz="2900" dirty="0">
                <a:latin typeface="Book Antiqua" pitchFamily="18"/>
              </a:rPr>
              <a:t>Πρακτικές Πρόληψης στο σχολείο</a:t>
            </a:r>
          </a:p>
        </p:txBody>
      </p:sp>
      <p:sp>
        <p:nvSpPr>
          <p:cNvPr id="3" name="Θέση περιεχομένου 2"/>
          <p:cNvSpPr txBox="1">
            <a:spLocks noGrp="1"/>
          </p:cNvSpPr>
          <p:nvPr>
            <p:ph idx="1"/>
          </p:nvPr>
        </p:nvSpPr>
        <p:spPr>
          <a:xfrm>
            <a:off x="407368" y="620688"/>
            <a:ext cx="11449272" cy="5760640"/>
          </a:xfrm>
        </p:spPr>
        <p:txBody>
          <a:bodyPr/>
          <a:lstStyle/>
          <a:p>
            <a:pPr marL="0" lvl="0" indent="0" algn="ctr">
              <a:lnSpc>
                <a:spcPct val="70000"/>
              </a:lnSpc>
              <a:buNone/>
            </a:pPr>
            <a:r>
              <a:rPr lang="el-GR" sz="2200" b="1" dirty="0">
                <a:solidFill>
                  <a:srgbClr val="002060"/>
                </a:solidFill>
                <a:latin typeface="Times New Roman" pitchFamily="18"/>
                <a:cs typeface="Times New Roman" pitchFamily="18"/>
              </a:rPr>
              <a:t>Εκτίμηση κινδύνου Ενδοσχολικής Βίας και Εκφοβισμού.</a:t>
            </a:r>
          </a:p>
          <a:p>
            <a:pPr marL="0" lvl="0" indent="0" algn="ctr">
              <a:lnSpc>
                <a:spcPct val="70000"/>
              </a:lnSpc>
              <a:buNone/>
            </a:pPr>
            <a:r>
              <a:rPr lang="el-GR" sz="2200" b="1" dirty="0">
                <a:solidFill>
                  <a:srgbClr val="002060"/>
                </a:solidFill>
                <a:latin typeface="Times New Roman" pitchFamily="18"/>
                <a:cs typeface="Times New Roman" pitchFamily="18"/>
              </a:rPr>
              <a:t>(Με ποιο τρόπο;)</a:t>
            </a:r>
          </a:p>
          <a:p>
            <a:pPr marL="0" lvl="0" indent="0" algn="ctr">
              <a:lnSpc>
                <a:spcPct val="70000"/>
              </a:lnSpc>
              <a:spcBef>
                <a:spcPts val="0"/>
              </a:spcBef>
              <a:buNone/>
            </a:pPr>
            <a:endParaRPr lang="el-GR" sz="1600" dirty="0">
              <a:solidFill>
                <a:srgbClr val="002060"/>
              </a:solidFill>
              <a:latin typeface="Times New Roman" pitchFamily="18"/>
              <a:cs typeface="Times New Roman" pitchFamily="18"/>
            </a:endParaRPr>
          </a:p>
          <a:p>
            <a:pPr lvl="0" algn="just">
              <a:lnSpc>
                <a:spcPct val="70000"/>
              </a:lnSpc>
              <a:buFont typeface="Wingdings" pitchFamily="2"/>
              <a:buChar char="ü"/>
            </a:pPr>
            <a:r>
              <a:rPr lang="el-GR" sz="2000" dirty="0">
                <a:solidFill>
                  <a:srgbClr val="002060"/>
                </a:solidFill>
                <a:latin typeface="Times New Roman" pitchFamily="18"/>
                <a:cs typeface="Times New Roman" pitchFamily="18"/>
              </a:rPr>
              <a:t>Στην αρχή του διδακτικού έτους, καλό είναι οι εκπαιδευτικοί της τάξης ημερολόγια παρατήρησης μαθητών/τριών με αυξημένο κίνδυνο να ασκήσουν Ε.ΒΙ.Ε. όπου εν συντομία θα καταγράφονται κάποιες ενδείξεις επικινδυνότητας ως προς την συμπεριφορά των μαθητών/τριών αυτών. Καταγραφή των περιστατικών στο Ημερολόγιο Σχολικής Ζωής.</a:t>
            </a:r>
          </a:p>
          <a:p>
            <a:pPr lvl="0" algn="just">
              <a:lnSpc>
                <a:spcPct val="70000"/>
              </a:lnSpc>
              <a:buFont typeface="Wingdings" pitchFamily="2"/>
              <a:buChar char="ü"/>
            </a:pPr>
            <a:endParaRPr lang="el-GR" sz="2000" dirty="0">
              <a:solidFill>
                <a:srgbClr val="002060"/>
              </a:solidFill>
              <a:latin typeface="Times New Roman" pitchFamily="18"/>
              <a:cs typeface="Times New Roman" pitchFamily="18"/>
            </a:endParaRPr>
          </a:p>
          <a:p>
            <a:pPr lvl="0" algn="just">
              <a:lnSpc>
                <a:spcPct val="70000"/>
              </a:lnSpc>
              <a:buFont typeface="Wingdings" pitchFamily="2"/>
              <a:buChar char="ü"/>
            </a:pPr>
            <a:r>
              <a:rPr lang="el-GR" sz="2000" dirty="0">
                <a:solidFill>
                  <a:srgbClr val="002060"/>
                </a:solidFill>
                <a:latin typeface="Times New Roman" pitchFamily="18"/>
                <a:cs typeface="Times New Roman" pitchFamily="18"/>
              </a:rPr>
              <a:t>Επιβάλλεται η συνεργασία των </a:t>
            </a:r>
            <a:r>
              <a:rPr lang="el-GR" sz="2000" dirty="0" err="1">
                <a:solidFill>
                  <a:srgbClr val="002060"/>
                </a:solidFill>
                <a:latin typeface="Times New Roman" pitchFamily="18"/>
                <a:cs typeface="Times New Roman" pitchFamily="18"/>
              </a:rPr>
              <a:t>εκπαιδευτιικών</a:t>
            </a:r>
            <a:r>
              <a:rPr lang="el-GR" sz="2000" dirty="0">
                <a:solidFill>
                  <a:srgbClr val="002060"/>
                </a:solidFill>
                <a:latin typeface="Times New Roman" pitchFamily="18"/>
                <a:cs typeface="Times New Roman" pitchFamily="18"/>
              </a:rPr>
              <a:t> ΕΑΕ (Παράλληλη Στήριξη, Τμήμα Ένταξης), καθώς και των ψυχολόγων και κοινωνικών λειτουργών με τους/τις εκπαιδευτικούς της τάξης ως προς τον σχεδιασμό συμπεριληπτικών μαθησιακών περιβαλλόντων. </a:t>
            </a:r>
          </a:p>
          <a:p>
            <a:pPr marL="0" lvl="0" indent="0" algn="just">
              <a:lnSpc>
                <a:spcPct val="70000"/>
              </a:lnSpc>
              <a:buNone/>
            </a:pPr>
            <a:endParaRPr lang="el-GR" sz="2000" dirty="0">
              <a:solidFill>
                <a:srgbClr val="002060"/>
              </a:solidFill>
              <a:latin typeface="Times New Roman" pitchFamily="18"/>
              <a:cs typeface="Times New Roman" pitchFamily="18"/>
            </a:endParaRPr>
          </a:p>
          <a:p>
            <a:pPr lvl="0" algn="just">
              <a:lnSpc>
                <a:spcPct val="70000"/>
              </a:lnSpc>
              <a:buFont typeface="Wingdings" pitchFamily="2"/>
              <a:buChar char="ü"/>
            </a:pPr>
            <a:r>
              <a:rPr lang="el-GR" sz="2000" dirty="0">
                <a:solidFill>
                  <a:srgbClr val="002060"/>
                </a:solidFill>
                <a:latin typeface="Times New Roman" pitchFamily="18"/>
                <a:cs typeface="Times New Roman" pitchFamily="18"/>
              </a:rPr>
              <a:t>Στρατηγικό Σχέδιο Δράσης πρόληψης φαινομένων Ε.ΒΙ.Ε.  (Όραμα και Αποστολή Σχολείου, Στόχοι, Χρόνος Επίτευξης Στόχων, Πίνακας </a:t>
            </a:r>
            <a:r>
              <a:rPr lang="en-US" sz="2000" dirty="0">
                <a:solidFill>
                  <a:srgbClr val="002060"/>
                </a:solidFill>
                <a:latin typeface="Times New Roman" pitchFamily="18"/>
                <a:cs typeface="Times New Roman" pitchFamily="18"/>
              </a:rPr>
              <a:t>SWOT</a:t>
            </a:r>
            <a:r>
              <a:rPr lang="el-GR" sz="2000" dirty="0">
                <a:solidFill>
                  <a:srgbClr val="002060"/>
                </a:solidFill>
                <a:latin typeface="Times New Roman" pitchFamily="18"/>
                <a:cs typeface="Times New Roman" pitchFamily="18"/>
              </a:rPr>
              <a:t>: Εντοπισμός Πλεονεκτήματα ,Μειονεκτήματα εσωτερικού σχολικού περιβάλλοντος – Κίνδυνοι / </a:t>
            </a:r>
            <a:r>
              <a:rPr lang="el-GR" sz="2000" dirty="0" err="1">
                <a:solidFill>
                  <a:srgbClr val="002060"/>
                </a:solidFill>
                <a:latin typeface="Times New Roman" pitchFamily="18"/>
                <a:cs typeface="Times New Roman" pitchFamily="18"/>
              </a:rPr>
              <a:t>Άπειλές</a:t>
            </a:r>
            <a:r>
              <a:rPr lang="el-GR" sz="2000" dirty="0">
                <a:solidFill>
                  <a:srgbClr val="002060"/>
                </a:solidFill>
                <a:latin typeface="Times New Roman" pitchFamily="18"/>
                <a:cs typeface="Times New Roman" pitchFamily="18"/>
              </a:rPr>
              <a:t> , Ευκαιρίες Εξωτερικού Σχολικού Περιβάλλοντος, Χάραξη δράσεων με βάση τα παραπάνω).</a:t>
            </a:r>
          </a:p>
          <a:p>
            <a:pPr lvl="0" algn="just">
              <a:lnSpc>
                <a:spcPct val="70000"/>
              </a:lnSpc>
              <a:buFont typeface="Wingdings" pitchFamily="2"/>
              <a:buChar char="ü"/>
            </a:pPr>
            <a:endParaRPr lang="el-GR" sz="2000" dirty="0">
              <a:solidFill>
                <a:srgbClr val="002060"/>
              </a:solidFill>
              <a:latin typeface="Times New Roman" pitchFamily="18"/>
              <a:cs typeface="Times New Roman" pitchFamily="18"/>
            </a:endParaRPr>
          </a:p>
          <a:p>
            <a:pPr lvl="0" algn="just">
              <a:lnSpc>
                <a:spcPct val="70000"/>
              </a:lnSpc>
              <a:buFont typeface="Wingdings" pitchFamily="2"/>
              <a:buChar char="ü"/>
            </a:pPr>
            <a:r>
              <a:rPr lang="el-GR" sz="2000" dirty="0">
                <a:solidFill>
                  <a:srgbClr val="002060"/>
                </a:solidFill>
                <a:latin typeface="Times New Roman" pitchFamily="18"/>
                <a:cs typeface="Times New Roman" pitchFamily="18"/>
              </a:rPr>
              <a:t>Συνεργασία με τα αρμόδια ΚΕ.Δ.Α.Σ.Υ. Εμπλοκή των ΚΕ.Δ.Α.Σ.Υ. στην εφαρμογή επιμορφωτικών προγραμμάτων σε εκπαιδευτικούς και γονείς (Ν. 4823/΄2021).  </a:t>
            </a:r>
          </a:p>
          <a:p>
            <a:pPr marL="0" lvl="0" indent="0" algn="just">
              <a:lnSpc>
                <a:spcPct val="70000"/>
              </a:lnSpc>
              <a:buNone/>
            </a:pPr>
            <a:endParaRPr lang="el-GR" sz="2000" dirty="0">
              <a:solidFill>
                <a:srgbClr val="002060"/>
              </a:solidFill>
              <a:latin typeface="Times New Roman" pitchFamily="18"/>
              <a:cs typeface="Times New Roman" pitchFamily="18"/>
            </a:endParaRPr>
          </a:p>
          <a:p>
            <a:pPr lvl="0" algn="just">
              <a:lnSpc>
                <a:spcPct val="70000"/>
              </a:lnSpc>
              <a:buFont typeface="Wingdings" pitchFamily="2"/>
              <a:buChar char="ü"/>
            </a:pPr>
            <a:r>
              <a:rPr lang="el-GR" sz="2000" dirty="0">
                <a:solidFill>
                  <a:srgbClr val="002060"/>
                </a:solidFill>
                <a:latin typeface="Times New Roman" pitchFamily="18"/>
                <a:cs typeface="Times New Roman" pitchFamily="18"/>
              </a:rPr>
              <a:t>Δημιουργία </a:t>
            </a:r>
            <a:r>
              <a:rPr lang="el-GR" sz="2000" dirty="0" err="1">
                <a:solidFill>
                  <a:srgbClr val="002060"/>
                </a:solidFill>
                <a:latin typeface="Times New Roman" pitchFamily="18"/>
                <a:cs typeface="Times New Roman" pitchFamily="18"/>
              </a:rPr>
              <a:t>Ομαδοσυνεργατικού</a:t>
            </a:r>
            <a:r>
              <a:rPr lang="el-GR" sz="2000" dirty="0">
                <a:solidFill>
                  <a:srgbClr val="002060"/>
                </a:solidFill>
                <a:latin typeface="Times New Roman" pitchFamily="18"/>
                <a:cs typeface="Times New Roman" pitchFamily="18"/>
              </a:rPr>
              <a:t> και Συμπεριληπτικού Σχολικού Περιβάλλοντος</a:t>
            </a:r>
            <a:r>
              <a:rPr lang="el-GR" sz="2000" dirty="0">
                <a:solidFill>
                  <a:srgbClr val="7030A0"/>
                </a:solidFill>
                <a:latin typeface="Times New Roman" pitchFamily="18"/>
                <a:cs typeface="Times New Roman" pitchFamily="18"/>
              </a:rPr>
              <a:t> </a:t>
            </a:r>
            <a:r>
              <a:rPr lang="el-GR" sz="2000" dirty="0">
                <a:solidFill>
                  <a:srgbClr val="002060"/>
                </a:solidFill>
                <a:latin typeface="Times New Roman" pitchFamily="18"/>
                <a:cs typeface="Times New Roman" pitchFamily="18"/>
              </a:rPr>
              <a:t>(Ενδεικτικά: πχ δημιουργία αιθουσών ή κάποιων σημείων μέσα στην τάξη για ηρεμία και επαναφορά μαθητών/΄τριών με εκρήξεις θυμού, ολιγόλεπτα διαλείμματα </a:t>
            </a:r>
            <a:r>
              <a:rPr lang="en-US" sz="2000" dirty="0">
                <a:solidFill>
                  <a:srgbClr val="002060"/>
                </a:solidFill>
                <a:latin typeface="Times New Roman" pitchFamily="18"/>
                <a:cs typeface="Times New Roman" pitchFamily="18"/>
              </a:rPr>
              <a:t>brain breaks </a:t>
            </a:r>
            <a:r>
              <a:rPr lang="el-GR" sz="2000" dirty="0">
                <a:solidFill>
                  <a:srgbClr val="002060"/>
                </a:solidFill>
                <a:latin typeface="Times New Roman" pitchFamily="18"/>
                <a:cs typeface="Times New Roman" pitchFamily="18"/>
              </a:rPr>
              <a:t>κατά την διάρκεια του μαθήματος</a:t>
            </a:r>
            <a:r>
              <a:rPr lang="en-US" sz="2000" dirty="0">
                <a:solidFill>
                  <a:srgbClr val="002060"/>
                </a:solidFill>
                <a:latin typeface="Times New Roman" pitchFamily="18"/>
                <a:cs typeface="Times New Roman" pitchFamily="18"/>
              </a:rPr>
              <a:t>)</a:t>
            </a:r>
            <a:r>
              <a:rPr lang="el-GR" sz="2000" dirty="0">
                <a:solidFill>
                  <a:srgbClr val="002060"/>
                </a:solidFill>
                <a:latin typeface="Times New Roman" pitchFamily="18"/>
                <a:cs typeface="Times New Roman" pitchFamily="18"/>
              </a:rPr>
              <a:t>. </a:t>
            </a:r>
          </a:p>
          <a:p>
            <a:pPr marL="0" lvl="0" indent="0">
              <a:lnSpc>
                <a:spcPct val="70000"/>
              </a:lnSpc>
              <a:buNone/>
            </a:pPr>
            <a:endParaRPr lang="el-GR" sz="900" dirty="0">
              <a:solidFill>
                <a:srgbClr val="7030A0"/>
              </a:solidFill>
            </a:endParaRPr>
          </a:p>
          <a:p>
            <a:pPr lvl="0">
              <a:lnSpc>
                <a:spcPct val="70000"/>
              </a:lnSpc>
              <a:buFont typeface="Wingdings" pitchFamily="2"/>
              <a:buChar char="ü"/>
            </a:pPr>
            <a:endParaRPr lang="el-GR" sz="900" dirty="0"/>
          </a:p>
          <a:p>
            <a:pPr lvl="0">
              <a:lnSpc>
                <a:spcPct val="70000"/>
              </a:lnSpc>
              <a:buFont typeface="Wingdings" pitchFamily="2"/>
              <a:buChar char="ü"/>
            </a:pPr>
            <a:endParaRPr lang="el-GR" sz="900" dirty="0">
              <a:solidFill>
                <a:srgbClr val="385723"/>
              </a:solidFill>
            </a:endParaRPr>
          </a:p>
          <a:p>
            <a:pPr lvl="0">
              <a:lnSpc>
                <a:spcPct val="70000"/>
              </a:lnSpc>
              <a:buFont typeface="Wingdings" pitchFamily="2"/>
              <a:buChar char="v"/>
            </a:pPr>
            <a:endParaRPr lang="el-GR" sz="900" dirty="0">
              <a:solidFill>
                <a:srgbClr val="385723"/>
              </a:solidFill>
            </a:endParaRPr>
          </a:p>
          <a:p>
            <a:pPr lvl="0">
              <a:lnSpc>
                <a:spcPct val="70000"/>
              </a:lnSpc>
              <a:buFont typeface="Wingdings" pitchFamily="2"/>
              <a:buChar char="v"/>
            </a:pPr>
            <a:endParaRPr lang="el-GR" sz="900" dirty="0">
              <a:solidFill>
                <a:srgbClr val="385723"/>
              </a:solidFill>
            </a:endParaRPr>
          </a:p>
          <a:p>
            <a:pPr lvl="0">
              <a:lnSpc>
                <a:spcPct val="70000"/>
              </a:lnSpc>
              <a:buFont typeface="Wingdings" pitchFamily="2"/>
              <a:buChar char="v"/>
            </a:pPr>
            <a:endParaRPr lang="el-GR" sz="900" dirty="0">
              <a:solidFill>
                <a:srgbClr val="385723"/>
              </a:solidFill>
            </a:endParaRPr>
          </a:p>
          <a:p>
            <a:pPr lvl="0">
              <a:lnSpc>
                <a:spcPct val="70000"/>
              </a:lnSpc>
              <a:buFont typeface="Wingdings" pitchFamily="2"/>
              <a:buChar char="v"/>
            </a:pPr>
            <a:endParaRPr lang="el-GR" sz="900" dirty="0">
              <a:solidFill>
                <a:srgbClr val="385723"/>
              </a:solidFill>
            </a:endParaRPr>
          </a:p>
          <a:p>
            <a:pPr lvl="0">
              <a:lnSpc>
                <a:spcPct val="70000"/>
              </a:lnSpc>
              <a:buFont typeface="Wingdings" pitchFamily="2"/>
              <a:buChar char="v"/>
            </a:pPr>
            <a:endParaRPr lang="el-GR" sz="900" dirty="0">
              <a:solidFill>
                <a:srgbClr val="385723"/>
              </a:solidFill>
            </a:endParaRPr>
          </a:p>
        </p:txBody>
      </p:sp>
      <p:sp>
        <p:nvSpPr>
          <p:cNvPr id="5" name="Θέση αριθμού διαφάνειας 4">
            <a:extLst>
              <a:ext uri="{FF2B5EF4-FFF2-40B4-BE49-F238E27FC236}">
                <a16:creationId xmlns:a16="http://schemas.microsoft.com/office/drawing/2014/main" id="{DDD4CDC9-E026-48F9-B6EE-5BD8D89AA86D}"/>
              </a:ext>
            </a:extLst>
          </p:cNvPr>
          <p:cNvSpPr>
            <a:spLocks noGrp="1"/>
          </p:cNvSpPr>
          <p:nvPr>
            <p:ph type="sldNum" sz="quarter" idx="12"/>
          </p:nvPr>
        </p:nvSpPr>
        <p:spPr/>
        <p:txBody>
          <a:bodyPr/>
          <a:lstStyle/>
          <a:p>
            <a:pPr>
              <a:defRPr/>
            </a:pPr>
            <a:fld id="{6D690F74-246D-4367-A0A9-9F62E7BA2245}" type="slidenum">
              <a:rPr lang="el-GR" altLang="el-GR" smtClean="0"/>
              <a:pPr>
                <a:defRPr/>
              </a:pPr>
              <a:t>17</a:t>
            </a:fld>
            <a:endParaRPr lang="el-GR" altLang="el-GR"/>
          </a:p>
        </p:txBody>
      </p:sp>
      <p:pic>
        <p:nvPicPr>
          <p:cNvPr id="6" name="Εικόνα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60496" y="6218042"/>
            <a:ext cx="1355743" cy="379608"/>
          </a:xfrm>
          <a:prstGeom prst="rect">
            <a:avLst/>
          </a:prstGeom>
        </p:spPr>
      </p:pic>
    </p:spTree>
    <p:extLst>
      <p:ext uri="{BB962C8B-B14F-4D97-AF65-F5344CB8AC3E}">
        <p14:creationId xmlns:p14="http://schemas.microsoft.com/office/powerpoint/2010/main" val="17089997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0"/>
                                          </p:val>
                                        </p:tav>
                                        <p:tav tm="100000">
                                          <p:val>
                                            <p:strVal val="#ppt_w"/>
                                          </p:val>
                                        </p:tav>
                                      </p:tavLst>
                                    </p:anim>
                                    <p:anim calcmode="lin" valueType="num">
                                      <p:cBhvr>
                                        <p:cTn id="8" dur="500" fill="hold"/>
                                        <p:tgtEl>
                                          <p:spTgt spid="2"/>
                                        </p:tgtEl>
                                        <p:attrNameLst>
                                          <p:attrName>ppt_h</p:attrName>
                                        </p:attrNameLst>
                                      </p:cBhvr>
                                      <p:tavLst>
                                        <p:tav tm="0">
                                          <p:val>
                                            <p:str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p:cTn id="3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 calcmode="lin" valueType="num">
                                      <p:cBhvr>
                                        <p:cTn id="4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 calcmode="lin" valueType="num">
                                      <p:cBhvr>
                                        <p:cTn id="50"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txBox="1">
            <a:spLocks noGrp="1"/>
          </p:cNvSpPr>
          <p:nvPr>
            <p:ph idx="1"/>
          </p:nvPr>
        </p:nvSpPr>
        <p:spPr>
          <a:xfrm>
            <a:off x="407368" y="481234"/>
            <a:ext cx="11449271" cy="5684070"/>
          </a:xfrm>
        </p:spPr>
        <p:txBody>
          <a:bodyPr/>
          <a:lstStyle/>
          <a:p>
            <a:pPr lvl="0" algn="just">
              <a:lnSpc>
                <a:spcPct val="70000"/>
              </a:lnSpc>
              <a:buFont typeface="Wingdings" pitchFamily="2"/>
              <a:buChar char="ü"/>
            </a:pPr>
            <a:r>
              <a:rPr lang="el-GR" sz="2000" dirty="0">
                <a:solidFill>
                  <a:srgbClr val="002060"/>
                </a:solidFill>
                <a:latin typeface="Times New Roman" pitchFamily="18"/>
                <a:cs typeface="Times New Roman" pitchFamily="18"/>
              </a:rPr>
              <a:t>Άνοιγμα των σχολείων προς τους εκπροσώπους της Ελληνικής Αστυνομίας και των Εισαγγελικών Αρχών (Εισαγγελείς Ανηλίκων) ώστε να οργανωθούν από κοινού επιμορφώσεις, συναντήσεις ενημερωτικές για μαθητές/</a:t>
            </a:r>
            <a:r>
              <a:rPr lang="el-GR" sz="2000" dirty="0" err="1">
                <a:solidFill>
                  <a:srgbClr val="002060"/>
                </a:solidFill>
                <a:latin typeface="Times New Roman" pitchFamily="18"/>
                <a:cs typeface="Times New Roman" pitchFamily="18"/>
              </a:rPr>
              <a:t>τριες</a:t>
            </a:r>
            <a:r>
              <a:rPr lang="el-GR" sz="2000" dirty="0">
                <a:solidFill>
                  <a:srgbClr val="002060"/>
                </a:solidFill>
                <a:latin typeface="Times New Roman" pitchFamily="18"/>
                <a:cs typeface="Times New Roman" pitchFamily="18"/>
              </a:rPr>
              <a:t>, γονείς και το εκπαιδευτικό προσωπικό. Οφείλουμε να αλλάξουμε την αντίληψη ότι η Αστυνομία συνδέεται μόνο με συλλήψεις ανηλίκων και οι εισαγγελείς με την υποβολή ποινών. </a:t>
            </a:r>
          </a:p>
          <a:p>
            <a:pPr lvl="0" algn="just">
              <a:lnSpc>
                <a:spcPct val="70000"/>
              </a:lnSpc>
              <a:buFont typeface="Wingdings" pitchFamily="2"/>
              <a:buChar char="ü"/>
            </a:pPr>
            <a:endParaRPr lang="el-GR" sz="2000" dirty="0">
              <a:solidFill>
                <a:srgbClr val="002060"/>
              </a:solidFill>
              <a:latin typeface="Times New Roman" pitchFamily="18"/>
              <a:cs typeface="Times New Roman" pitchFamily="18"/>
            </a:endParaRPr>
          </a:p>
          <a:p>
            <a:pPr lvl="0" algn="just">
              <a:lnSpc>
                <a:spcPct val="70000"/>
              </a:lnSpc>
              <a:buFont typeface="Wingdings" pitchFamily="2"/>
              <a:buChar char="ü"/>
            </a:pPr>
            <a:r>
              <a:rPr lang="el-GR" sz="2000" dirty="0">
                <a:solidFill>
                  <a:srgbClr val="002060"/>
                </a:solidFill>
                <a:latin typeface="Times New Roman" pitchFamily="18"/>
                <a:cs typeface="Times New Roman" pitchFamily="18"/>
              </a:rPr>
              <a:t>Άνοιγμα των σχολείων και δημιουργία δικτύων συνεργασίας με ΄δημόσιους φορείς που σχετίζονται με την ψυχική υγεία (πχ ΚΕΘΕΑ, Κέντρα Ψυχικής Υγείας, </a:t>
            </a:r>
            <a:r>
              <a:rPr lang="el-GR" sz="2000" dirty="0" err="1">
                <a:solidFill>
                  <a:srgbClr val="002060"/>
                </a:solidFill>
                <a:latin typeface="Times New Roman" pitchFamily="18"/>
                <a:cs typeface="Times New Roman" pitchFamily="18"/>
              </a:rPr>
              <a:t>Ιατροπαιδαγωγικά</a:t>
            </a:r>
            <a:r>
              <a:rPr lang="el-GR" sz="2000" dirty="0">
                <a:solidFill>
                  <a:srgbClr val="002060"/>
                </a:solidFill>
                <a:latin typeface="Times New Roman" pitchFamily="18"/>
                <a:cs typeface="Times New Roman" pitchFamily="18"/>
              </a:rPr>
              <a:t> Κέντρα, Νοσοκομεία </a:t>
            </a:r>
            <a:r>
              <a:rPr lang="el-GR" sz="2000" dirty="0" err="1">
                <a:solidFill>
                  <a:srgbClr val="002060"/>
                </a:solidFill>
                <a:latin typeface="Times New Roman" pitchFamily="18"/>
                <a:cs typeface="Times New Roman" pitchFamily="18"/>
              </a:rPr>
              <a:t>Παίδων</a:t>
            </a:r>
            <a:r>
              <a:rPr lang="el-GR" sz="2000" dirty="0">
                <a:solidFill>
                  <a:srgbClr val="002060"/>
                </a:solidFill>
                <a:latin typeface="Times New Roman" pitchFamily="18"/>
                <a:cs typeface="Times New Roman" pitchFamily="18"/>
              </a:rPr>
              <a:t>, κτλ.)</a:t>
            </a:r>
          </a:p>
          <a:p>
            <a:pPr marL="0" lvl="0" indent="0" algn="just">
              <a:lnSpc>
                <a:spcPts val="1100"/>
              </a:lnSpc>
              <a:buNone/>
            </a:pPr>
            <a:endParaRPr lang="el-GR" sz="2000" dirty="0">
              <a:solidFill>
                <a:srgbClr val="002060"/>
              </a:solidFill>
              <a:latin typeface="Times New Roman" pitchFamily="18"/>
              <a:cs typeface="Times New Roman" pitchFamily="18"/>
            </a:endParaRPr>
          </a:p>
          <a:p>
            <a:pPr lvl="0" algn="just">
              <a:lnSpc>
                <a:spcPct val="70000"/>
              </a:lnSpc>
              <a:buFont typeface="Wingdings" pitchFamily="2"/>
              <a:buChar char="ü"/>
            </a:pPr>
            <a:r>
              <a:rPr lang="el-GR" sz="2000" dirty="0">
                <a:solidFill>
                  <a:srgbClr val="002060"/>
                </a:solidFill>
                <a:latin typeface="Times New Roman" pitchFamily="18"/>
                <a:cs typeface="Times New Roman" pitchFamily="18"/>
              </a:rPr>
              <a:t>Ανάπτυξη δικτύων συνεργασίας των σχολείων μεταξύ τους σε τοπικό και ευρύτερο επίπεδο για ανταλλαγή ιδεών, εμπειριών, δημιουργία κοινών εκδηλώσεων και </a:t>
            </a:r>
            <a:r>
              <a:rPr lang="el-GR" sz="2000" dirty="0" err="1">
                <a:solidFill>
                  <a:srgbClr val="002060"/>
                </a:solidFill>
                <a:latin typeface="Times New Roman" pitchFamily="18"/>
                <a:cs typeface="Times New Roman" pitchFamily="18"/>
              </a:rPr>
              <a:t>ενδοϋπηρεσακών</a:t>
            </a:r>
            <a:r>
              <a:rPr lang="el-GR" sz="2000" dirty="0">
                <a:solidFill>
                  <a:srgbClr val="002060"/>
                </a:solidFill>
                <a:latin typeface="Times New Roman" pitchFamily="18"/>
                <a:cs typeface="Times New Roman" pitchFamily="18"/>
              </a:rPr>
              <a:t> επιμορφωτικών προγραμμάτων</a:t>
            </a:r>
          </a:p>
          <a:p>
            <a:pPr lvl="0" algn="just">
              <a:lnSpc>
                <a:spcPts val="1100"/>
              </a:lnSpc>
              <a:buFont typeface="Wingdings" pitchFamily="2"/>
              <a:buChar char="ü"/>
            </a:pPr>
            <a:endParaRPr lang="el-GR" sz="2000" dirty="0">
              <a:solidFill>
                <a:srgbClr val="002060"/>
              </a:solidFill>
              <a:latin typeface="Times New Roman" pitchFamily="18"/>
              <a:cs typeface="Times New Roman" pitchFamily="18"/>
            </a:endParaRPr>
          </a:p>
          <a:p>
            <a:pPr lvl="0" algn="just">
              <a:lnSpc>
                <a:spcPct val="70000"/>
              </a:lnSpc>
              <a:buFont typeface="Wingdings" pitchFamily="2"/>
              <a:buChar char="ü"/>
            </a:pPr>
            <a:r>
              <a:rPr lang="el-GR" sz="2000" dirty="0">
                <a:solidFill>
                  <a:srgbClr val="002060"/>
                </a:solidFill>
                <a:latin typeface="Times New Roman" pitchFamily="18"/>
                <a:cs typeface="Times New Roman" pitchFamily="18"/>
              </a:rPr>
              <a:t>Συνεργασία των σχολείων γενικής αγωγής με τοπικές ΣΜΕΑΕ. Α/</a:t>
            </a:r>
            <a:r>
              <a:rPr lang="el-GR" sz="2000" dirty="0" err="1">
                <a:solidFill>
                  <a:srgbClr val="002060"/>
                </a:solidFill>
                <a:latin typeface="Times New Roman" pitchFamily="18"/>
                <a:cs typeface="Times New Roman" pitchFamily="18"/>
              </a:rPr>
              <a:t>θμιας</a:t>
            </a:r>
            <a:r>
              <a:rPr lang="el-GR" sz="2000" dirty="0">
                <a:solidFill>
                  <a:srgbClr val="002060"/>
                </a:solidFill>
                <a:latin typeface="Times New Roman" pitchFamily="18"/>
                <a:cs typeface="Times New Roman" pitchFamily="18"/>
              </a:rPr>
              <a:t> και Β/</a:t>
            </a:r>
            <a:r>
              <a:rPr lang="el-GR" sz="2000" dirty="0" err="1">
                <a:solidFill>
                  <a:srgbClr val="002060"/>
                </a:solidFill>
                <a:latin typeface="Times New Roman" pitchFamily="18"/>
                <a:cs typeface="Times New Roman" pitchFamily="18"/>
              </a:rPr>
              <a:t>θμιας</a:t>
            </a:r>
            <a:r>
              <a:rPr lang="el-GR" sz="2000" dirty="0">
                <a:solidFill>
                  <a:srgbClr val="002060"/>
                </a:solidFill>
                <a:latin typeface="Times New Roman" pitchFamily="18"/>
                <a:cs typeface="Times New Roman" pitchFamily="18"/>
              </a:rPr>
              <a:t> </a:t>
            </a:r>
            <a:r>
              <a:rPr lang="el-GR" sz="2000" dirty="0" err="1">
                <a:solidFill>
                  <a:srgbClr val="002060"/>
                </a:solidFill>
                <a:latin typeface="Times New Roman" pitchFamily="18"/>
                <a:cs typeface="Times New Roman" pitchFamily="18"/>
              </a:rPr>
              <a:t>Εκπ</a:t>
            </a:r>
            <a:r>
              <a:rPr lang="el-GR" sz="2000" dirty="0">
                <a:solidFill>
                  <a:srgbClr val="002060"/>
                </a:solidFill>
                <a:latin typeface="Times New Roman" pitchFamily="18"/>
                <a:cs typeface="Times New Roman" pitchFamily="18"/>
              </a:rPr>
              <a:t>/</a:t>
            </a:r>
            <a:r>
              <a:rPr lang="el-GR" sz="2000" dirty="0" err="1">
                <a:solidFill>
                  <a:srgbClr val="002060"/>
                </a:solidFill>
                <a:latin typeface="Times New Roman" pitchFamily="18"/>
                <a:cs typeface="Times New Roman" pitchFamily="18"/>
              </a:rPr>
              <a:t>σης</a:t>
            </a:r>
            <a:r>
              <a:rPr lang="el-GR" sz="2000" dirty="0">
                <a:solidFill>
                  <a:srgbClr val="002060"/>
                </a:solidFill>
                <a:latin typeface="Times New Roman" pitchFamily="18"/>
                <a:cs typeface="Times New Roman" pitchFamily="18"/>
              </a:rPr>
              <a:t>. Οι εκπαιδευτικοί που προσφέρουν έργο σε ΣΜΕΑΕ έχουν εμπειρία και εξειδίκευση στην αντιμετώπιση κρίσιμων περιστατικών, επομένως, θα ήταν χρήσιμη η οργάνωση </a:t>
            </a:r>
            <a:r>
              <a:rPr lang="el-GR" sz="2000" dirty="0" err="1">
                <a:solidFill>
                  <a:srgbClr val="002060"/>
                </a:solidFill>
                <a:latin typeface="Times New Roman" pitchFamily="18"/>
                <a:cs typeface="Times New Roman" pitchFamily="18"/>
              </a:rPr>
              <a:t>ενδοϋπηρεσιακών</a:t>
            </a:r>
            <a:r>
              <a:rPr lang="el-GR" sz="2000" dirty="0">
                <a:solidFill>
                  <a:srgbClr val="002060"/>
                </a:solidFill>
                <a:latin typeface="Times New Roman" pitchFamily="18"/>
                <a:cs typeface="Times New Roman" pitchFamily="18"/>
              </a:rPr>
              <a:t> επιμορφώσεων σε συνεργασία μαζί τους. Επιπρόσθετα, τα μέλη Ε.Ε.Π. των Σ.Μ.Ε.Α.Ε. (ψυχολόγοι, κοινωνικοί λειτουργοί, </a:t>
            </a:r>
            <a:r>
              <a:rPr lang="el-GR" sz="2000" dirty="0" err="1">
                <a:solidFill>
                  <a:srgbClr val="002060"/>
                </a:solidFill>
                <a:latin typeface="Times New Roman" pitchFamily="18"/>
                <a:cs typeface="Times New Roman" pitchFamily="18"/>
              </a:rPr>
              <a:t>εργοθεραπευτές</a:t>
            </a:r>
            <a:r>
              <a:rPr lang="el-GR" sz="2000" dirty="0">
                <a:solidFill>
                  <a:srgbClr val="002060"/>
                </a:solidFill>
                <a:latin typeface="Times New Roman" pitchFamily="18"/>
                <a:cs typeface="Times New Roman" pitchFamily="18"/>
              </a:rPr>
              <a:t>/</a:t>
            </a:r>
            <a:r>
              <a:rPr lang="el-GR" sz="2000" dirty="0" err="1">
                <a:solidFill>
                  <a:srgbClr val="002060"/>
                </a:solidFill>
                <a:latin typeface="Times New Roman" pitchFamily="18"/>
                <a:cs typeface="Times New Roman" pitchFamily="18"/>
              </a:rPr>
              <a:t>τριες</a:t>
            </a:r>
            <a:r>
              <a:rPr lang="el-GR" sz="2000" dirty="0">
                <a:solidFill>
                  <a:srgbClr val="002060"/>
                </a:solidFill>
                <a:latin typeface="Times New Roman" pitchFamily="18"/>
                <a:cs typeface="Times New Roman" pitchFamily="18"/>
              </a:rPr>
              <a:t>, λογοθεραπευτές/</a:t>
            </a:r>
            <a:r>
              <a:rPr lang="el-GR" sz="2000" dirty="0" err="1">
                <a:solidFill>
                  <a:srgbClr val="002060"/>
                </a:solidFill>
                <a:latin typeface="Times New Roman" pitchFamily="18"/>
                <a:cs typeface="Times New Roman" pitchFamily="18"/>
              </a:rPr>
              <a:t>τριες</a:t>
            </a:r>
            <a:r>
              <a:rPr lang="el-GR" sz="2000" dirty="0">
                <a:solidFill>
                  <a:srgbClr val="002060"/>
                </a:solidFill>
                <a:latin typeface="Times New Roman" pitchFamily="18"/>
                <a:cs typeface="Times New Roman" pitchFamily="18"/>
              </a:rPr>
              <a:t>, κτλ.) μπορούν να συμβάλουν σημαντικά σε αυτό το πλαίσιο.</a:t>
            </a:r>
          </a:p>
          <a:p>
            <a:pPr lvl="0" algn="just">
              <a:lnSpc>
                <a:spcPts val="1100"/>
              </a:lnSpc>
              <a:buFont typeface="Wingdings" pitchFamily="2"/>
              <a:buChar char="ü"/>
            </a:pPr>
            <a:endParaRPr lang="el-GR" sz="2000" dirty="0">
              <a:solidFill>
                <a:srgbClr val="002060"/>
              </a:solidFill>
              <a:latin typeface="Times New Roman" pitchFamily="18"/>
              <a:cs typeface="Times New Roman" pitchFamily="18"/>
            </a:endParaRPr>
          </a:p>
          <a:p>
            <a:pPr lvl="0" algn="just">
              <a:lnSpc>
                <a:spcPct val="70000"/>
              </a:lnSpc>
              <a:buFont typeface="Wingdings" pitchFamily="2"/>
              <a:buChar char="ü"/>
            </a:pPr>
            <a:r>
              <a:rPr lang="el-GR" sz="2000" dirty="0">
                <a:solidFill>
                  <a:srgbClr val="002060"/>
                </a:solidFill>
                <a:latin typeface="Times New Roman" pitchFamily="18"/>
                <a:cs typeface="Times New Roman" pitchFamily="18"/>
              </a:rPr>
              <a:t>  Συνεργασία των σχολείων που έχουν στο μαθητικό τους δυναμικό μαθητές/</a:t>
            </a:r>
            <a:r>
              <a:rPr lang="el-GR" sz="2000" dirty="0" err="1">
                <a:solidFill>
                  <a:srgbClr val="002060"/>
                </a:solidFill>
                <a:latin typeface="Times New Roman" pitchFamily="18"/>
                <a:cs typeface="Times New Roman" pitchFamily="18"/>
              </a:rPr>
              <a:t>τριες</a:t>
            </a:r>
            <a:r>
              <a:rPr lang="el-GR" sz="2000" dirty="0">
                <a:solidFill>
                  <a:srgbClr val="002060"/>
                </a:solidFill>
                <a:latin typeface="Times New Roman" pitchFamily="18"/>
                <a:cs typeface="Times New Roman" pitchFamily="18"/>
              </a:rPr>
              <a:t> από Δομές Φιλοξενίας Ανηλίκων (απομάκρυνση ανηλίκου από την οικογένεια κατόπιν εισαγγελικής παρέμβασης) με το επιστημονικό προσωπικό των δομών αυτών. </a:t>
            </a:r>
          </a:p>
          <a:p>
            <a:pPr lvl="0" algn="just">
              <a:lnSpc>
                <a:spcPts val="1200"/>
              </a:lnSpc>
              <a:spcBef>
                <a:spcPts val="0"/>
              </a:spcBef>
              <a:buFont typeface="Wingdings" pitchFamily="2"/>
              <a:buChar char="ü"/>
            </a:pPr>
            <a:endParaRPr lang="el-GR" sz="2000" dirty="0">
              <a:solidFill>
                <a:srgbClr val="002060"/>
              </a:solidFill>
              <a:latin typeface="Times New Roman" pitchFamily="18"/>
              <a:cs typeface="Times New Roman" pitchFamily="18"/>
            </a:endParaRPr>
          </a:p>
          <a:p>
            <a:pPr lvl="0" algn="just">
              <a:lnSpc>
                <a:spcPct val="70000"/>
              </a:lnSpc>
              <a:buFont typeface="Wingdings" pitchFamily="2"/>
              <a:buChar char="ü"/>
            </a:pPr>
            <a:r>
              <a:rPr lang="el-GR" sz="2000" dirty="0">
                <a:solidFill>
                  <a:srgbClr val="002060"/>
                </a:solidFill>
                <a:latin typeface="Times New Roman" pitchFamily="18"/>
                <a:cs typeface="Times New Roman" pitchFamily="18"/>
              </a:rPr>
              <a:t>Ενθάρρυνση των σχολείων να εφαρμόζουν εκπαιδευτικά προγράμματα πρόληψης τα οποία μπορούν να βρουν στην </a:t>
            </a:r>
            <a:r>
              <a:rPr lang="el-GR" sz="2000" dirty="0" err="1">
                <a:solidFill>
                  <a:srgbClr val="002060"/>
                </a:solidFill>
                <a:latin typeface="Times New Roman" pitchFamily="18"/>
                <a:cs typeface="Times New Roman" pitchFamily="18"/>
              </a:rPr>
              <a:t>Ειδιική</a:t>
            </a:r>
            <a:r>
              <a:rPr lang="el-GR" sz="2000" dirty="0">
                <a:solidFill>
                  <a:srgbClr val="002060"/>
                </a:solidFill>
                <a:latin typeface="Times New Roman" pitchFamily="18"/>
                <a:cs typeface="Times New Roman" pitchFamily="18"/>
              </a:rPr>
              <a:t> </a:t>
            </a:r>
            <a:r>
              <a:rPr lang="el-GR" sz="2000" dirty="0" err="1">
                <a:solidFill>
                  <a:srgbClr val="002060"/>
                </a:solidFill>
                <a:latin typeface="Times New Roman" pitchFamily="18"/>
                <a:cs typeface="Times New Roman" pitchFamily="18"/>
              </a:rPr>
              <a:t>Ψηφιαική</a:t>
            </a:r>
            <a:r>
              <a:rPr lang="el-GR" sz="2000" dirty="0">
                <a:solidFill>
                  <a:srgbClr val="002060"/>
                </a:solidFill>
                <a:latin typeface="Times New Roman" pitchFamily="18"/>
                <a:cs typeface="Times New Roman" pitchFamily="18"/>
              </a:rPr>
              <a:t> Πλατφόρμα </a:t>
            </a:r>
            <a:r>
              <a:rPr lang="en-US" sz="2000" dirty="0">
                <a:solidFill>
                  <a:srgbClr val="002060"/>
                </a:solidFill>
                <a:latin typeface="Times New Roman" pitchFamily="18"/>
                <a:cs typeface="Times New Roman" pitchFamily="18"/>
              </a:rPr>
              <a:t>STOP BULLYING </a:t>
            </a:r>
            <a:r>
              <a:rPr lang="el-GR" sz="2000" dirty="0">
                <a:solidFill>
                  <a:srgbClr val="002060"/>
                </a:solidFill>
                <a:latin typeface="Times New Roman" pitchFamily="18"/>
                <a:cs typeface="Times New Roman" pitchFamily="18"/>
              </a:rPr>
              <a:t>και στο </a:t>
            </a:r>
            <a:r>
              <a:rPr lang="el-GR" sz="2000" dirty="0" err="1">
                <a:solidFill>
                  <a:srgbClr val="002060"/>
                </a:solidFill>
                <a:latin typeface="Times New Roman" pitchFamily="18"/>
                <a:cs typeface="Times New Roman" pitchFamily="18"/>
              </a:rPr>
              <a:t>Προσβάσιμο</a:t>
            </a:r>
            <a:r>
              <a:rPr lang="el-GR" sz="2000" dirty="0">
                <a:solidFill>
                  <a:srgbClr val="002060"/>
                </a:solidFill>
                <a:latin typeface="Times New Roman" pitchFamily="18"/>
                <a:cs typeface="Times New Roman" pitchFamily="18"/>
              </a:rPr>
              <a:t> Ψηφιακό Εκπαιδευτικό Υλικό «</a:t>
            </a:r>
            <a:r>
              <a:rPr lang="el-GR" sz="2000" dirty="0" err="1">
                <a:solidFill>
                  <a:srgbClr val="002060"/>
                </a:solidFill>
                <a:latin typeface="Times New Roman" pitchFamily="18"/>
                <a:cs typeface="Times New Roman" pitchFamily="18"/>
              </a:rPr>
              <a:t>Σχεδι@ζω</a:t>
            </a:r>
            <a:r>
              <a:rPr lang="el-GR" sz="2000" dirty="0">
                <a:solidFill>
                  <a:srgbClr val="002060"/>
                </a:solidFill>
                <a:latin typeface="Times New Roman" pitchFamily="18"/>
                <a:cs typeface="Times New Roman" pitchFamily="18"/>
              </a:rPr>
              <a:t> για όλους» του Ι.Ε.Π.</a:t>
            </a:r>
            <a:endParaRPr lang="el-GR" sz="900" dirty="0"/>
          </a:p>
          <a:p>
            <a:pPr lvl="0">
              <a:lnSpc>
                <a:spcPct val="70000"/>
              </a:lnSpc>
              <a:buFont typeface="Wingdings" pitchFamily="2"/>
              <a:buChar char="ü"/>
            </a:pPr>
            <a:endParaRPr lang="el-GR" sz="900" dirty="0">
              <a:solidFill>
                <a:srgbClr val="385723"/>
              </a:solidFill>
            </a:endParaRPr>
          </a:p>
          <a:p>
            <a:pPr lvl="0">
              <a:lnSpc>
                <a:spcPct val="70000"/>
              </a:lnSpc>
              <a:buFont typeface="Wingdings" pitchFamily="2"/>
              <a:buChar char="v"/>
            </a:pPr>
            <a:endParaRPr lang="el-GR" sz="900" dirty="0">
              <a:solidFill>
                <a:srgbClr val="385723"/>
              </a:solidFill>
            </a:endParaRPr>
          </a:p>
          <a:p>
            <a:pPr lvl="0">
              <a:lnSpc>
                <a:spcPct val="70000"/>
              </a:lnSpc>
              <a:buFont typeface="Wingdings" pitchFamily="2"/>
              <a:buChar char="v"/>
            </a:pPr>
            <a:endParaRPr lang="el-GR" sz="900" dirty="0">
              <a:solidFill>
                <a:srgbClr val="385723"/>
              </a:solidFill>
            </a:endParaRPr>
          </a:p>
          <a:p>
            <a:pPr lvl="0">
              <a:lnSpc>
                <a:spcPct val="70000"/>
              </a:lnSpc>
              <a:buFont typeface="Wingdings" pitchFamily="2"/>
              <a:buChar char="v"/>
            </a:pPr>
            <a:endParaRPr lang="el-GR" sz="900" dirty="0">
              <a:solidFill>
                <a:srgbClr val="385723"/>
              </a:solidFill>
            </a:endParaRPr>
          </a:p>
          <a:p>
            <a:pPr lvl="0">
              <a:lnSpc>
                <a:spcPct val="70000"/>
              </a:lnSpc>
              <a:buFont typeface="Wingdings" pitchFamily="2"/>
              <a:buChar char="v"/>
            </a:pPr>
            <a:endParaRPr lang="el-GR" sz="900" dirty="0">
              <a:solidFill>
                <a:srgbClr val="385723"/>
              </a:solidFill>
            </a:endParaRPr>
          </a:p>
          <a:p>
            <a:pPr lvl="0">
              <a:lnSpc>
                <a:spcPct val="70000"/>
              </a:lnSpc>
              <a:buFont typeface="Wingdings" pitchFamily="2"/>
              <a:buChar char="v"/>
            </a:pPr>
            <a:endParaRPr lang="el-GR" sz="900" dirty="0">
              <a:solidFill>
                <a:srgbClr val="385723"/>
              </a:solidFill>
            </a:endParaRPr>
          </a:p>
        </p:txBody>
      </p:sp>
      <p:sp>
        <p:nvSpPr>
          <p:cNvPr id="6" name="Τίτλος 1"/>
          <p:cNvSpPr txBox="1">
            <a:spLocks noGrp="1"/>
          </p:cNvSpPr>
          <p:nvPr>
            <p:ph type="title"/>
          </p:nvPr>
        </p:nvSpPr>
        <p:spPr>
          <a:xfrm>
            <a:off x="3000375" y="-27384"/>
            <a:ext cx="5829300" cy="533396"/>
          </a:xfrm>
        </p:spPr>
        <p:txBody>
          <a:bodyPr anchorCtr="1"/>
          <a:lstStyle/>
          <a:p>
            <a:pPr lvl="0" algn="ctr"/>
            <a:r>
              <a:rPr lang="el-GR" sz="2900" dirty="0">
                <a:latin typeface="Book Antiqua" pitchFamily="18"/>
              </a:rPr>
              <a:t>Πρακτικές Πρόληψης στο σχολείο</a:t>
            </a:r>
          </a:p>
        </p:txBody>
      </p:sp>
      <p:sp>
        <p:nvSpPr>
          <p:cNvPr id="2" name="Θέση αριθμού διαφάνειας 1">
            <a:extLst>
              <a:ext uri="{FF2B5EF4-FFF2-40B4-BE49-F238E27FC236}">
                <a16:creationId xmlns:a16="http://schemas.microsoft.com/office/drawing/2014/main" id="{B9781BF4-5E77-4294-BCC2-34456001B0AD}"/>
              </a:ext>
            </a:extLst>
          </p:cNvPr>
          <p:cNvSpPr>
            <a:spLocks noGrp="1"/>
          </p:cNvSpPr>
          <p:nvPr>
            <p:ph type="sldNum" sz="quarter" idx="12"/>
          </p:nvPr>
        </p:nvSpPr>
        <p:spPr/>
        <p:txBody>
          <a:bodyPr/>
          <a:lstStyle/>
          <a:p>
            <a:pPr>
              <a:defRPr/>
            </a:pPr>
            <a:fld id="{6D690F74-246D-4367-A0A9-9F62E7BA2245}" type="slidenum">
              <a:rPr lang="el-GR" altLang="el-GR" smtClean="0"/>
              <a:pPr>
                <a:defRPr/>
              </a:pPr>
              <a:t>18</a:t>
            </a:fld>
            <a:endParaRPr lang="el-GR" altLang="el-GR"/>
          </a:p>
        </p:txBody>
      </p:sp>
      <p:pic>
        <p:nvPicPr>
          <p:cNvPr id="7" name="Εικόνα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60496" y="6218042"/>
            <a:ext cx="1355743" cy="379608"/>
          </a:xfrm>
          <a:prstGeom prst="rect">
            <a:avLst/>
          </a:prstGeom>
        </p:spPr>
      </p:pic>
    </p:spTree>
    <p:extLst>
      <p:ext uri="{BB962C8B-B14F-4D97-AF65-F5344CB8AC3E}">
        <p14:creationId xmlns:p14="http://schemas.microsoft.com/office/powerpoint/2010/main" val="28309888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0"/>
                                          </p:val>
                                        </p:tav>
                                        <p:tav tm="100000">
                                          <p:val>
                                            <p:strVal val="#ppt_w"/>
                                          </p:val>
                                        </p:tav>
                                      </p:tavLst>
                                    </p:anim>
                                    <p:anim calcmode="lin" valueType="num">
                                      <p:cBhvr>
                                        <p:cTn id="8" dur="500" fill="hold"/>
                                        <p:tgtEl>
                                          <p:spTgt spid="6"/>
                                        </p:tgtEl>
                                        <p:attrNameLst>
                                          <p:attrName>ppt_h</p:attrName>
                                        </p:attrNameLst>
                                      </p:cBhvr>
                                      <p:tavLst>
                                        <p:tav tm="0">
                                          <p:val>
                                            <p:str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 calcmode="lin" valueType="num">
                                      <p:cBhvr>
                                        <p:cTn id="3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 calcmode="lin" valueType="num">
                                      <p:cBhvr>
                                        <p:cTn id="44"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2063552" y="131042"/>
            <a:ext cx="8003450" cy="556070"/>
          </a:xfrm>
        </p:spPr>
        <p:txBody>
          <a:bodyPr anchorCtr="1"/>
          <a:lstStyle/>
          <a:p>
            <a:pPr lvl="0" algn="ctr"/>
            <a:r>
              <a:rPr lang="el-GR" sz="3200" b="1" dirty="0">
                <a:latin typeface="Book Antiqua" pitchFamily="18"/>
              </a:rPr>
              <a:t>Πρακτικές Διαχείρισης στο σχολείο</a:t>
            </a:r>
          </a:p>
        </p:txBody>
      </p:sp>
      <p:sp>
        <p:nvSpPr>
          <p:cNvPr id="3" name="Θέση περιεχομένου 2"/>
          <p:cNvSpPr txBox="1">
            <a:spLocks noGrp="1"/>
          </p:cNvSpPr>
          <p:nvPr>
            <p:ph idx="1"/>
          </p:nvPr>
        </p:nvSpPr>
        <p:spPr>
          <a:xfrm>
            <a:off x="551383" y="793744"/>
            <a:ext cx="11089230" cy="5396038"/>
          </a:xfrm>
        </p:spPr>
        <p:txBody>
          <a:bodyPr/>
          <a:lstStyle/>
          <a:p>
            <a:pPr marL="0" lvl="0" indent="0">
              <a:lnSpc>
                <a:spcPct val="70000"/>
              </a:lnSpc>
              <a:buNone/>
            </a:pPr>
            <a:endParaRPr lang="el-GR" sz="1600" b="1" i="1">
              <a:latin typeface="Times New Roman" pitchFamily="18"/>
              <a:cs typeface="Times New Roman" pitchFamily="18"/>
            </a:endParaRPr>
          </a:p>
          <a:p>
            <a:pPr marL="0" lvl="0" indent="0" algn="just">
              <a:lnSpc>
                <a:spcPct val="70000"/>
              </a:lnSpc>
              <a:buNone/>
            </a:pPr>
            <a:endParaRPr lang="el-GR" sz="1600">
              <a:solidFill>
                <a:srgbClr val="002060"/>
              </a:solidFill>
              <a:latin typeface="Times New Roman" pitchFamily="18"/>
              <a:cs typeface="Times New Roman" pitchFamily="18"/>
            </a:endParaRPr>
          </a:p>
          <a:p>
            <a:pPr marL="0" lvl="0" indent="0" algn="just">
              <a:lnSpc>
                <a:spcPct val="70000"/>
              </a:lnSpc>
              <a:buNone/>
            </a:pPr>
            <a:endParaRPr lang="el-GR" sz="1600">
              <a:solidFill>
                <a:srgbClr val="002060"/>
              </a:solidFill>
              <a:latin typeface="Times New Roman" pitchFamily="18"/>
              <a:cs typeface="Times New Roman" pitchFamily="18"/>
            </a:endParaRPr>
          </a:p>
          <a:p>
            <a:pPr marL="0" lvl="0" indent="0">
              <a:lnSpc>
                <a:spcPct val="70000"/>
              </a:lnSpc>
              <a:buNone/>
            </a:pPr>
            <a:endParaRPr lang="el-GR" sz="900">
              <a:solidFill>
                <a:srgbClr val="7030A0"/>
              </a:solidFill>
            </a:endParaRPr>
          </a:p>
          <a:p>
            <a:pPr lvl="0">
              <a:lnSpc>
                <a:spcPct val="70000"/>
              </a:lnSpc>
              <a:buFont typeface="Wingdings" pitchFamily="2"/>
              <a:buChar char="ü"/>
            </a:pPr>
            <a:endParaRPr lang="el-GR" sz="900">
              <a:solidFill>
                <a:srgbClr val="7030A0"/>
              </a:solidFill>
            </a:endParaRPr>
          </a:p>
          <a:p>
            <a:pPr lvl="0">
              <a:lnSpc>
                <a:spcPct val="70000"/>
              </a:lnSpc>
              <a:buFont typeface="Wingdings" pitchFamily="2"/>
              <a:buChar char="ü"/>
            </a:pPr>
            <a:endParaRPr lang="el-GR" sz="900"/>
          </a:p>
          <a:p>
            <a:pPr lvl="0">
              <a:lnSpc>
                <a:spcPct val="70000"/>
              </a:lnSpc>
              <a:buFont typeface="Wingdings" pitchFamily="2"/>
              <a:buChar char="ü"/>
            </a:pPr>
            <a:endParaRPr lang="el-GR" sz="900">
              <a:solidFill>
                <a:srgbClr val="385723"/>
              </a:solidFill>
            </a:endParaRPr>
          </a:p>
          <a:p>
            <a:pPr lvl="0">
              <a:lnSpc>
                <a:spcPct val="70000"/>
              </a:lnSpc>
              <a:buFont typeface="Wingdings" pitchFamily="2"/>
              <a:buChar char="v"/>
            </a:pPr>
            <a:endParaRPr lang="el-GR" sz="900">
              <a:solidFill>
                <a:srgbClr val="385723"/>
              </a:solidFill>
            </a:endParaRPr>
          </a:p>
          <a:p>
            <a:pPr lvl="0">
              <a:lnSpc>
                <a:spcPct val="70000"/>
              </a:lnSpc>
              <a:buFont typeface="Wingdings" pitchFamily="2"/>
              <a:buChar char="v"/>
            </a:pPr>
            <a:endParaRPr lang="el-GR" sz="900">
              <a:solidFill>
                <a:srgbClr val="385723"/>
              </a:solidFill>
            </a:endParaRPr>
          </a:p>
          <a:p>
            <a:pPr lvl="0">
              <a:lnSpc>
                <a:spcPct val="70000"/>
              </a:lnSpc>
              <a:buFont typeface="Wingdings" pitchFamily="2"/>
              <a:buChar char="v"/>
            </a:pPr>
            <a:endParaRPr lang="el-GR" sz="900">
              <a:solidFill>
                <a:srgbClr val="385723"/>
              </a:solidFill>
            </a:endParaRPr>
          </a:p>
          <a:p>
            <a:pPr lvl="0">
              <a:lnSpc>
                <a:spcPct val="70000"/>
              </a:lnSpc>
              <a:buFont typeface="Wingdings" pitchFamily="2"/>
              <a:buChar char="v"/>
            </a:pPr>
            <a:endParaRPr lang="el-GR" sz="900">
              <a:solidFill>
                <a:srgbClr val="385723"/>
              </a:solidFill>
            </a:endParaRPr>
          </a:p>
          <a:p>
            <a:pPr lvl="0">
              <a:lnSpc>
                <a:spcPct val="70000"/>
              </a:lnSpc>
              <a:buFont typeface="Wingdings" pitchFamily="2"/>
              <a:buChar char="v"/>
            </a:pPr>
            <a:endParaRPr lang="el-GR" sz="900">
              <a:solidFill>
                <a:srgbClr val="385723"/>
              </a:solidFill>
            </a:endParaRPr>
          </a:p>
        </p:txBody>
      </p:sp>
      <p:sp>
        <p:nvSpPr>
          <p:cNvPr id="5" name="Rectangle 4"/>
          <p:cNvSpPr/>
          <p:nvPr/>
        </p:nvSpPr>
        <p:spPr>
          <a:xfrm>
            <a:off x="520662" y="1916832"/>
            <a:ext cx="11089230" cy="1723552"/>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600"/>
              </a:spcBef>
              <a:spcAft>
                <a:spcPts val="0"/>
              </a:spcAft>
              <a:buNone/>
              <a:tabLst/>
              <a:defRPr sz="1800" b="0" i="0" u="none" strike="noStrike" kern="0" cap="none" spc="0" baseline="0">
                <a:solidFill>
                  <a:srgbClr val="000000"/>
                </a:solidFill>
                <a:uFillTx/>
              </a:defRPr>
            </a:pPr>
            <a:r>
              <a:rPr lang="el-GR" sz="2400" b="1" i="0" u="none" strike="noStrike" kern="0" cap="none" spc="0" baseline="0" dirty="0">
                <a:solidFill>
                  <a:srgbClr val="FF0000"/>
                </a:solidFill>
                <a:uFillTx/>
                <a:latin typeface="Times New Roman"/>
              </a:rPr>
              <a:t>Τί μπορεί να γίνει όταν η οικογένεια αυτού/</a:t>
            </a:r>
            <a:r>
              <a:rPr lang="el-GR" sz="2400" b="1" i="0" u="none" strike="noStrike" kern="0" cap="none" spc="0" baseline="0" dirty="0" err="1">
                <a:solidFill>
                  <a:srgbClr val="FF0000"/>
                </a:solidFill>
                <a:uFillTx/>
                <a:latin typeface="Times New Roman"/>
              </a:rPr>
              <a:t>ής</a:t>
            </a:r>
            <a:r>
              <a:rPr lang="el-GR" sz="2400" b="1" i="0" u="none" strike="noStrike" kern="0" cap="none" spc="0" baseline="0" dirty="0">
                <a:solidFill>
                  <a:srgbClr val="FF0000"/>
                </a:solidFill>
                <a:uFillTx/>
                <a:latin typeface="Times New Roman"/>
              </a:rPr>
              <a:t> που ασκεί Ε.ΒΙ.Ε. δεν συνεργάζεται;</a:t>
            </a:r>
          </a:p>
          <a:p>
            <a:pPr marL="0" marR="0" lvl="0" indent="0" algn="l" defTabSz="914400" rtl="0" fontAlgn="auto" hangingPunct="0">
              <a:lnSpc>
                <a:spcPct val="100000"/>
              </a:lnSpc>
              <a:spcBef>
                <a:spcPts val="600"/>
              </a:spcBef>
              <a:spcAft>
                <a:spcPts val="0"/>
              </a:spcAft>
              <a:buNone/>
              <a:tabLst/>
              <a:defRPr sz="1800" b="0" i="0" u="none" strike="noStrike" kern="0" cap="none" spc="0" baseline="0">
                <a:solidFill>
                  <a:srgbClr val="000000"/>
                </a:solidFill>
                <a:uFillTx/>
              </a:defRPr>
            </a:pPr>
            <a:r>
              <a:rPr lang="el-GR" sz="2400" b="1" i="0" u="none" strike="noStrike" kern="0" cap="none" spc="0" baseline="0" dirty="0">
                <a:solidFill>
                  <a:srgbClr val="FF0000"/>
                </a:solidFill>
                <a:uFillTx/>
                <a:latin typeface="Times New Roman"/>
              </a:rPr>
              <a:t> </a:t>
            </a:r>
          </a:p>
          <a:p>
            <a:pPr marL="0" marR="0" lvl="0" indent="0" algn="l" defTabSz="914400" rtl="0" fontAlgn="auto" hangingPunct="0">
              <a:lnSpc>
                <a:spcPct val="100000"/>
              </a:lnSpc>
              <a:spcBef>
                <a:spcPts val="600"/>
              </a:spcBef>
              <a:spcAft>
                <a:spcPts val="0"/>
              </a:spcAft>
              <a:buNone/>
              <a:tabLst/>
              <a:defRPr sz="1800" b="0" i="0" u="none" strike="noStrike" kern="0" cap="none" spc="0" baseline="0">
                <a:solidFill>
                  <a:srgbClr val="000000"/>
                </a:solidFill>
                <a:uFillTx/>
              </a:defRPr>
            </a:pPr>
            <a:r>
              <a:rPr lang="el-GR" sz="2400" b="1" i="0" u="none" strike="noStrike" kern="0" cap="none" spc="0" baseline="0" dirty="0">
                <a:solidFill>
                  <a:srgbClr val="002060"/>
                </a:solidFill>
                <a:uFillTx/>
                <a:latin typeface="Times New Roman"/>
              </a:rPr>
              <a:t>Υπάρχει θεσμικό πλαίσιο στο οποίο το σχολείο μπορεί να στηριχτεί: Άρθρο 11 του Ν.4823/2021 και η με </a:t>
            </a:r>
            <a:r>
              <a:rPr lang="el-GR" sz="2400" b="1" i="0" u="none" strike="noStrike" kern="0" cap="none" spc="0" baseline="0" dirty="0" err="1">
                <a:solidFill>
                  <a:srgbClr val="002060"/>
                </a:solidFill>
                <a:uFillTx/>
                <a:latin typeface="Times New Roman"/>
              </a:rPr>
              <a:t>αρ</a:t>
            </a:r>
            <a:r>
              <a:rPr lang="el-GR" sz="2400" b="1" i="0" u="none" strike="noStrike" kern="0" cap="none" spc="0" baseline="0" dirty="0">
                <a:solidFill>
                  <a:srgbClr val="002060"/>
                </a:solidFill>
                <a:uFillTx/>
                <a:latin typeface="Times New Roman"/>
              </a:rPr>
              <a:t>. </a:t>
            </a:r>
            <a:r>
              <a:rPr lang="el-GR" sz="2400" b="1" i="0" u="none" strike="noStrike" kern="0" cap="none" spc="0" baseline="0" dirty="0" err="1">
                <a:solidFill>
                  <a:srgbClr val="002060"/>
                </a:solidFill>
                <a:uFillTx/>
                <a:latin typeface="Times New Roman"/>
              </a:rPr>
              <a:t>πρωτ</a:t>
            </a:r>
            <a:r>
              <a:rPr lang="el-GR" sz="2400" b="1" i="0" u="none" strike="noStrike" kern="0" cap="none" spc="0" baseline="0" dirty="0">
                <a:solidFill>
                  <a:srgbClr val="002060"/>
                </a:solidFill>
                <a:uFillTx/>
                <a:latin typeface="Times New Roman"/>
              </a:rPr>
              <a:t>. 138415/Δ3/4-12-2023 εγκύκλιος.</a:t>
            </a:r>
            <a:endParaRPr lang="en-US" sz="1800" b="1" i="0" u="none" strike="noStrike" kern="1200" cap="none" spc="0" baseline="0" dirty="0">
              <a:solidFill>
                <a:srgbClr val="002060"/>
              </a:solidFill>
              <a:uFillTx/>
              <a:latin typeface="Calibri"/>
            </a:endParaRPr>
          </a:p>
        </p:txBody>
      </p:sp>
      <p:sp>
        <p:nvSpPr>
          <p:cNvPr id="6" name="Θέση αριθμού διαφάνειας 5">
            <a:extLst>
              <a:ext uri="{FF2B5EF4-FFF2-40B4-BE49-F238E27FC236}">
                <a16:creationId xmlns:a16="http://schemas.microsoft.com/office/drawing/2014/main" id="{D489CCCD-FBEC-4B86-8442-5DC7DB0B88C1}"/>
              </a:ext>
            </a:extLst>
          </p:cNvPr>
          <p:cNvSpPr>
            <a:spLocks noGrp="1"/>
          </p:cNvSpPr>
          <p:nvPr>
            <p:ph type="sldNum" sz="quarter" idx="12"/>
          </p:nvPr>
        </p:nvSpPr>
        <p:spPr/>
        <p:txBody>
          <a:bodyPr/>
          <a:lstStyle/>
          <a:p>
            <a:pPr>
              <a:defRPr/>
            </a:pPr>
            <a:fld id="{6D690F74-246D-4367-A0A9-9F62E7BA2245}" type="slidenum">
              <a:rPr lang="el-GR" altLang="el-GR" smtClean="0"/>
              <a:pPr>
                <a:defRPr/>
              </a:pPr>
              <a:t>19</a:t>
            </a:fld>
            <a:endParaRPr lang="el-GR" altLang="el-GR"/>
          </a:p>
        </p:txBody>
      </p:sp>
      <p:pic>
        <p:nvPicPr>
          <p:cNvPr id="7" name="Εικόνα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60496" y="6218042"/>
            <a:ext cx="1355743" cy="379608"/>
          </a:xfrm>
          <a:prstGeom prst="rect">
            <a:avLst/>
          </a:prstGeom>
        </p:spPr>
      </p:pic>
    </p:spTree>
    <p:extLst>
      <p:ext uri="{BB962C8B-B14F-4D97-AF65-F5344CB8AC3E}">
        <p14:creationId xmlns:p14="http://schemas.microsoft.com/office/powerpoint/2010/main" val="29361665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0"/>
                                          </p:val>
                                        </p:tav>
                                        <p:tav tm="100000">
                                          <p:val>
                                            <p:strVal val="#ppt_w"/>
                                          </p:val>
                                        </p:tav>
                                      </p:tavLst>
                                    </p:anim>
                                    <p:anim calcmode="lin" valueType="num">
                                      <p:cBhvr>
                                        <p:cTn id="8" dur="500" fill="hold"/>
                                        <p:tgtEl>
                                          <p:spTgt spid="2"/>
                                        </p:tgtEl>
                                        <p:attrNameLst>
                                          <p:attrName>ppt_h</p:attrName>
                                        </p:attrNameLst>
                                      </p:cBhvr>
                                      <p:tavLst>
                                        <p:tav tm="0">
                                          <p:val>
                                            <p:str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1000"/>
                                        <p:tgtEl>
                                          <p:spTgt spid="5">
                                            <p:txEl>
                                              <p:pRg st="2" end="2"/>
                                            </p:txEl>
                                          </p:spTgt>
                                        </p:tgtEl>
                                      </p:cBhvr>
                                    </p:animEffect>
                                    <p:anim calcmode="lin" valueType="num">
                                      <p:cBhvr>
                                        <p:cTn id="2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Εικόνα 3"/>
          <p:cNvPicPr>
            <a:picLocks noChangeAspect="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663" y="-27384"/>
            <a:ext cx="12189692" cy="6880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Ορθογώνιο 15"/>
          <p:cNvSpPr/>
          <p:nvPr/>
        </p:nvSpPr>
        <p:spPr>
          <a:xfrm>
            <a:off x="9912425" y="1"/>
            <a:ext cx="2304256" cy="2463516"/>
          </a:xfrm>
          <a:prstGeom prst="rect">
            <a:avLst/>
          </a:prstGeom>
          <a:solidFill>
            <a:srgbClr val="00548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800"/>
          </a:p>
        </p:txBody>
      </p:sp>
      <p:pic>
        <p:nvPicPr>
          <p:cNvPr id="6151" name="Εικόνα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82684" y="950481"/>
            <a:ext cx="19637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Ομάδα 4"/>
          <p:cNvGrpSpPr/>
          <p:nvPr/>
        </p:nvGrpSpPr>
        <p:grpSpPr>
          <a:xfrm>
            <a:off x="-24680" y="116632"/>
            <a:ext cx="6264696" cy="1944216"/>
            <a:chOff x="47328" y="116632"/>
            <a:chExt cx="6336704" cy="2143882"/>
          </a:xfrm>
        </p:grpSpPr>
        <p:pic>
          <p:nvPicPr>
            <p:cNvPr id="2" name="Εικόνα 1"/>
            <p:cNvPicPr>
              <a:picLocks noChangeAspect="1"/>
            </p:cNvPicPr>
            <p:nvPr/>
          </p:nvPicPr>
          <p:blipFill>
            <a:blip r:embed="rId5">
              <a:extLst>
                <a:ext uri="{BEBA8EAE-BF5A-486C-A8C5-ECC9F3942E4B}">
                  <a14:imgProps xmlns:a14="http://schemas.microsoft.com/office/drawing/2010/main">
                    <a14:imgLayer r:embed="rId6">
                      <a14:imgEffect>
                        <a14:backgroundRemoval t="0" b="98643" l="905" r="99548">
                          <a14:foregroundMark x1="48869" y1="24434" x2="49321" y2="73303"/>
                          <a14:foregroundMark x1="37104" y1="14932" x2="66968" y2="19005"/>
                        </a14:backgroundRemoval>
                      </a14:imgEffect>
                      <a14:imgEffect>
                        <a14:sharpenSoften amount="-25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2564540" y="116632"/>
              <a:ext cx="1058507" cy="973690"/>
            </a:xfrm>
            <a:prstGeom prst="rect">
              <a:avLst/>
            </a:prstGeom>
          </p:spPr>
        </p:pic>
        <p:sp>
          <p:nvSpPr>
            <p:cNvPr id="3" name="Ορθογώνιο 2"/>
            <p:cNvSpPr/>
            <p:nvPr/>
          </p:nvSpPr>
          <p:spPr>
            <a:xfrm>
              <a:off x="47328" y="1090322"/>
              <a:ext cx="6336704" cy="1170192"/>
            </a:xfrm>
            <a:prstGeom prst="rect">
              <a:avLst/>
            </a:prstGeom>
          </p:spPr>
          <p:txBody>
            <a:bodyPr wrap="square">
              <a:spAutoFit/>
            </a:bodyPr>
            <a:lstStyle/>
            <a:p>
              <a:pPr algn="ctr">
                <a:lnSpc>
                  <a:spcPct val="107000"/>
                </a:lnSpc>
                <a:spcAft>
                  <a:spcPts val="800"/>
                </a:spcAft>
              </a:pPr>
              <a:r>
                <a:rPr lang="el-GR" sz="1900" b="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ΕΛΛΗΝΙΚΗ ΔΗΜΟΚΡΑΤΙΑ</a:t>
              </a:r>
            </a:p>
            <a:p>
              <a:pPr algn="ctr">
                <a:lnSpc>
                  <a:spcPct val="107000"/>
                </a:lnSpc>
                <a:spcAft>
                  <a:spcPts val="800"/>
                </a:spcAft>
              </a:pPr>
              <a:r>
                <a:rPr lang="el-GR" sz="1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ΥΟΥΡΓΕΙΟ ΠΑΙΔΕΙΑΣ, ΘΡΗΣΚΕΥΜΑΤΩΝ ΚΑΙ ΑΘΛΗΤΙΣΜΟΥ</a:t>
              </a:r>
            </a:p>
            <a:p>
              <a:pPr algn="ctr">
                <a:lnSpc>
                  <a:spcPct val="107000"/>
                </a:lnSpc>
                <a:spcAft>
                  <a:spcPts val="800"/>
                </a:spcAft>
              </a:pPr>
              <a:r>
                <a:rPr lang="el-GR"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ΓΕΝΙΚΗ ΓΡΑΜΜΑΤΕΙΑ Π/ΘΜΙΑΣ, Δ/ΘΜΙΑΣ ΕΚΠ/ΣΗΣ ΚΑΙ ΕΙΔΙΚΗΣ ΑΓΩΓΗΣ</a:t>
              </a:r>
            </a:p>
          </p:txBody>
        </p:sp>
      </p:grpSp>
      <p:sp>
        <p:nvSpPr>
          <p:cNvPr id="13" name="TextBox 12"/>
          <p:cNvSpPr txBox="1"/>
          <p:nvPr/>
        </p:nvSpPr>
        <p:spPr>
          <a:xfrm>
            <a:off x="3071664" y="2734032"/>
            <a:ext cx="8496944" cy="2639184"/>
          </a:xfrm>
          <a:prstGeom prst="rect">
            <a:avLst/>
          </a:prstGeom>
          <a:noFill/>
        </p:spPr>
        <p:txBody>
          <a:bodyPr wrap="square">
            <a:spAutoFit/>
          </a:bodyPr>
          <a:lstStyle/>
          <a:p>
            <a:pPr>
              <a:defRPr/>
            </a:pPr>
            <a:r>
              <a:rPr lang="el-GR" sz="3600" b="1" dirty="0">
                <a:solidFill>
                  <a:srgbClr val="002060"/>
                </a:solidFill>
                <a:effectLst>
                  <a:outerShdw blurRad="38100" dist="38100" dir="2700000" algn="tl">
                    <a:srgbClr val="000000">
                      <a:alpha val="43137"/>
                    </a:srgbClr>
                  </a:outerShdw>
                </a:effectLst>
                <a:latin typeface="Book Antiqua" panose="02040602050305030304" pitchFamily="18" charset="0"/>
              </a:rPr>
              <a:t>«Τα Πρωτόκολλα της ειδικής ψηφιακής εφαρμογής (πλατφόρμας) </a:t>
            </a:r>
          </a:p>
          <a:p>
            <a:pPr>
              <a:defRPr/>
            </a:pPr>
            <a:r>
              <a:rPr lang="el-GR" sz="3600" b="1" dirty="0">
                <a:solidFill>
                  <a:srgbClr val="002060"/>
                </a:solidFill>
                <a:effectLst>
                  <a:outerShdw blurRad="38100" dist="38100" dir="2700000" algn="tl">
                    <a:srgbClr val="000000">
                      <a:alpha val="43137"/>
                    </a:srgbClr>
                  </a:outerShdw>
                </a:effectLst>
                <a:latin typeface="Book Antiqua" panose="02040602050305030304" pitchFamily="18" charset="0"/>
              </a:rPr>
              <a:t>– Η διαχείριση των περιστατικών»</a:t>
            </a:r>
          </a:p>
          <a:p>
            <a:pPr algn="r">
              <a:defRPr/>
            </a:pPr>
            <a:endParaRPr lang="el-GR" sz="3600" b="1" dirty="0">
              <a:solidFill>
                <a:srgbClr val="002060"/>
              </a:solidFill>
              <a:effectLst>
                <a:outerShdw blurRad="38100" dist="38100" dir="2700000" algn="tl">
                  <a:srgbClr val="000000">
                    <a:alpha val="43137"/>
                  </a:srgbClr>
                </a:outerShdw>
              </a:effectLst>
              <a:latin typeface="Book Antiqua" panose="02040602050305030304" pitchFamily="18" charset="0"/>
            </a:endParaRPr>
          </a:p>
          <a:p>
            <a:pPr>
              <a:defRPr/>
            </a:pPr>
            <a:r>
              <a:rPr lang="el-GR" sz="2000" b="1" i="1" dirty="0">
                <a:solidFill>
                  <a:srgbClr val="002060"/>
                </a:solidFill>
                <a:effectLst>
                  <a:outerShdw blurRad="38100" dist="38100" dir="2700000" algn="tl">
                    <a:srgbClr val="000000">
                      <a:alpha val="43137"/>
                    </a:srgbClr>
                  </a:outerShdw>
                </a:effectLst>
                <a:latin typeface="Book Antiqua" panose="02040602050305030304" pitchFamily="18" charset="0"/>
              </a:rPr>
              <a:t>Επιμέλεια παρουσίασης: Μαρούδας Η., Νικολόπουλος Β. &amp; Ρέντζη Α</a:t>
            </a:r>
            <a:r>
              <a:rPr lang="el-GR" sz="2150" b="1" i="1" dirty="0">
                <a:solidFill>
                  <a:schemeClr val="accent6">
                    <a:lumMod val="75000"/>
                  </a:schemeClr>
                </a:solidFill>
                <a:effectLst>
                  <a:outerShdw blurRad="38100" dist="38100" dir="2700000" algn="tl">
                    <a:srgbClr val="000000">
                      <a:alpha val="43137"/>
                    </a:srgbClr>
                  </a:outerShdw>
                </a:effectLst>
                <a:latin typeface="Book Antiqua" panose="02040602050305030304" pitchFamily="18" charset="0"/>
              </a:rPr>
              <a:t>.</a:t>
            </a:r>
          </a:p>
        </p:txBody>
      </p:sp>
      <p:pic>
        <p:nvPicPr>
          <p:cNvPr id="4" name="Εικόνα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021" y="-23710"/>
            <a:ext cx="6119188" cy="2467271"/>
          </a:xfrm>
          <a:prstGeom prst="rect">
            <a:avLst/>
          </a:prstGeom>
        </p:spPr>
      </p:pic>
      <p:sp>
        <p:nvSpPr>
          <p:cNvPr id="6" name="Θέση αριθμού διαφάνειας 5">
            <a:extLst>
              <a:ext uri="{FF2B5EF4-FFF2-40B4-BE49-F238E27FC236}">
                <a16:creationId xmlns:a16="http://schemas.microsoft.com/office/drawing/2014/main" id="{4FF46405-F8B0-4789-8153-3592ECF588D9}"/>
              </a:ext>
            </a:extLst>
          </p:cNvPr>
          <p:cNvSpPr>
            <a:spLocks noGrp="1"/>
          </p:cNvSpPr>
          <p:nvPr>
            <p:ph type="sldNum" sz="quarter" idx="13"/>
          </p:nvPr>
        </p:nvSpPr>
        <p:spPr/>
        <p:txBody>
          <a:bodyPr/>
          <a:lstStyle/>
          <a:p>
            <a:pPr>
              <a:defRPr/>
            </a:pPr>
            <a:fld id="{3C38A985-99C6-45E6-A929-EF73FFA3FF64}" type="slidenum">
              <a:rPr lang="el-GR" altLang="el-GR" smtClean="0"/>
              <a:pPr>
                <a:defRPr/>
              </a:pPr>
              <a:t>2</a:t>
            </a:fld>
            <a:endParaRPr lang="el-GR" altLang="el-GR"/>
          </a:p>
        </p:txBody>
      </p:sp>
      <p:pic>
        <p:nvPicPr>
          <p:cNvPr id="14" name="Εικόνα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95825" y="833969"/>
            <a:ext cx="3003135" cy="8408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p:cTn id="12"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 calcmode="lin" valueType="num">
                                      <p:cBhvr additive="base">
                                        <p:cTn id="19" dur="500" fill="hold"/>
                                        <p:tgtEl>
                                          <p:spTgt spid="1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07368" y="64264"/>
            <a:ext cx="11233248" cy="830997"/>
          </a:xfrm>
        </p:spPr>
        <p:txBody>
          <a:bodyPr anchorCtr="1"/>
          <a:lstStyle/>
          <a:p>
            <a:pPr lvl="0" algn="ctr"/>
            <a:r>
              <a:rPr lang="el-GR" sz="1800" b="1" dirty="0"/>
              <a:t>ΠΑΡΑΠΟΜΠΗ ΣΤΟ ΚΕ.Δ.Α.Σ.Υ. ΑΝ ΥΠΑΡΧΕΙ ΔΥΣΧΕΡΗΣ ΣΥΝΕΡΓΑΣΙΑΣ ΜΕ ΓΟΝΕΙΣ </a:t>
            </a:r>
            <a:br>
              <a:rPr lang="el-GR" sz="1800" b="1" dirty="0"/>
            </a:br>
            <a:r>
              <a:rPr lang="el-GR" sz="1800" b="1" dirty="0"/>
              <a:t>(Άρθρο11, Παρ. 8αγ και 9, Ν.4823/2021)</a:t>
            </a:r>
            <a:endParaRPr lang="en-US" sz="1800" b="1" dirty="0"/>
          </a:p>
        </p:txBody>
      </p:sp>
      <p:pic>
        <p:nvPicPr>
          <p:cNvPr id="3" name="Content Placeholder 4"/>
          <p:cNvPicPr>
            <a:picLocks noGrp="1" noChangeAspect="1"/>
          </p:cNvPicPr>
          <p:nvPr>
            <p:ph idx="1"/>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839417" y="895261"/>
            <a:ext cx="3960440" cy="5562596"/>
          </a:xfrm>
        </p:spPr>
      </p:pic>
      <p:pic>
        <p:nvPicPr>
          <p:cNvPr id="4" name="Content Placeholder 5"/>
          <p:cNvPicPr>
            <a:picLocks noGrp="1" noChangeAspect="1"/>
          </p:cNvPicPr>
          <p:nvPr>
            <p:ph type="pic" idx="4294967295"/>
          </p:nvPr>
        </p:nvPicPr>
        <p:blipFill>
          <a:blip r:embed="rId4">
            <a:grayscl/>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6744072" y="895262"/>
            <a:ext cx="4824536" cy="5414058"/>
          </a:xfrm>
        </p:spPr>
      </p:pic>
      <p:sp>
        <p:nvSpPr>
          <p:cNvPr id="6" name="Θέση αριθμού διαφάνειας 5">
            <a:extLst>
              <a:ext uri="{FF2B5EF4-FFF2-40B4-BE49-F238E27FC236}">
                <a16:creationId xmlns:a16="http://schemas.microsoft.com/office/drawing/2014/main" id="{E2057DC8-9C55-456D-AA50-C0D2712519C5}"/>
              </a:ext>
            </a:extLst>
          </p:cNvPr>
          <p:cNvSpPr>
            <a:spLocks noGrp="1"/>
          </p:cNvSpPr>
          <p:nvPr>
            <p:ph type="sldNum" sz="quarter" idx="8"/>
          </p:nvPr>
        </p:nvSpPr>
        <p:spPr/>
        <p:txBody>
          <a:bodyPr/>
          <a:lstStyle/>
          <a:p>
            <a:pPr lvl="0"/>
            <a:fld id="{D5D32246-2F5A-4A03-9ABC-793FC9E8AB20}" type="slidenum">
              <a:rPr lang="el-GR" smtClean="0"/>
              <a:t>20</a:t>
            </a:fld>
            <a:endParaRPr lang="el-GR"/>
          </a:p>
        </p:txBody>
      </p:sp>
      <p:pic>
        <p:nvPicPr>
          <p:cNvPr id="7" name="Εικόνα 6"/>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9156340" y="6247267"/>
            <a:ext cx="1355743" cy="379608"/>
          </a:xfrm>
          <a:prstGeom prst="rect">
            <a:avLst/>
          </a:prstGeom>
        </p:spPr>
      </p:pic>
    </p:spTree>
    <p:extLst>
      <p:ext uri="{BB962C8B-B14F-4D97-AF65-F5344CB8AC3E}">
        <p14:creationId xmlns:p14="http://schemas.microsoft.com/office/powerpoint/2010/main" val="17813590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8720"/>
            <a:ext cx="12192000" cy="5949280"/>
          </a:xfrm>
          <a:prstGeom prst="rect">
            <a:avLst/>
          </a:prstGeom>
        </p:spPr>
      </p:pic>
      <p:sp>
        <p:nvSpPr>
          <p:cNvPr id="21507" name="Rectangle 8"/>
          <p:cNvSpPr>
            <a:spLocks noChangeArrowheads="1"/>
          </p:cNvSpPr>
          <p:nvPr/>
        </p:nvSpPr>
        <p:spPr bwMode="auto">
          <a:xfrm>
            <a:off x="1524000" y="21272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21508" name="Rectangle 9"/>
          <p:cNvSpPr>
            <a:spLocks noChangeArrowheads="1"/>
          </p:cNvSpPr>
          <p:nvPr/>
        </p:nvSpPr>
        <p:spPr bwMode="auto">
          <a:xfrm>
            <a:off x="1524000" y="2103439"/>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7" name="Rectangle 8"/>
          <p:cNvSpPr>
            <a:spLocks noChangeArrowheads="1"/>
          </p:cNvSpPr>
          <p:nvPr/>
        </p:nvSpPr>
        <p:spPr bwMode="auto">
          <a:xfrm>
            <a:off x="-13394" y="-17415"/>
            <a:ext cx="11856640" cy="1015663"/>
          </a:xfrm>
          <a:prstGeom prst="rect">
            <a:avLst/>
          </a:prstGeom>
          <a:noFill/>
          <a:ln w="9525" algn="ctr">
            <a:noFill/>
            <a:miter lim="800000"/>
            <a:headEnd/>
            <a:tailEnd/>
          </a:ln>
          <a:effectLst/>
        </p:spPr>
        <p:txBody>
          <a:bodyPr wrap="square">
            <a:spAutoFit/>
          </a:bodyPr>
          <a:lstStyle>
            <a:lvl1pPr eaLnBrk="0" hangingPunct="0">
              <a:defRPr sz="2500">
                <a:solidFill>
                  <a:schemeClr val="tx2"/>
                </a:solidFill>
                <a:latin typeface="Calibri" pitchFamily="34" charset="0"/>
              </a:defRPr>
            </a:lvl1pPr>
            <a:lvl2pPr marL="742950" indent="-285750" eaLnBrk="0" hangingPunct="0">
              <a:defRPr sz="2500">
                <a:solidFill>
                  <a:schemeClr val="tx2"/>
                </a:solidFill>
                <a:latin typeface="Calibri" pitchFamily="34" charset="0"/>
              </a:defRPr>
            </a:lvl2pPr>
            <a:lvl3pPr marL="1143000" indent="-228600" eaLnBrk="0" hangingPunct="0">
              <a:defRPr sz="2500">
                <a:solidFill>
                  <a:schemeClr val="tx2"/>
                </a:solidFill>
                <a:latin typeface="Calibri" pitchFamily="34" charset="0"/>
              </a:defRPr>
            </a:lvl3pPr>
            <a:lvl4pPr marL="1600200" indent="-228600" eaLnBrk="0" hangingPunct="0">
              <a:defRPr sz="2500">
                <a:solidFill>
                  <a:schemeClr val="tx2"/>
                </a:solidFill>
                <a:latin typeface="Calibri" pitchFamily="34" charset="0"/>
              </a:defRPr>
            </a:lvl4pPr>
            <a:lvl5pPr marL="2057400" indent="-228600" eaLnBrk="0" hangingPunct="0">
              <a:defRPr sz="2500">
                <a:solidFill>
                  <a:schemeClr val="tx2"/>
                </a:solidFill>
                <a:latin typeface="Calibri" pitchFamily="34" charset="0"/>
              </a:defRPr>
            </a:lvl5pPr>
            <a:lvl6pPr marL="2514600" indent="-228600" eaLnBrk="0" fontAlgn="base" hangingPunct="0">
              <a:spcBef>
                <a:spcPct val="0"/>
              </a:spcBef>
              <a:spcAft>
                <a:spcPct val="0"/>
              </a:spcAft>
              <a:defRPr sz="2500">
                <a:solidFill>
                  <a:schemeClr val="tx2"/>
                </a:solidFill>
                <a:latin typeface="Calibri" pitchFamily="34" charset="0"/>
              </a:defRPr>
            </a:lvl6pPr>
            <a:lvl7pPr marL="2971800" indent="-228600" eaLnBrk="0" fontAlgn="base" hangingPunct="0">
              <a:spcBef>
                <a:spcPct val="0"/>
              </a:spcBef>
              <a:spcAft>
                <a:spcPct val="0"/>
              </a:spcAft>
              <a:defRPr sz="2500">
                <a:solidFill>
                  <a:schemeClr val="tx2"/>
                </a:solidFill>
                <a:latin typeface="Calibri" pitchFamily="34" charset="0"/>
              </a:defRPr>
            </a:lvl7pPr>
            <a:lvl8pPr marL="3429000" indent="-228600" eaLnBrk="0" fontAlgn="base" hangingPunct="0">
              <a:spcBef>
                <a:spcPct val="0"/>
              </a:spcBef>
              <a:spcAft>
                <a:spcPct val="0"/>
              </a:spcAft>
              <a:defRPr sz="2500">
                <a:solidFill>
                  <a:schemeClr val="tx2"/>
                </a:solidFill>
                <a:latin typeface="Calibri" pitchFamily="34" charset="0"/>
              </a:defRPr>
            </a:lvl8pPr>
            <a:lvl9pPr marL="3886200" indent="-228600" eaLnBrk="0" fontAlgn="base" hangingPunct="0">
              <a:spcBef>
                <a:spcPct val="0"/>
              </a:spcBef>
              <a:spcAft>
                <a:spcPct val="0"/>
              </a:spcAft>
              <a:defRPr sz="2500">
                <a:solidFill>
                  <a:schemeClr val="tx2"/>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l-GR" altLang="el-GR" sz="3000" b="1" kern="0" dirty="0">
                <a:solidFill>
                  <a:srgbClr val="CC0000"/>
                </a:solidFill>
                <a:effectLst>
                  <a:outerShdw blurRad="38100" dist="38100" dir="2700000" algn="tl">
                    <a:srgbClr val="C0C0C0"/>
                  </a:outerShdw>
                </a:effectLst>
              </a:rPr>
              <a:t>Μέρος Β΄, </a:t>
            </a:r>
            <a:r>
              <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rPr>
              <a:t>Ενδοσχολική Βία και Εκφοβισμός (Ε.ΒΙ.Ε.)</a:t>
            </a:r>
            <a:r>
              <a:rPr lang="el-GR" altLang="el-GR" sz="3000" b="1" kern="0" noProof="0" dirty="0">
                <a:solidFill>
                  <a:srgbClr val="CC0000"/>
                </a:solidFill>
                <a:effectLst>
                  <a:outerShdw blurRad="38100" dist="38100" dir="2700000" algn="tl">
                    <a:srgbClr val="C0C0C0"/>
                  </a:outerShdw>
                </a:effectLst>
              </a:rPr>
              <a:t>:</a:t>
            </a:r>
            <a:r>
              <a:rPr lang="el-GR" altLang="el-GR" sz="3000" b="1" kern="0" dirty="0">
                <a:solidFill>
                  <a:srgbClr val="CC0000"/>
                </a:solidFill>
                <a:effectLst>
                  <a:outerShdw blurRad="38100" dist="38100" dir="2700000" algn="tl">
                    <a:srgbClr val="C0C0C0"/>
                  </a:outerShdw>
                </a:effectLst>
              </a:rPr>
              <a:t> </a:t>
            </a:r>
          </a:p>
          <a:p>
            <a:pPr marL="0" marR="0" lvl="0" indent="0" algn="ctr" defTabSz="914400" eaLnBrk="1" fontAlgn="auto" latinLnBrk="0" hangingPunct="1">
              <a:lnSpc>
                <a:spcPct val="100000"/>
              </a:lnSpc>
              <a:spcBef>
                <a:spcPts val="0"/>
              </a:spcBef>
              <a:spcAft>
                <a:spcPts val="0"/>
              </a:spcAft>
              <a:buClrTx/>
              <a:buSzTx/>
              <a:buFontTx/>
              <a:buNone/>
              <a:tabLst/>
              <a:defRPr/>
            </a:pPr>
            <a:r>
              <a:rPr lang="el-GR" altLang="el-GR" sz="3000" b="1" kern="0" dirty="0">
                <a:solidFill>
                  <a:srgbClr val="CC0000"/>
                </a:solidFill>
                <a:effectLst>
                  <a:outerShdw blurRad="38100" dist="38100" dir="2700000" algn="tl">
                    <a:srgbClr val="C0C0C0"/>
                  </a:outerShdw>
                </a:effectLst>
              </a:rPr>
              <a:t>Ενδεικτικές περιπτώσεις διαχείρισης </a:t>
            </a:r>
            <a:endPar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endParaRPr>
          </a:p>
        </p:txBody>
      </p:sp>
      <p:sp>
        <p:nvSpPr>
          <p:cNvPr id="3" name="Θέση αριθμού διαφάνειας 2">
            <a:extLst>
              <a:ext uri="{FF2B5EF4-FFF2-40B4-BE49-F238E27FC236}">
                <a16:creationId xmlns:a16="http://schemas.microsoft.com/office/drawing/2014/main" id="{AACA86D9-19A6-4DC4-9A81-D91DEA24B7AC}"/>
              </a:ext>
            </a:extLst>
          </p:cNvPr>
          <p:cNvSpPr>
            <a:spLocks noGrp="1"/>
          </p:cNvSpPr>
          <p:nvPr>
            <p:ph type="sldNum" sz="quarter" idx="12"/>
          </p:nvPr>
        </p:nvSpPr>
        <p:spPr/>
        <p:txBody>
          <a:bodyPr/>
          <a:lstStyle/>
          <a:p>
            <a:pPr>
              <a:defRPr/>
            </a:pPr>
            <a:fld id="{845437B2-4D18-46FF-8583-E2B9C8A721F5}" type="slidenum">
              <a:rPr lang="el-GR" altLang="el-GR" smtClean="0"/>
              <a:pPr>
                <a:defRPr/>
              </a:pPr>
              <a:t>21</a:t>
            </a:fld>
            <a:endParaRPr lang="el-GR" altLang="el-GR"/>
          </a:p>
        </p:txBody>
      </p:sp>
      <p:pic>
        <p:nvPicPr>
          <p:cNvPr id="8" name="Εικόνα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68257" y="222558"/>
            <a:ext cx="1355743" cy="3796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p:cTn id="12"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1441450" y="385763"/>
            <a:ext cx="3079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1809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800" b="1" dirty="0">
                <a:latin typeface="Book Antiqua" panose="02040602050305030304" pitchFamily="18" charset="0"/>
              </a:rPr>
              <a:t>                                          </a:t>
            </a:r>
          </a:p>
          <a:p>
            <a:pPr>
              <a:spcBef>
                <a:spcPct val="0"/>
              </a:spcBef>
              <a:buFontTx/>
              <a:buNone/>
            </a:pPr>
            <a:r>
              <a:rPr lang="el-GR" altLang="el-GR" sz="1800" b="1" dirty="0">
                <a:latin typeface="Book Antiqua" panose="02040602050305030304" pitchFamily="18" charset="0"/>
              </a:rPr>
              <a:t>                                               </a:t>
            </a:r>
            <a:endParaRPr lang="el-GR" altLang="el-GR" sz="2400" dirty="0"/>
          </a:p>
        </p:txBody>
      </p:sp>
      <p:sp>
        <p:nvSpPr>
          <p:cNvPr id="22531" name="Rectangle 8"/>
          <p:cNvSpPr>
            <a:spLocks noChangeArrowheads="1"/>
          </p:cNvSpPr>
          <p:nvPr/>
        </p:nvSpPr>
        <p:spPr bwMode="auto">
          <a:xfrm>
            <a:off x="1524000" y="21272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22532" name="Rectangle 9"/>
          <p:cNvSpPr>
            <a:spLocks noChangeArrowheads="1"/>
          </p:cNvSpPr>
          <p:nvPr/>
        </p:nvSpPr>
        <p:spPr bwMode="auto">
          <a:xfrm>
            <a:off x="1524000" y="2103439"/>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9" name="Rectangle 8"/>
          <p:cNvSpPr>
            <a:spLocks noChangeArrowheads="1"/>
          </p:cNvSpPr>
          <p:nvPr/>
        </p:nvSpPr>
        <p:spPr bwMode="auto">
          <a:xfrm>
            <a:off x="-13394" y="-17415"/>
            <a:ext cx="11856640" cy="553998"/>
          </a:xfrm>
          <a:prstGeom prst="rect">
            <a:avLst/>
          </a:prstGeom>
          <a:noFill/>
          <a:ln w="9525" algn="ctr">
            <a:noFill/>
            <a:miter lim="800000"/>
            <a:headEnd/>
            <a:tailEnd/>
          </a:ln>
          <a:effectLst/>
        </p:spPr>
        <p:txBody>
          <a:bodyPr wrap="square">
            <a:spAutoFit/>
          </a:bodyPr>
          <a:lstStyle>
            <a:lvl1pPr eaLnBrk="0" hangingPunct="0">
              <a:defRPr sz="2500">
                <a:solidFill>
                  <a:schemeClr val="tx2"/>
                </a:solidFill>
                <a:latin typeface="Calibri" pitchFamily="34" charset="0"/>
              </a:defRPr>
            </a:lvl1pPr>
            <a:lvl2pPr marL="742950" indent="-285750" eaLnBrk="0" hangingPunct="0">
              <a:defRPr sz="2500">
                <a:solidFill>
                  <a:schemeClr val="tx2"/>
                </a:solidFill>
                <a:latin typeface="Calibri" pitchFamily="34" charset="0"/>
              </a:defRPr>
            </a:lvl2pPr>
            <a:lvl3pPr marL="1143000" indent="-228600" eaLnBrk="0" hangingPunct="0">
              <a:defRPr sz="2500">
                <a:solidFill>
                  <a:schemeClr val="tx2"/>
                </a:solidFill>
                <a:latin typeface="Calibri" pitchFamily="34" charset="0"/>
              </a:defRPr>
            </a:lvl3pPr>
            <a:lvl4pPr marL="1600200" indent="-228600" eaLnBrk="0" hangingPunct="0">
              <a:defRPr sz="2500">
                <a:solidFill>
                  <a:schemeClr val="tx2"/>
                </a:solidFill>
                <a:latin typeface="Calibri" pitchFamily="34" charset="0"/>
              </a:defRPr>
            </a:lvl4pPr>
            <a:lvl5pPr marL="2057400" indent="-228600" eaLnBrk="0" hangingPunct="0">
              <a:defRPr sz="2500">
                <a:solidFill>
                  <a:schemeClr val="tx2"/>
                </a:solidFill>
                <a:latin typeface="Calibri" pitchFamily="34" charset="0"/>
              </a:defRPr>
            </a:lvl5pPr>
            <a:lvl6pPr marL="2514600" indent="-228600" eaLnBrk="0" fontAlgn="base" hangingPunct="0">
              <a:spcBef>
                <a:spcPct val="0"/>
              </a:spcBef>
              <a:spcAft>
                <a:spcPct val="0"/>
              </a:spcAft>
              <a:defRPr sz="2500">
                <a:solidFill>
                  <a:schemeClr val="tx2"/>
                </a:solidFill>
                <a:latin typeface="Calibri" pitchFamily="34" charset="0"/>
              </a:defRPr>
            </a:lvl6pPr>
            <a:lvl7pPr marL="2971800" indent="-228600" eaLnBrk="0" fontAlgn="base" hangingPunct="0">
              <a:spcBef>
                <a:spcPct val="0"/>
              </a:spcBef>
              <a:spcAft>
                <a:spcPct val="0"/>
              </a:spcAft>
              <a:defRPr sz="2500">
                <a:solidFill>
                  <a:schemeClr val="tx2"/>
                </a:solidFill>
                <a:latin typeface="Calibri" pitchFamily="34" charset="0"/>
              </a:defRPr>
            </a:lvl7pPr>
            <a:lvl8pPr marL="3429000" indent="-228600" eaLnBrk="0" fontAlgn="base" hangingPunct="0">
              <a:spcBef>
                <a:spcPct val="0"/>
              </a:spcBef>
              <a:spcAft>
                <a:spcPct val="0"/>
              </a:spcAft>
              <a:defRPr sz="2500">
                <a:solidFill>
                  <a:schemeClr val="tx2"/>
                </a:solidFill>
                <a:latin typeface="Calibri" pitchFamily="34" charset="0"/>
              </a:defRPr>
            </a:lvl8pPr>
            <a:lvl9pPr marL="3886200" indent="-228600" eaLnBrk="0" fontAlgn="base" hangingPunct="0">
              <a:spcBef>
                <a:spcPct val="0"/>
              </a:spcBef>
              <a:spcAft>
                <a:spcPct val="0"/>
              </a:spcAft>
              <a:defRPr sz="2500">
                <a:solidFill>
                  <a:schemeClr val="tx2"/>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rPr>
              <a:t>Ενδοσχολική Βία και Εκφοβισμός (Ε.ΒΙ.Ε.)</a:t>
            </a:r>
            <a:r>
              <a:rPr lang="el-GR" altLang="el-GR" sz="3000" b="1" kern="0" noProof="0" dirty="0">
                <a:solidFill>
                  <a:srgbClr val="CC0000"/>
                </a:solidFill>
                <a:effectLst>
                  <a:outerShdw blurRad="38100" dist="38100" dir="2700000" algn="tl">
                    <a:srgbClr val="C0C0C0"/>
                  </a:outerShdw>
                </a:effectLst>
              </a:rPr>
              <a:t>: Εισαγωγή…</a:t>
            </a:r>
            <a:endPar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endParaRPr>
          </a:p>
        </p:txBody>
      </p:sp>
      <p:sp>
        <p:nvSpPr>
          <p:cNvPr id="11" name="Ορθογώνιο 10"/>
          <p:cNvSpPr/>
          <p:nvPr/>
        </p:nvSpPr>
        <p:spPr>
          <a:xfrm>
            <a:off x="298302" y="1699698"/>
            <a:ext cx="11233248" cy="1272143"/>
          </a:xfrm>
          <a:prstGeom prst="rect">
            <a:avLst/>
          </a:prstGeom>
        </p:spPr>
        <p:txBody>
          <a:bodyPr wrap="square">
            <a:spAutoFit/>
          </a:bodyPr>
          <a:lstStyle/>
          <a:p>
            <a:pPr lvl="0" algn="just" defTabSz="571500">
              <a:lnSpc>
                <a:spcPts val="4600"/>
              </a:lnSpc>
              <a:spcBef>
                <a:spcPts val="0"/>
              </a:spcBef>
              <a:spcAft>
                <a:spcPts val="0"/>
              </a:spcAft>
              <a:buClr>
                <a:srgbClr val="FF0000"/>
              </a:buClr>
              <a:buSzPct val="120000"/>
            </a:pPr>
            <a:r>
              <a:rPr lang="el-GR" sz="4000" dirty="0">
                <a:solidFill>
                  <a:srgbClr val="007F59"/>
                </a:solidFill>
                <a:latin typeface="Calibri" pitchFamily="34" charset="0"/>
              </a:rPr>
              <a:t> </a:t>
            </a:r>
            <a:r>
              <a:rPr lang="el-GR" sz="4000" b="1" dirty="0">
                <a:solidFill>
                  <a:srgbClr val="B7C6FE">
                    <a:lumMod val="25000"/>
                  </a:srgbClr>
                </a:solidFill>
                <a:latin typeface="Calibri" pitchFamily="34" charset="0"/>
              </a:rPr>
              <a:t>Η βία και στον σχολικό χώρο δεν είναι ένα νέο κοινωνικό φαινόμενο</a:t>
            </a:r>
            <a:r>
              <a:rPr lang="el-GR" sz="4000" dirty="0">
                <a:solidFill>
                  <a:srgbClr val="B7C6FE">
                    <a:lumMod val="25000"/>
                  </a:srgbClr>
                </a:solidFill>
                <a:latin typeface="Calibri" pitchFamily="34" charset="0"/>
              </a:rPr>
              <a:t>…</a:t>
            </a:r>
            <a:endParaRPr lang="el-GR" sz="4000" b="1" dirty="0">
              <a:solidFill>
                <a:srgbClr val="002060"/>
              </a:solidFill>
              <a:latin typeface="Calibri" pitchFamily="34" charset="0"/>
            </a:endParaRPr>
          </a:p>
        </p:txBody>
      </p:sp>
      <p:sp>
        <p:nvSpPr>
          <p:cNvPr id="2" name="Θέση αριθμού διαφάνειας 1">
            <a:extLst>
              <a:ext uri="{FF2B5EF4-FFF2-40B4-BE49-F238E27FC236}">
                <a16:creationId xmlns:a16="http://schemas.microsoft.com/office/drawing/2014/main" id="{B927D930-D8FD-4205-9025-D590E55CE615}"/>
              </a:ext>
            </a:extLst>
          </p:cNvPr>
          <p:cNvSpPr>
            <a:spLocks noGrp="1"/>
          </p:cNvSpPr>
          <p:nvPr>
            <p:ph type="sldNum" sz="quarter" idx="12"/>
          </p:nvPr>
        </p:nvSpPr>
        <p:spPr/>
        <p:txBody>
          <a:bodyPr/>
          <a:lstStyle/>
          <a:p>
            <a:pPr>
              <a:defRPr/>
            </a:pPr>
            <a:fld id="{845437B2-4D18-46FF-8583-E2B9C8A721F5}" type="slidenum">
              <a:rPr lang="el-GR" altLang="el-GR" smtClean="0"/>
              <a:pPr>
                <a:defRPr/>
              </a:pPr>
              <a:t>22</a:t>
            </a:fld>
            <a:endParaRPr lang="el-GR" altLang="el-GR"/>
          </a:p>
        </p:txBody>
      </p:sp>
      <p:pic>
        <p:nvPicPr>
          <p:cNvPr id="10" name="Εικόνα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344472" y="5890884"/>
            <a:ext cx="1355743" cy="3796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 calcmode="lin" valueType="num">
                                      <p:cBhvr additive="base">
                                        <p:cTn id="14"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1441450" y="385763"/>
            <a:ext cx="3079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1809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800" b="1" dirty="0">
                <a:latin typeface="Book Antiqua" panose="02040602050305030304" pitchFamily="18" charset="0"/>
              </a:rPr>
              <a:t>                                          </a:t>
            </a:r>
          </a:p>
          <a:p>
            <a:pPr>
              <a:spcBef>
                <a:spcPct val="0"/>
              </a:spcBef>
              <a:buFontTx/>
              <a:buNone/>
            </a:pPr>
            <a:r>
              <a:rPr lang="el-GR" altLang="el-GR" sz="1800" b="1" dirty="0">
                <a:latin typeface="Book Antiqua" panose="02040602050305030304" pitchFamily="18" charset="0"/>
              </a:rPr>
              <a:t>                                               </a:t>
            </a:r>
            <a:endParaRPr lang="el-GR" altLang="el-GR" sz="2400" dirty="0"/>
          </a:p>
        </p:txBody>
      </p:sp>
      <p:sp>
        <p:nvSpPr>
          <p:cNvPr id="22531" name="Rectangle 8"/>
          <p:cNvSpPr>
            <a:spLocks noChangeArrowheads="1"/>
          </p:cNvSpPr>
          <p:nvPr/>
        </p:nvSpPr>
        <p:spPr bwMode="auto">
          <a:xfrm>
            <a:off x="1524000" y="21272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22532" name="Rectangle 9"/>
          <p:cNvSpPr>
            <a:spLocks noChangeArrowheads="1"/>
          </p:cNvSpPr>
          <p:nvPr/>
        </p:nvSpPr>
        <p:spPr bwMode="auto">
          <a:xfrm>
            <a:off x="1524000" y="2103439"/>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9" name="Rectangle 8"/>
          <p:cNvSpPr>
            <a:spLocks noChangeArrowheads="1"/>
          </p:cNvSpPr>
          <p:nvPr/>
        </p:nvSpPr>
        <p:spPr bwMode="auto">
          <a:xfrm>
            <a:off x="-13394" y="-17415"/>
            <a:ext cx="11856640" cy="553998"/>
          </a:xfrm>
          <a:prstGeom prst="rect">
            <a:avLst/>
          </a:prstGeom>
          <a:noFill/>
          <a:ln w="9525" algn="ctr">
            <a:noFill/>
            <a:miter lim="800000"/>
            <a:headEnd/>
            <a:tailEnd/>
          </a:ln>
          <a:effectLst/>
        </p:spPr>
        <p:txBody>
          <a:bodyPr wrap="square">
            <a:spAutoFit/>
          </a:bodyPr>
          <a:lstStyle>
            <a:lvl1pPr eaLnBrk="0" hangingPunct="0">
              <a:defRPr sz="2500">
                <a:solidFill>
                  <a:schemeClr val="tx2"/>
                </a:solidFill>
                <a:latin typeface="Calibri" pitchFamily="34" charset="0"/>
              </a:defRPr>
            </a:lvl1pPr>
            <a:lvl2pPr marL="742950" indent="-285750" eaLnBrk="0" hangingPunct="0">
              <a:defRPr sz="2500">
                <a:solidFill>
                  <a:schemeClr val="tx2"/>
                </a:solidFill>
                <a:latin typeface="Calibri" pitchFamily="34" charset="0"/>
              </a:defRPr>
            </a:lvl2pPr>
            <a:lvl3pPr marL="1143000" indent="-228600" eaLnBrk="0" hangingPunct="0">
              <a:defRPr sz="2500">
                <a:solidFill>
                  <a:schemeClr val="tx2"/>
                </a:solidFill>
                <a:latin typeface="Calibri" pitchFamily="34" charset="0"/>
              </a:defRPr>
            </a:lvl3pPr>
            <a:lvl4pPr marL="1600200" indent="-228600" eaLnBrk="0" hangingPunct="0">
              <a:defRPr sz="2500">
                <a:solidFill>
                  <a:schemeClr val="tx2"/>
                </a:solidFill>
                <a:latin typeface="Calibri" pitchFamily="34" charset="0"/>
              </a:defRPr>
            </a:lvl4pPr>
            <a:lvl5pPr marL="2057400" indent="-228600" eaLnBrk="0" hangingPunct="0">
              <a:defRPr sz="2500">
                <a:solidFill>
                  <a:schemeClr val="tx2"/>
                </a:solidFill>
                <a:latin typeface="Calibri" pitchFamily="34" charset="0"/>
              </a:defRPr>
            </a:lvl5pPr>
            <a:lvl6pPr marL="2514600" indent="-228600" eaLnBrk="0" fontAlgn="base" hangingPunct="0">
              <a:spcBef>
                <a:spcPct val="0"/>
              </a:spcBef>
              <a:spcAft>
                <a:spcPct val="0"/>
              </a:spcAft>
              <a:defRPr sz="2500">
                <a:solidFill>
                  <a:schemeClr val="tx2"/>
                </a:solidFill>
                <a:latin typeface="Calibri" pitchFamily="34" charset="0"/>
              </a:defRPr>
            </a:lvl6pPr>
            <a:lvl7pPr marL="2971800" indent="-228600" eaLnBrk="0" fontAlgn="base" hangingPunct="0">
              <a:spcBef>
                <a:spcPct val="0"/>
              </a:spcBef>
              <a:spcAft>
                <a:spcPct val="0"/>
              </a:spcAft>
              <a:defRPr sz="2500">
                <a:solidFill>
                  <a:schemeClr val="tx2"/>
                </a:solidFill>
                <a:latin typeface="Calibri" pitchFamily="34" charset="0"/>
              </a:defRPr>
            </a:lvl7pPr>
            <a:lvl8pPr marL="3429000" indent="-228600" eaLnBrk="0" fontAlgn="base" hangingPunct="0">
              <a:spcBef>
                <a:spcPct val="0"/>
              </a:spcBef>
              <a:spcAft>
                <a:spcPct val="0"/>
              </a:spcAft>
              <a:defRPr sz="2500">
                <a:solidFill>
                  <a:schemeClr val="tx2"/>
                </a:solidFill>
                <a:latin typeface="Calibri" pitchFamily="34" charset="0"/>
              </a:defRPr>
            </a:lvl8pPr>
            <a:lvl9pPr marL="3886200" indent="-228600" eaLnBrk="0" fontAlgn="base" hangingPunct="0">
              <a:spcBef>
                <a:spcPct val="0"/>
              </a:spcBef>
              <a:spcAft>
                <a:spcPct val="0"/>
              </a:spcAft>
              <a:defRPr sz="2500">
                <a:solidFill>
                  <a:schemeClr val="tx2"/>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rPr>
              <a:t>Ενδοσχολική Βία και Εκφοβισμός (Ε.ΒΙ.Ε.)</a:t>
            </a:r>
            <a:r>
              <a:rPr lang="el-GR" altLang="el-GR" sz="3000" b="1" kern="0" noProof="0" dirty="0">
                <a:solidFill>
                  <a:srgbClr val="CC0000"/>
                </a:solidFill>
                <a:effectLst>
                  <a:outerShdw blurRad="38100" dist="38100" dir="2700000" algn="tl">
                    <a:srgbClr val="C0C0C0"/>
                  </a:outerShdw>
                </a:effectLst>
              </a:rPr>
              <a:t>: Σήμερα…</a:t>
            </a:r>
            <a:endPar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endParaRPr>
          </a:p>
        </p:txBody>
      </p:sp>
      <p:sp>
        <p:nvSpPr>
          <p:cNvPr id="11" name="Ορθογώνιο 10"/>
          <p:cNvSpPr/>
          <p:nvPr/>
        </p:nvSpPr>
        <p:spPr>
          <a:xfrm>
            <a:off x="298302" y="1699698"/>
            <a:ext cx="11233248" cy="1862048"/>
          </a:xfrm>
          <a:prstGeom prst="rect">
            <a:avLst/>
          </a:prstGeom>
        </p:spPr>
        <p:txBody>
          <a:bodyPr wrap="square">
            <a:spAutoFit/>
          </a:bodyPr>
          <a:lstStyle/>
          <a:p>
            <a:pPr lvl="0" algn="just" defTabSz="571500">
              <a:lnSpc>
                <a:spcPts val="4600"/>
              </a:lnSpc>
              <a:spcBef>
                <a:spcPts val="0"/>
              </a:spcBef>
              <a:spcAft>
                <a:spcPts val="0"/>
              </a:spcAft>
              <a:buClr>
                <a:srgbClr val="FF0000"/>
              </a:buClr>
              <a:buSzPct val="120000"/>
            </a:pPr>
            <a:r>
              <a:rPr lang="el-GR" sz="4000" dirty="0">
                <a:solidFill>
                  <a:srgbClr val="007F59"/>
                </a:solidFill>
                <a:latin typeface="Calibri" pitchFamily="34" charset="0"/>
              </a:rPr>
              <a:t> </a:t>
            </a:r>
            <a:r>
              <a:rPr lang="el-GR" sz="4000" b="1" dirty="0">
                <a:solidFill>
                  <a:srgbClr val="FF0000"/>
                </a:solidFill>
                <a:latin typeface="Calibri" pitchFamily="34" charset="0"/>
              </a:rPr>
              <a:t>---&gt; </a:t>
            </a:r>
            <a:r>
              <a:rPr lang="el-GR" sz="4000" b="1" dirty="0">
                <a:solidFill>
                  <a:srgbClr val="B7C6FE">
                    <a:lumMod val="25000"/>
                  </a:srgbClr>
                </a:solidFill>
                <a:latin typeface="Calibri" pitchFamily="34" charset="0"/>
              </a:rPr>
              <a:t>Φτάσαμε λοιπόν να έχουμε, σχεδόν σε καθημερινή βάση, πανελλαδικά δελτία φαινομένων βίας ανηλίκων, που σοκάρουν…</a:t>
            </a:r>
          </a:p>
        </p:txBody>
      </p:sp>
      <p:sp>
        <p:nvSpPr>
          <p:cNvPr id="2" name="Θέση αριθμού διαφάνειας 1">
            <a:extLst>
              <a:ext uri="{FF2B5EF4-FFF2-40B4-BE49-F238E27FC236}">
                <a16:creationId xmlns:a16="http://schemas.microsoft.com/office/drawing/2014/main" id="{68C810CE-1BC9-4F70-9B80-4284CD5BCFD9}"/>
              </a:ext>
            </a:extLst>
          </p:cNvPr>
          <p:cNvSpPr>
            <a:spLocks noGrp="1"/>
          </p:cNvSpPr>
          <p:nvPr>
            <p:ph type="sldNum" sz="quarter" idx="12"/>
          </p:nvPr>
        </p:nvSpPr>
        <p:spPr/>
        <p:txBody>
          <a:bodyPr/>
          <a:lstStyle/>
          <a:p>
            <a:pPr>
              <a:defRPr/>
            </a:pPr>
            <a:fld id="{845437B2-4D18-46FF-8583-E2B9C8A721F5}" type="slidenum">
              <a:rPr lang="el-GR" altLang="el-GR" smtClean="0"/>
              <a:pPr>
                <a:defRPr/>
              </a:pPr>
              <a:t>23</a:t>
            </a:fld>
            <a:endParaRPr lang="el-GR" altLang="el-GR"/>
          </a:p>
        </p:txBody>
      </p:sp>
      <p:pic>
        <p:nvPicPr>
          <p:cNvPr id="10" name="Εικόνα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487503" y="5868792"/>
            <a:ext cx="1355743" cy="379608"/>
          </a:xfrm>
          <a:prstGeom prst="rect">
            <a:avLst/>
          </a:prstGeom>
        </p:spPr>
      </p:pic>
    </p:spTree>
    <p:extLst>
      <p:ext uri="{BB962C8B-B14F-4D97-AF65-F5344CB8AC3E}">
        <p14:creationId xmlns:p14="http://schemas.microsoft.com/office/powerpoint/2010/main" val="14244995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1441450" y="385763"/>
            <a:ext cx="3079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1809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800" b="1" dirty="0">
                <a:latin typeface="Book Antiqua" panose="02040602050305030304" pitchFamily="18" charset="0"/>
              </a:rPr>
              <a:t>                                          </a:t>
            </a:r>
          </a:p>
          <a:p>
            <a:pPr>
              <a:spcBef>
                <a:spcPct val="0"/>
              </a:spcBef>
              <a:buFontTx/>
              <a:buNone/>
            </a:pPr>
            <a:r>
              <a:rPr lang="el-GR" altLang="el-GR" sz="1800" b="1" dirty="0">
                <a:latin typeface="Book Antiqua" panose="02040602050305030304" pitchFamily="18" charset="0"/>
              </a:rPr>
              <a:t>                                               </a:t>
            </a:r>
            <a:endParaRPr lang="el-GR" altLang="el-GR" sz="2400" dirty="0"/>
          </a:p>
        </p:txBody>
      </p:sp>
      <p:sp>
        <p:nvSpPr>
          <p:cNvPr id="22531" name="Rectangle 8"/>
          <p:cNvSpPr>
            <a:spLocks noChangeArrowheads="1"/>
          </p:cNvSpPr>
          <p:nvPr/>
        </p:nvSpPr>
        <p:spPr bwMode="auto">
          <a:xfrm>
            <a:off x="1524000" y="21272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22532" name="Rectangle 9"/>
          <p:cNvSpPr>
            <a:spLocks noChangeArrowheads="1"/>
          </p:cNvSpPr>
          <p:nvPr/>
        </p:nvSpPr>
        <p:spPr bwMode="auto">
          <a:xfrm>
            <a:off x="1524000" y="2103439"/>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9" name="Rectangle 8"/>
          <p:cNvSpPr>
            <a:spLocks noChangeArrowheads="1"/>
          </p:cNvSpPr>
          <p:nvPr/>
        </p:nvSpPr>
        <p:spPr bwMode="auto">
          <a:xfrm>
            <a:off x="-13394" y="-17415"/>
            <a:ext cx="11856640" cy="553998"/>
          </a:xfrm>
          <a:prstGeom prst="rect">
            <a:avLst/>
          </a:prstGeom>
          <a:noFill/>
          <a:ln w="9525" algn="ctr">
            <a:noFill/>
            <a:miter lim="800000"/>
            <a:headEnd/>
            <a:tailEnd/>
          </a:ln>
          <a:effectLst/>
        </p:spPr>
        <p:txBody>
          <a:bodyPr wrap="square">
            <a:spAutoFit/>
          </a:bodyPr>
          <a:lstStyle>
            <a:lvl1pPr eaLnBrk="0" hangingPunct="0">
              <a:defRPr sz="2500">
                <a:solidFill>
                  <a:schemeClr val="tx2"/>
                </a:solidFill>
                <a:latin typeface="Calibri" pitchFamily="34" charset="0"/>
              </a:defRPr>
            </a:lvl1pPr>
            <a:lvl2pPr marL="742950" indent="-285750" eaLnBrk="0" hangingPunct="0">
              <a:defRPr sz="2500">
                <a:solidFill>
                  <a:schemeClr val="tx2"/>
                </a:solidFill>
                <a:latin typeface="Calibri" pitchFamily="34" charset="0"/>
              </a:defRPr>
            </a:lvl2pPr>
            <a:lvl3pPr marL="1143000" indent="-228600" eaLnBrk="0" hangingPunct="0">
              <a:defRPr sz="2500">
                <a:solidFill>
                  <a:schemeClr val="tx2"/>
                </a:solidFill>
                <a:latin typeface="Calibri" pitchFamily="34" charset="0"/>
              </a:defRPr>
            </a:lvl3pPr>
            <a:lvl4pPr marL="1600200" indent="-228600" eaLnBrk="0" hangingPunct="0">
              <a:defRPr sz="2500">
                <a:solidFill>
                  <a:schemeClr val="tx2"/>
                </a:solidFill>
                <a:latin typeface="Calibri" pitchFamily="34" charset="0"/>
              </a:defRPr>
            </a:lvl4pPr>
            <a:lvl5pPr marL="2057400" indent="-228600" eaLnBrk="0" hangingPunct="0">
              <a:defRPr sz="2500">
                <a:solidFill>
                  <a:schemeClr val="tx2"/>
                </a:solidFill>
                <a:latin typeface="Calibri" pitchFamily="34" charset="0"/>
              </a:defRPr>
            </a:lvl5pPr>
            <a:lvl6pPr marL="2514600" indent="-228600" eaLnBrk="0" fontAlgn="base" hangingPunct="0">
              <a:spcBef>
                <a:spcPct val="0"/>
              </a:spcBef>
              <a:spcAft>
                <a:spcPct val="0"/>
              </a:spcAft>
              <a:defRPr sz="2500">
                <a:solidFill>
                  <a:schemeClr val="tx2"/>
                </a:solidFill>
                <a:latin typeface="Calibri" pitchFamily="34" charset="0"/>
              </a:defRPr>
            </a:lvl6pPr>
            <a:lvl7pPr marL="2971800" indent="-228600" eaLnBrk="0" fontAlgn="base" hangingPunct="0">
              <a:spcBef>
                <a:spcPct val="0"/>
              </a:spcBef>
              <a:spcAft>
                <a:spcPct val="0"/>
              </a:spcAft>
              <a:defRPr sz="2500">
                <a:solidFill>
                  <a:schemeClr val="tx2"/>
                </a:solidFill>
                <a:latin typeface="Calibri" pitchFamily="34" charset="0"/>
              </a:defRPr>
            </a:lvl7pPr>
            <a:lvl8pPr marL="3429000" indent="-228600" eaLnBrk="0" fontAlgn="base" hangingPunct="0">
              <a:spcBef>
                <a:spcPct val="0"/>
              </a:spcBef>
              <a:spcAft>
                <a:spcPct val="0"/>
              </a:spcAft>
              <a:defRPr sz="2500">
                <a:solidFill>
                  <a:schemeClr val="tx2"/>
                </a:solidFill>
                <a:latin typeface="Calibri" pitchFamily="34" charset="0"/>
              </a:defRPr>
            </a:lvl8pPr>
            <a:lvl9pPr marL="3886200" indent="-228600" eaLnBrk="0" fontAlgn="base" hangingPunct="0">
              <a:spcBef>
                <a:spcPct val="0"/>
              </a:spcBef>
              <a:spcAft>
                <a:spcPct val="0"/>
              </a:spcAft>
              <a:defRPr sz="2500">
                <a:solidFill>
                  <a:schemeClr val="tx2"/>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rPr>
              <a:t>Ενδοσχολική Βία και Εκφοβισμός (Ε.ΒΙ.Ε.)</a:t>
            </a:r>
            <a:r>
              <a:rPr lang="el-GR" altLang="el-GR" sz="3000" b="1" kern="0" noProof="0" dirty="0">
                <a:solidFill>
                  <a:srgbClr val="CC0000"/>
                </a:solidFill>
                <a:effectLst>
                  <a:outerShdw blurRad="38100" dist="38100" dir="2700000" algn="tl">
                    <a:srgbClr val="C0C0C0"/>
                  </a:outerShdw>
                </a:effectLst>
              </a:rPr>
              <a:t>: </a:t>
            </a:r>
            <a:r>
              <a:rPr lang="el-GR" altLang="el-GR" sz="3000" b="1" kern="0" dirty="0">
                <a:solidFill>
                  <a:srgbClr val="CC0000"/>
                </a:solidFill>
                <a:effectLst>
                  <a:outerShdw blurRad="38100" dist="38100" dir="2700000" algn="tl">
                    <a:srgbClr val="C0C0C0"/>
                  </a:outerShdw>
                </a:effectLst>
              </a:rPr>
              <a:t>Άσκηση </a:t>
            </a:r>
            <a:endPar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endParaRPr>
          </a:p>
        </p:txBody>
      </p:sp>
      <p:sp>
        <p:nvSpPr>
          <p:cNvPr id="11" name="Ορθογώνιο 10"/>
          <p:cNvSpPr/>
          <p:nvPr/>
        </p:nvSpPr>
        <p:spPr>
          <a:xfrm>
            <a:off x="191344" y="1153872"/>
            <a:ext cx="11809312" cy="3875420"/>
          </a:xfrm>
          <a:prstGeom prst="rect">
            <a:avLst/>
          </a:prstGeom>
        </p:spPr>
        <p:txBody>
          <a:bodyPr wrap="square">
            <a:spAutoFit/>
          </a:bodyPr>
          <a:lstStyle/>
          <a:p>
            <a:pPr lvl="0" algn="just" defTabSz="571500">
              <a:lnSpc>
                <a:spcPts val="2500"/>
              </a:lnSpc>
              <a:spcBef>
                <a:spcPts val="0"/>
              </a:spcBef>
              <a:spcAft>
                <a:spcPts val="0"/>
              </a:spcAft>
              <a:buClr>
                <a:srgbClr val="FF0000"/>
              </a:buClr>
              <a:buSzPct val="120000"/>
            </a:pPr>
            <a:r>
              <a:rPr lang="el-GR" sz="2800" b="1" dirty="0">
                <a:solidFill>
                  <a:srgbClr val="002060"/>
                </a:solidFill>
                <a:latin typeface="Calibri" pitchFamily="34" charset="0"/>
              </a:rPr>
              <a:t>Εξετάστε αν τα παρακάτω παραδείγματα αποτελούν φαινόμενα Ε.ΒΙ.Ε.</a:t>
            </a:r>
          </a:p>
          <a:p>
            <a:pPr lvl="0" algn="just" defTabSz="571500">
              <a:lnSpc>
                <a:spcPts val="2500"/>
              </a:lnSpc>
              <a:spcBef>
                <a:spcPts val="0"/>
              </a:spcBef>
              <a:spcAft>
                <a:spcPts val="0"/>
              </a:spcAft>
              <a:buClr>
                <a:srgbClr val="FF0000"/>
              </a:buClr>
              <a:buSzPct val="120000"/>
            </a:pPr>
            <a:endParaRPr lang="en-US" sz="2200" b="1" dirty="0" smtClean="0">
              <a:solidFill>
                <a:srgbClr val="FF0000"/>
              </a:solidFill>
              <a:latin typeface="Calibri" pitchFamily="34" charset="0"/>
            </a:endParaRPr>
          </a:p>
          <a:p>
            <a:pPr algn="just" defTabSz="571500">
              <a:lnSpc>
                <a:spcPts val="4000"/>
              </a:lnSpc>
              <a:spcBef>
                <a:spcPts val="0"/>
              </a:spcBef>
              <a:spcAft>
                <a:spcPts val="0"/>
              </a:spcAft>
              <a:buClr>
                <a:srgbClr val="FF0000"/>
              </a:buClr>
              <a:buSzPct val="120000"/>
            </a:pPr>
            <a:r>
              <a:rPr lang="el-GR" sz="2800" b="1" dirty="0">
                <a:solidFill>
                  <a:srgbClr val="FF0000"/>
                </a:solidFill>
                <a:latin typeface="Calibri" pitchFamily="34" charset="0"/>
              </a:rPr>
              <a:t>Παράδειγμα 1</a:t>
            </a:r>
            <a:endParaRPr lang="en-US" sz="2800" b="1" dirty="0">
              <a:solidFill>
                <a:srgbClr val="FF0000"/>
              </a:solidFill>
              <a:latin typeface="Calibri" pitchFamily="34" charset="0"/>
            </a:endParaRPr>
          </a:p>
          <a:p>
            <a:pPr lvl="0" algn="just" defTabSz="571500">
              <a:lnSpc>
                <a:spcPts val="2500"/>
              </a:lnSpc>
              <a:spcBef>
                <a:spcPts val="0"/>
              </a:spcBef>
              <a:spcAft>
                <a:spcPts val="0"/>
              </a:spcAft>
              <a:buClr>
                <a:srgbClr val="FF0000"/>
              </a:buClr>
              <a:buSzPct val="120000"/>
            </a:pPr>
            <a:endParaRPr lang="el-GR" sz="2200" b="1" dirty="0">
              <a:solidFill>
                <a:srgbClr val="FF0000"/>
              </a:solidFill>
              <a:latin typeface="Calibri" pitchFamily="34" charset="0"/>
            </a:endParaRPr>
          </a:p>
          <a:p>
            <a:pPr lvl="0" algn="just" defTabSz="571500">
              <a:lnSpc>
                <a:spcPts val="3600"/>
              </a:lnSpc>
              <a:spcBef>
                <a:spcPts val="0"/>
              </a:spcBef>
              <a:spcAft>
                <a:spcPts val="0"/>
              </a:spcAft>
              <a:buClr>
                <a:srgbClr val="FF0000"/>
              </a:buClr>
              <a:buSzPct val="120000"/>
            </a:pPr>
            <a:r>
              <a:rPr lang="el-GR" sz="2800" b="1" dirty="0">
                <a:solidFill>
                  <a:srgbClr val="002060"/>
                </a:solidFill>
                <a:latin typeface="Calibri" pitchFamily="34" charset="0"/>
              </a:rPr>
              <a:t>Στην αυλή του σχολείου μια ομάδα παιδιών παίζει μπάσκετ. Ξαφνικά, δύο μαθητές πιάνονται στα χέρια, ανταλλάσσουν χτυπήματα και βρισιές. Οι παρευρισκόμενοι μαθητές, χωρισμένοι σε ομάδες, φωνάζουν τα ονόματα των παιδιών και τα παροτρύνουν να συνεχίσουν τον καυγά, ενώ άλλοι μαθητές κάθονται απαθείς και τους κοιτάνε</a:t>
            </a:r>
            <a:r>
              <a:rPr lang="el-GR" sz="2800" b="1" dirty="0" smtClean="0">
                <a:solidFill>
                  <a:srgbClr val="002060"/>
                </a:solidFill>
                <a:latin typeface="Calibri" pitchFamily="34" charset="0"/>
              </a:rPr>
              <a:t>.</a:t>
            </a:r>
            <a:endParaRPr lang="el-GR" sz="2800" b="1" dirty="0">
              <a:solidFill>
                <a:srgbClr val="002060"/>
              </a:solidFill>
              <a:latin typeface="Calibri" pitchFamily="34" charset="0"/>
            </a:endParaRPr>
          </a:p>
        </p:txBody>
      </p:sp>
      <p:sp>
        <p:nvSpPr>
          <p:cNvPr id="2" name="Θέση αριθμού διαφάνειας 1">
            <a:extLst>
              <a:ext uri="{FF2B5EF4-FFF2-40B4-BE49-F238E27FC236}">
                <a16:creationId xmlns:a16="http://schemas.microsoft.com/office/drawing/2014/main" id="{1D9C525C-3F96-46BA-9EA5-3DC97AD99054}"/>
              </a:ext>
            </a:extLst>
          </p:cNvPr>
          <p:cNvSpPr>
            <a:spLocks noGrp="1"/>
          </p:cNvSpPr>
          <p:nvPr>
            <p:ph type="sldNum" sz="quarter" idx="12"/>
          </p:nvPr>
        </p:nvSpPr>
        <p:spPr/>
        <p:txBody>
          <a:bodyPr/>
          <a:lstStyle/>
          <a:p>
            <a:pPr>
              <a:defRPr/>
            </a:pPr>
            <a:fld id="{845437B2-4D18-46FF-8583-E2B9C8A721F5}" type="slidenum">
              <a:rPr lang="el-GR" altLang="el-GR" smtClean="0"/>
              <a:pPr>
                <a:defRPr/>
              </a:pPr>
              <a:t>24</a:t>
            </a:fld>
            <a:endParaRPr lang="el-GR" altLang="el-GR"/>
          </a:p>
        </p:txBody>
      </p:sp>
      <p:pic>
        <p:nvPicPr>
          <p:cNvPr id="10" name="Εικόνα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487503" y="5646581"/>
            <a:ext cx="1355743" cy="379608"/>
          </a:xfrm>
          <a:prstGeom prst="rect">
            <a:avLst/>
          </a:prstGeom>
        </p:spPr>
      </p:pic>
    </p:spTree>
    <p:extLst>
      <p:ext uri="{BB962C8B-B14F-4D97-AF65-F5344CB8AC3E}">
        <p14:creationId xmlns:p14="http://schemas.microsoft.com/office/powerpoint/2010/main" val="30211107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1441450" y="385763"/>
            <a:ext cx="3079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1809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800" b="1" dirty="0">
                <a:latin typeface="Book Antiqua" panose="02040602050305030304" pitchFamily="18" charset="0"/>
              </a:rPr>
              <a:t>                                          </a:t>
            </a:r>
          </a:p>
          <a:p>
            <a:pPr>
              <a:spcBef>
                <a:spcPct val="0"/>
              </a:spcBef>
              <a:buFontTx/>
              <a:buNone/>
            </a:pPr>
            <a:r>
              <a:rPr lang="el-GR" altLang="el-GR" sz="1800" b="1" dirty="0">
                <a:latin typeface="Book Antiqua" panose="02040602050305030304" pitchFamily="18" charset="0"/>
              </a:rPr>
              <a:t>                                               </a:t>
            </a:r>
            <a:endParaRPr lang="el-GR" altLang="el-GR" sz="2400" dirty="0"/>
          </a:p>
        </p:txBody>
      </p:sp>
      <p:sp>
        <p:nvSpPr>
          <p:cNvPr id="22531" name="Rectangle 8"/>
          <p:cNvSpPr>
            <a:spLocks noChangeArrowheads="1"/>
          </p:cNvSpPr>
          <p:nvPr/>
        </p:nvSpPr>
        <p:spPr bwMode="auto">
          <a:xfrm>
            <a:off x="1524000" y="21272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22532" name="Rectangle 9"/>
          <p:cNvSpPr>
            <a:spLocks noChangeArrowheads="1"/>
          </p:cNvSpPr>
          <p:nvPr/>
        </p:nvSpPr>
        <p:spPr bwMode="auto">
          <a:xfrm>
            <a:off x="1524000" y="2103439"/>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9" name="Rectangle 8"/>
          <p:cNvSpPr>
            <a:spLocks noChangeArrowheads="1"/>
          </p:cNvSpPr>
          <p:nvPr/>
        </p:nvSpPr>
        <p:spPr bwMode="auto">
          <a:xfrm>
            <a:off x="-13394" y="-17415"/>
            <a:ext cx="11856640" cy="553998"/>
          </a:xfrm>
          <a:prstGeom prst="rect">
            <a:avLst/>
          </a:prstGeom>
          <a:noFill/>
          <a:ln w="9525" algn="ctr">
            <a:noFill/>
            <a:miter lim="800000"/>
            <a:headEnd/>
            <a:tailEnd/>
          </a:ln>
          <a:effectLst/>
        </p:spPr>
        <p:txBody>
          <a:bodyPr wrap="square">
            <a:spAutoFit/>
          </a:bodyPr>
          <a:lstStyle>
            <a:lvl1pPr eaLnBrk="0" hangingPunct="0">
              <a:defRPr sz="2500">
                <a:solidFill>
                  <a:schemeClr val="tx2"/>
                </a:solidFill>
                <a:latin typeface="Calibri" pitchFamily="34" charset="0"/>
              </a:defRPr>
            </a:lvl1pPr>
            <a:lvl2pPr marL="742950" indent="-285750" eaLnBrk="0" hangingPunct="0">
              <a:defRPr sz="2500">
                <a:solidFill>
                  <a:schemeClr val="tx2"/>
                </a:solidFill>
                <a:latin typeface="Calibri" pitchFamily="34" charset="0"/>
              </a:defRPr>
            </a:lvl2pPr>
            <a:lvl3pPr marL="1143000" indent="-228600" eaLnBrk="0" hangingPunct="0">
              <a:defRPr sz="2500">
                <a:solidFill>
                  <a:schemeClr val="tx2"/>
                </a:solidFill>
                <a:latin typeface="Calibri" pitchFamily="34" charset="0"/>
              </a:defRPr>
            </a:lvl3pPr>
            <a:lvl4pPr marL="1600200" indent="-228600" eaLnBrk="0" hangingPunct="0">
              <a:defRPr sz="2500">
                <a:solidFill>
                  <a:schemeClr val="tx2"/>
                </a:solidFill>
                <a:latin typeface="Calibri" pitchFamily="34" charset="0"/>
              </a:defRPr>
            </a:lvl4pPr>
            <a:lvl5pPr marL="2057400" indent="-228600" eaLnBrk="0" hangingPunct="0">
              <a:defRPr sz="2500">
                <a:solidFill>
                  <a:schemeClr val="tx2"/>
                </a:solidFill>
                <a:latin typeface="Calibri" pitchFamily="34" charset="0"/>
              </a:defRPr>
            </a:lvl5pPr>
            <a:lvl6pPr marL="2514600" indent="-228600" eaLnBrk="0" fontAlgn="base" hangingPunct="0">
              <a:spcBef>
                <a:spcPct val="0"/>
              </a:spcBef>
              <a:spcAft>
                <a:spcPct val="0"/>
              </a:spcAft>
              <a:defRPr sz="2500">
                <a:solidFill>
                  <a:schemeClr val="tx2"/>
                </a:solidFill>
                <a:latin typeface="Calibri" pitchFamily="34" charset="0"/>
              </a:defRPr>
            </a:lvl6pPr>
            <a:lvl7pPr marL="2971800" indent="-228600" eaLnBrk="0" fontAlgn="base" hangingPunct="0">
              <a:spcBef>
                <a:spcPct val="0"/>
              </a:spcBef>
              <a:spcAft>
                <a:spcPct val="0"/>
              </a:spcAft>
              <a:defRPr sz="2500">
                <a:solidFill>
                  <a:schemeClr val="tx2"/>
                </a:solidFill>
                <a:latin typeface="Calibri" pitchFamily="34" charset="0"/>
              </a:defRPr>
            </a:lvl7pPr>
            <a:lvl8pPr marL="3429000" indent="-228600" eaLnBrk="0" fontAlgn="base" hangingPunct="0">
              <a:spcBef>
                <a:spcPct val="0"/>
              </a:spcBef>
              <a:spcAft>
                <a:spcPct val="0"/>
              </a:spcAft>
              <a:defRPr sz="2500">
                <a:solidFill>
                  <a:schemeClr val="tx2"/>
                </a:solidFill>
                <a:latin typeface="Calibri" pitchFamily="34" charset="0"/>
              </a:defRPr>
            </a:lvl8pPr>
            <a:lvl9pPr marL="3886200" indent="-228600" eaLnBrk="0" fontAlgn="base" hangingPunct="0">
              <a:spcBef>
                <a:spcPct val="0"/>
              </a:spcBef>
              <a:spcAft>
                <a:spcPct val="0"/>
              </a:spcAft>
              <a:defRPr sz="2500">
                <a:solidFill>
                  <a:schemeClr val="tx2"/>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rPr>
              <a:t>Ενδοσχολική Βία και Εκφοβισμός (Ε.ΒΙ.Ε.)</a:t>
            </a:r>
            <a:r>
              <a:rPr lang="el-GR" altLang="el-GR" sz="3000" b="1" kern="0" noProof="0" dirty="0">
                <a:solidFill>
                  <a:srgbClr val="CC0000"/>
                </a:solidFill>
                <a:effectLst>
                  <a:outerShdw blurRad="38100" dist="38100" dir="2700000" algn="tl">
                    <a:srgbClr val="C0C0C0"/>
                  </a:outerShdw>
                </a:effectLst>
              </a:rPr>
              <a:t>: </a:t>
            </a:r>
            <a:r>
              <a:rPr lang="el-GR" altLang="el-GR" sz="3000" b="1" kern="0" dirty="0">
                <a:solidFill>
                  <a:srgbClr val="CC0000"/>
                </a:solidFill>
                <a:effectLst>
                  <a:outerShdw blurRad="38100" dist="38100" dir="2700000" algn="tl">
                    <a:srgbClr val="C0C0C0"/>
                  </a:outerShdw>
                </a:effectLst>
              </a:rPr>
              <a:t>Άσκηση </a:t>
            </a:r>
            <a:endPar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endParaRPr>
          </a:p>
        </p:txBody>
      </p:sp>
      <p:sp>
        <p:nvSpPr>
          <p:cNvPr id="11" name="Ορθογώνιο 10"/>
          <p:cNvSpPr/>
          <p:nvPr/>
        </p:nvSpPr>
        <p:spPr>
          <a:xfrm>
            <a:off x="191344" y="939761"/>
            <a:ext cx="11809312" cy="4157548"/>
          </a:xfrm>
          <a:prstGeom prst="rect">
            <a:avLst/>
          </a:prstGeom>
        </p:spPr>
        <p:txBody>
          <a:bodyPr wrap="square">
            <a:spAutoFit/>
          </a:bodyPr>
          <a:lstStyle/>
          <a:p>
            <a:pPr algn="just" defTabSz="571500">
              <a:lnSpc>
                <a:spcPts val="4000"/>
              </a:lnSpc>
              <a:spcBef>
                <a:spcPts val="0"/>
              </a:spcBef>
              <a:spcAft>
                <a:spcPts val="0"/>
              </a:spcAft>
              <a:buClr>
                <a:srgbClr val="FF0000"/>
              </a:buClr>
              <a:buSzPct val="120000"/>
            </a:pPr>
            <a:r>
              <a:rPr lang="el-GR" sz="2800" b="1" dirty="0">
                <a:solidFill>
                  <a:srgbClr val="FF0000"/>
                </a:solidFill>
                <a:latin typeface="Calibri" pitchFamily="34" charset="0"/>
              </a:rPr>
              <a:t>Παράδειγμα 2</a:t>
            </a:r>
            <a:endParaRPr lang="en-US" sz="2800" b="1" dirty="0">
              <a:solidFill>
                <a:srgbClr val="FF0000"/>
              </a:solidFill>
              <a:latin typeface="Calibri" pitchFamily="34" charset="0"/>
            </a:endParaRPr>
          </a:p>
          <a:p>
            <a:pPr lvl="0" algn="just" defTabSz="571500">
              <a:lnSpc>
                <a:spcPts val="2500"/>
              </a:lnSpc>
              <a:spcBef>
                <a:spcPts val="0"/>
              </a:spcBef>
              <a:spcAft>
                <a:spcPts val="0"/>
              </a:spcAft>
              <a:buClr>
                <a:srgbClr val="FF0000"/>
              </a:buClr>
              <a:buSzPct val="120000"/>
            </a:pPr>
            <a:endParaRPr lang="el-GR" sz="2200" b="1" dirty="0">
              <a:solidFill>
                <a:srgbClr val="FF0000"/>
              </a:solidFill>
              <a:latin typeface="Calibri" pitchFamily="34" charset="0"/>
            </a:endParaRPr>
          </a:p>
          <a:p>
            <a:pPr algn="just" defTabSz="571500">
              <a:lnSpc>
                <a:spcPts val="3600"/>
              </a:lnSpc>
              <a:spcBef>
                <a:spcPts val="0"/>
              </a:spcBef>
              <a:spcAft>
                <a:spcPts val="0"/>
              </a:spcAft>
              <a:buClr>
                <a:srgbClr val="FF0000"/>
              </a:buClr>
              <a:buSzPct val="120000"/>
            </a:pPr>
            <a:r>
              <a:rPr lang="el-GR" sz="2800" b="1" dirty="0">
                <a:solidFill>
                  <a:srgbClr val="002060"/>
                </a:solidFill>
                <a:latin typeface="Calibri" pitchFamily="34" charset="0"/>
              </a:rPr>
              <a:t>Είχε παρατηρηθεί ότι στη διάρκεια του μεγαλύτερου μέρους του πρώτου τετραμήνου ο Π. έκανε πολλή παρέα με μια συγκεκριμένη ομάδα μαθητών και συχνά κάθονταν μαζί στην τάξη και προσφέρονταν να δουλέψουν μαζί σε σχολικά </a:t>
            </a:r>
            <a:r>
              <a:rPr lang="en-GB" sz="2800" b="1" dirty="0">
                <a:solidFill>
                  <a:srgbClr val="002060"/>
                </a:solidFill>
                <a:latin typeface="Calibri" pitchFamily="34" charset="0"/>
              </a:rPr>
              <a:t>projects</a:t>
            </a:r>
            <a:r>
              <a:rPr lang="el-GR" sz="2800" b="1" dirty="0">
                <a:solidFill>
                  <a:srgbClr val="002060"/>
                </a:solidFill>
                <a:latin typeface="Calibri" pitchFamily="34" charset="0"/>
              </a:rPr>
              <a:t>. Τις τελευταίες, όμως, εβδομάδες παρατηρείτε ότι, όταν ο Π. κάθεται μαζί τους, τον αγνοούν και φέρονται λες και δεν είναι παρών. Αυτήν την περίοδο ο Π. έχει αρχίσει να κάθεται στην απέναντι μεριά της τάξης, ενώ φαίνεται μελαγχολικός. </a:t>
            </a:r>
          </a:p>
        </p:txBody>
      </p:sp>
      <p:sp>
        <p:nvSpPr>
          <p:cNvPr id="2" name="Θέση αριθμού διαφάνειας 1">
            <a:extLst>
              <a:ext uri="{FF2B5EF4-FFF2-40B4-BE49-F238E27FC236}">
                <a16:creationId xmlns:a16="http://schemas.microsoft.com/office/drawing/2014/main" id="{1D9C525C-3F96-46BA-9EA5-3DC97AD99054}"/>
              </a:ext>
            </a:extLst>
          </p:cNvPr>
          <p:cNvSpPr>
            <a:spLocks noGrp="1"/>
          </p:cNvSpPr>
          <p:nvPr>
            <p:ph type="sldNum" sz="quarter" idx="12"/>
          </p:nvPr>
        </p:nvSpPr>
        <p:spPr/>
        <p:txBody>
          <a:bodyPr/>
          <a:lstStyle/>
          <a:p>
            <a:pPr>
              <a:defRPr/>
            </a:pPr>
            <a:fld id="{845437B2-4D18-46FF-8583-E2B9C8A721F5}" type="slidenum">
              <a:rPr lang="el-GR" altLang="el-GR" smtClean="0"/>
              <a:pPr>
                <a:defRPr/>
              </a:pPr>
              <a:t>25</a:t>
            </a:fld>
            <a:endParaRPr lang="el-GR" altLang="el-GR"/>
          </a:p>
        </p:txBody>
      </p:sp>
      <p:pic>
        <p:nvPicPr>
          <p:cNvPr id="10" name="Εικόνα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272464" y="5871452"/>
            <a:ext cx="1355743" cy="379608"/>
          </a:xfrm>
          <a:prstGeom prst="rect">
            <a:avLst/>
          </a:prstGeom>
        </p:spPr>
      </p:pic>
    </p:spTree>
    <p:extLst>
      <p:ext uri="{BB962C8B-B14F-4D97-AF65-F5344CB8AC3E}">
        <p14:creationId xmlns:p14="http://schemas.microsoft.com/office/powerpoint/2010/main" val="19314354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1441450" y="385763"/>
            <a:ext cx="3079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1809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800" b="1" dirty="0">
                <a:latin typeface="Book Antiqua" panose="02040602050305030304" pitchFamily="18" charset="0"/>
              </a:rPr>
              <a:t>                                          </a:t>
            </a:r>
          </a:p>
          <a:p>
            <a:pPr>
              <a:spcBef>
                <a:spcPct val="0"/>
              </a:spcBef>
              <a:buFontTx/>
              <a:buNone/>
            </a:pPr>
            <a:r>
              <a:rPr lang="el-GR" altLang="el-GR" sz="1800" b="1" dirty="0">
                <a:latin typeface="Book Antiqua" panose="02040602050305030304" pitchFamily="18" charset="0"/>
              </a:rPr>
              <a:t>                                               </a:t>
            </a:r>
            <a:endParaRPr lang="el-GR" altLang="el-GR" sz="2400" dirty="0"/>
          </a:p>
        </p:txBody>
      </p:sp>
      <p:sp>
        <p:nvSpPr>
          <p:cNvPr id="22531" name="Rectangle 8"/>
          <p:cNvSpPr>
            <a:spLocks noChangeArrowheads="1"/>
          </p:cNvSpPr>
          <p:nvPr/>
        </p:nvSpPr>
        <p:spPr bwMode="auto">
          <a:xfrm>
            <a:off x="1524000" y="21272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22532" name="Rectangle 9"/>
          <p:cNvSpPr>
            <a:spLocks noChangeArrowheads="1"/>
          </p:cNvSpPr>
          <p:nvPr/>
        </p:nvSpPr>
        <p:spPr bwMode="auto">
          <a:xfrm>
            <a:off x="1524000" y="2103439"/>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9" name="Rectangle 8"/>
          <p:cNvSpPr>
            <a:spLocks noChangeArrowheads="1"/>
          </p:cNvSpPr>
          <p:nvPr/>
        </p:nvSpPr>
        <p:spPr bwMode="auto">
          <a:xfrm>
            <a:off x="-13394" y="-17415"/>
            <a:ext cx="11856640" cy="553998"/>
          </a:xfrm>
          <a:prstGeom prst="rect">
            <a:avLst/>
          </a:prstGeom>
          <a:noFill/>
          <a:ln w="9525" algn="ctr">
            <a:noFill/>
            <a:miter lim="800000"/>
            <a:headEnd/>
            <a:tailEnd/>
          </a:ln>
          <a:effectLst/>
        </p:spPr>
        <p:txBody>
          <a:bodyPr wrap="square">
            <a:spAutoFit/>
          </a:bodyPr>
          <a:lstStyle>
            <a:lvl1pPr eaLnBrk="0" hangingPunct="0">
              <a:defRPr sz="2500">
                <a:solidFill>
                  <a:schemeClr val="tx2"/>
                </a:solidFill>
                <a:latin typeface="Calibri" pitchFamily="34" charset="0"/>
              </a:defRPr>
            </a:lvl1pPr>
            <a:lvl2pPr marL="742950" indent="-285750" eaLnBrk="0" hangingPunct="0">
              <a:defRPr sz="2500">
                <a:solidFill>
                  <a:schemeClr val="tx2"/>
                </a:solidFill>
                <a:latin typeface="Calibri" pitchFamily="34" charset="0"/>
              </a:defRPr>
            </a:lvl2pPr>
            <a:lvl3pPr marL="1143000" indent="-228600" eaLnBrk="0" hangingPunct="0">
              <a:defRPr sz="2500">
                <a:solidFill>
                  <a:schemeClr val="tx2"/>
                </a:solidFill>
                <a:latin typeface="Calibri" pitchFamily="34" charset="0"/>
              </a:defRPr>
            </a:lvl3pPr>
            <a:lvl4pPr marL="1600200" indent="-228600" eaLnBrk="0" hangingPunct="0">
              <a:defRPr sz="2500">
                <a:solidFill>
                  <a:schemeClr val="tx2"/>
                </a:solidFill>
                <a:latin typeface="Calibri" pitchFamily="34" charset="0"/>
              </a:defRPr>
            </a:lvl4pPr>
            <a:lvl5pPr marL="2057400" indent="-228600" eaLnBrk="0" hangingPunct="0">
              <a:defRPr sz="2500">
                <a:solidFill>
                  <a:schemeClr val="tx2"/>
                </a:solidFill>
                <a:latin typeface="Calibri" pitchFamily="34" charset="0"/>
              </a:defRPr>
            </a:lvl5pPr>
            <a:lvl6pPr marL="2514600" indent="-228600" eaLnBrk="0" fontAlgn="base" hangingPunct="0">
              <a:spcBef>
                <a:spcPct val="0"/>
              </a:spcBef>
              <a:spcAft>
                <a:spcPct val="0"/>
              </a:spcAft>
              <a:defRPr sz="2500">
                <a:solidFill>
                  <a:schemeClr val="tx2"/>
                </a:solidFill>
                <a:latin typeface="Calibri" pitchFamily="34" charset="0"/>
              </a:defRPr>
            </a:lvl6pPr>
            <a:lvl7pPr marL="2971800" indent="-228600" eaLnBrk="0" fontAlgn="base" hangingPunct="0">
              <a:spcBef>
                <a:spcPct val="0"/>
              </a:spcBef>
              <a:spcAft>
                <a:spcPct val="0"/>
              </a:spcAft>
              <a:defRPr sz="2500">
                <a:solidFill>
                  <a:schemeClr val="tx2"/>
                </a:solidFill>
                <a:latin typeface="Calibri" pitchFamily="34" charset="0"/>
              </a:defRPr>
            </a:lvl7pPr>
            <a:lvl8pPr marL="3429000" indent="-228600" eaLnBrk="0" fontAlgn="base" hangingPunct="0">
              <a:spcBef>
                <a:spcPct val="0"/>
              </a:spcBef>
              <a:spcAft>
                <a:spcPct val="0"/>
              </a:spcAft>
              <a:defRPr sz="2500">
                <a:solidFill>
                  <a:schemeClr val="tx2"/>
                </a:solidFill>
                <a:latin typeface="Calibri" pitchFamily="34" charset="0"/>
              </a:defRPr>
            </a:lvl8pPr>
            <a:lvl9pPr marL="3886200" indent="-228600" eaLnBrk="0" fontAlgn="base" hangingPunct="0">
              <a:spcBef>
                <a:spcPct val="0"/>
              </a:spcBef>
              <a:spcAft>
                <a:spcPct val="0"/>
              </a:spcAft>
              <a:defRPr sz="2500">
                <a:solidFill>
                  <a:schemeClr val="tx2"/>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rPr>
              <a:t>Ενδοσχολική Βία και Εκφοβισμός (Ε.ΒΙ.Ε.)</a:t>
            </a:r>
            <a:r>
              <a:rPr lang="el-GR" altLang="el-GR" sz="3000" b="1" kern="0" noProof="0" dirty="0">
                <a:solidFill>
                  <a:srgbClr val="CC0000"/>
                </a:solidFill>
                <a:effectLst>
                  <a:outerShdw blurRad="38100" dist="38100" dir="2700000" algn="tl">
                    <a:srgbClr val="C0C0C0"/>
                  </a:outerShdw>
                </a:effectLst>
              </a:rPr>
              <a:t>: </a:t>
            </a:r>
            <a:r>
              <a:rPr lang="el-GR" altLang="el-GR" sz="3000" b="1" kern="0" dirty="0">
                <a:solidFill>
                  <a:srgbClr val="CC0000"/>
                </a:solidFill>
                <a:effectLst>
                  <a:outerShdw blurRad="38100" dist="38100" dir="2700000" algn="tl">
                    <a:srgbClr val="C0C0C0"/>
                  </a:outerShdw>
                </a:effectLst>
              </a:rPr>
              <a:t>Άσκηση </a:t>
            </a:r>
            <a:endPar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endParaRPr>
          </a:p>
        </p:txBody>
      </p:sp>
      <p:sp>
        <p:nvSpPr>
          <p:cNvPr id="11" name="Ορθογώνιο 10"/>
          <p:cNvSpPr/>
          <p:nvPr/>
        </p:nvSpPr>
        <p:spPr>
          <a:xfrm>
            <a:off x="191344" y="1784758"/>
            <a:ext cx="11809312" cy="2772554"/>
          </a:xfrm>
          <a:prstGeom prst="rect">
            <a:avLst/>
          </a:prstGeom>
        </p:spPr>
        <p:txBody>
          <a:bodyPr wrap="square">
            <a:spAutoFit/>
          </a:bodyPr>
          <a:lstStyle/>
          <a:p>
            <a:pPr lvl="0" algn="just" defTabSz="571500">
              <a:lnSpc>
                <a:spcPts val="4000"/>
              </a:lnSpc>
              <a:spcBef>
                <a:spcPts val="0"/>
              </a:spcBef>
              <a:spcAft>
                <a:spcPts val="0"/>
              </a:spcAft>
              <a:buClr>
                <a:srgbClr val="FF0000"/>
              </a:buClr>
              <a:buSzPct val="120000"/>
            </a:pPr>
            <a:r>
              <a:rPr lang="el-GR" sz="2800" b="1" dirty="0">
                <a:solidFill>
                  <a:srgbClr val="FF0000"/>
                </a:solidFill>
                <a:latin typeface="Calibri" pitchFamily="34" charset="0"/>
              </a:rPr>
              <a:t>Παράδειγμα 3</a:t>
            </a:r>
            <a:endParaRPr lang="en-US" sz="2800" b="1" dirty="0">
              <a:solidFill>
                <a:srgbClr val="FF0000"/>
              </a:solidFill>
              <a:latin typeface="Calibri" pitchFamily="34" charset="0"/>
            </a:endParaRPr>
          </a:p>
          <a:p>
            <a:pPr lvl="0" algn="just" defTabSz="571500">
              <a:lnSpc>
                <a:spcPts val="2500"/>
              </a:lnSpc>
              <a:spcBef>
                <a:spcPts val="0"/>
              </a:spcBef>
              <a:spcAft>
                <a:spcPts val="0"/>
              </a:spcAft>
              <a:buClr>
                <a:srgbClr val="FF0000"/>
              </a:buClr>
              <a:buSzPct val="120000"/>
            </a:pPr>
            <a:endParaRPr lang="el-GR" sz="2200" b="1" dirty="0">
              <a:solidFill>
                <a:srgbClr val="FF0000"/>
              </a:solidFill>
              <a:latin typeface="Calibri" pitchFamily="34" charset="0"/>
            </a:endParaRPr>
          </a:p>
          <a:p>
            <a:pPr lvl="0" algn="just" defTabSz="571500">
              <a:lnSpc>
                <a:spcPts val="3600"/>
              </a:lnSpc>
              <a:spcBef>
                <a:spcPts val="0"/>
              </a:spcBef>
              <a:spcAft>
                <a:spcPts val="0"/>
              </a:spcAft>
              <a:buClr>
                <a:srgbClr val="FF0000"/>
              </a:buClr>
              <a:buSzPct val="120000"/>
            </a:pPr>
            <a:r>
              <a:rPr lang="el-GR" sz="2800" b="1" dirty="0">
                <a:solidFill>
                  <a:srgbClr val="002060"/>
                </a:solidFill>
                <a:latin typeface="Calibri" pitchFamily="34" charset="0"/>
              </a:rPr>
              <a:t>Στο σημερινό μάθημα, οι μαθητές παρουσίασαν τις εργασίες τους αναφορικά με το γενεαλογικό τους δέντρο. Όταν παρουσιάζει την εργασία του ο Μ., ο οποίος κατάγεται από τη Νιγηρία, παρατηρείτε ότι μια ομάδα παιδιών γελάει και φωνάζει «τι παράξενο!».</a:t>
            </a:r>
          </a:p>
        </p:txBody>
      </p:sp>
      <p:sp>
        <p:nvSpPr>
          <p:cNvPr id="2" name="Θέση αριθμού διαφάνειας 1">
            <a:extLst>
              <a:ext uri="{FF2B5EF4-FFF2-40B4-BE49-F238E27FC236}">
                <a16:creationId xmlns:a16="http://schemas.microsoft.com/office/drawing/2014/main" id="{1D9C525C-3F96-46BA-9EA5-3DC97AD99054}"/>
              </a:ext>
            </a:extLst>
          </p:cNvPr>
          <p:cNvSpPr>
            <a:spLocks noGrp="1"/>
          </p:cNvSpPr>
          <p:nvPr>
            <p:ph type="sldNum" sz="quarter" idx="12"/>
          </p:nvPr>
        </p:nvSpPr>
        <p:spPr/>
        <p:txBody>
          <a:bodyPr/>
          <a:lstStyle/>
          <a:p>
            <a:pPr>
              <a:defRPr/>
            </a:pPr>
            <a:fld id="{845437B2-4D18-46FF-8583-E2B9C8A721F5}" type="slidenum">
              <a:rPr lang="el-GR" altLang="el-GR" smtClean="0"/>
              <a:pPr>
                <a:defRPr/>
              </a:pPr>
              <a:t>26</a:t>
            </a:fld>
            <a:endParaRPr lang="el-GR" altLang="el-GR"/>
          </a:p>
        </p:txBody>
      </p:sp>
      <p:pic>
        <p:nvPicPr>
          <p:cNvPr id="10" name="Εικόνα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650517" y="5868792"/>
            <a:ext cx="1355743" cy="379608"/>
          </a:xfrm>
          <a:prstGeom prst="rect">
            <a:avLst/>
          </a:prstGeom>
        </p:spPr>
      </p:pic>
    </p:spTree>
    <p:extLst>
      <p:ext uri="{BB962C8B-B14F-4D97-AF65-F5344CB8AC3E}">
        <p14:creationId xmlns:p14="http://schemas.microsoft.com/office/powerpoint/2010/main" val="15359290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1441450" y="385763"/>
            <a:ext cx="3079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1809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800" b="1" dirty="0">
                <a:latin typeface="Book Antiqua" panose="02040602050305030304" pitchFamily="18" charset="0"/>
              </a:rPr>
              <a:t>                                          </a:t>
            </a:r>
          </a:p>
          <a:p>
            <a:pPr>
              <a:spcBef>
                <a:spcPct val="0"/>
              </a:spcBef>
              <a:buFontTx/>
              <a:buNone/>
            </a:pPr>
            <a:r>
              <a:rPr lang="el-GR" altLang="el-GR" sz="1800" b="1" dirty="0">
                <a:latin typeface="Book Antiqua" panose="02040602050305030304" pitchFamily="18" charset="0"/>
              </a:rPr>
              <a:t>                                               </a:t>
            </a:r>
            <a:endParaRPr lang="el-GR" altLang="el-GR" sz="2400" dirty="0"/>
          </a:p>
        </p:txBody>
      </p:sp>
      <p:sp>
        <p:nvSpPr>
          <p:cNvPr id="22531" name="Rectangle 8"/>
          <p:cNvSpPr>
            <a:spLocks noChangeArrowheads="1"/>
          </p:cNvSpPr>
          <p:nvPr/>
        </p:nvSpPr>
        <p:spPr bwMode="auto">
          <a:xfrm>
            <a:off x="1524000" y="21272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22532" name="Rectangle 9"/>
          <p:cNvSpPr>
            <a:spLocks noChangeArrowheads="1"/>
          </p:cNvSpPr>
          <p:nvPr/>
        </p:nvSpPr>
        <p:spPr bwMode="auto">
          <a:xfrm>
            <a:off x="1524000" y="2103439"/>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9" name="Rectangle 8"/>
          <p:cNvSpPr>
            <a:spLocks noChangeArrowheads="1"/>
          </p:cNvSpPr>
          <p:nvPr/>
        </p:nvSpPr>
        <p:spPr bwMode="auto">
          <a:xfrm>
            <a:off x="-13394" y="-17415"/>
            <a:ext cx="11856640" cy="553998"/>
          </a:xfrm>
          <a:prstGeom prst="rect">
            <a:avLst/>
          </a:prstGeom>
          <a:noFill/>
          <a:ln w="9525" algn="ctr">
            <a:noFill/>
            <a:miter lim="800000"/>
            <a:headEnd/>
            <a:tailEnd/>
          </a:ln>
          <a:effectLst/>
        </p:spPr>
        <p:txBody>
          <a:bodyPr wrap="square">
            <a:spAutoFit/>
          </a:bodyPr>
          <a:lstStyle>
            <a:lvl1pPr eaLnBrk="0" hangingPunct="0">
              <a:defRPr sz="2500">
                <a:solidFill>
                  <a:schemeClr val="tx2"/>
                </a:solidFill>
                <a:latin typeface="Calibri" pitchFamily="34" charset="0"/>
              </a:defRPr>
            </a:lvl1pPr>
            <a:lvl2pPr marL="742950" indent="-285750" eaLnBrk="0" hangingPunct="0">
              <a:defRPr sz="2500">
                <a:solidFill>
                  <a:schemeClr val="tx2"/>
                </a:solidFill>
                <a:latin typeface="Calibri" pitchFamily="34" charset="0"/>
              </a:defRPr>
            </a:lvl2pPr>
            <a:lvl3pPr marL="1143000" indent="-228600" eaLnBrk="0" hangingPunct="0">
              <a:defRPr sz="2500">
                <a:solidFill>
                  <a:schemeClr val="tx2"/>
                </a:solidFill>
                <a:latin typeface="Calibri" pitchFamily="34" charset="0"/>
              </a:defRPr>
            </a:lvl3pPr>
            <a:lvl4pPr marL="1600200" indent="-228600" eaLnBrk="0" hangingPunct="0">
              <a:defRPr sz="2500">
                <a:solidFill>
                  <a:schemeClr val="tx2"/>
                </a:solidFill>
                <a:latin typeface="Calibri" pitchFamily="34" charset="0"/>
              </a:defRPr>
            </a:lvl4pPr>
            <a:lvl5pPr marL="2057400" indent="-228600" eaLnBrk="0" hangingPunct="0">
              <a:defRPr sz="2500">
                <a:solidFill>
                  <a:schemeClr val="tx2"/>
                </a:solidFill>
                <a:latin typeface="Calibri" pitchFamily="34" charset="0"/>
              </a:defRPr>
            </a:lvl5pPr>
            <a:lvl6pPr marL="2514600" indent="-228600" eaLnBrk="0" fontAlgn="base" hangingPunct="0">
              <a:spcBef>
                <a:spcPct val="0"/>
              </a:spcBef>
              <a:spcAft>
                <a:spcPct val="0"/>
              </a:spcAft>
              <a:defRPr sz="2500">
                <a:solidFill>
                  <a:schemeClr val="tx2"/>
                </a:solidFill>
                <a:latin typeface="Calibri" pitchFamily="34" charset="0"/>
              </a:defRPr>
            </a:lvl6pPr>
            <a:lvl7pPr marL="2971800" indent="-228600" eaLnBrk="0" fontAlgn="base" hangingPunct="0">
              <a:spcBef>
                <a:spcPct val="0"/>
              </a:spcBef>
              <a:spcAft>
                <a:spcPct val="0"/>
              </a:spcAft>
              <a:defRPr sz="2500">
                <a:solidFill>
                  <a:schemeClr val="tx2"/>
                </a:solidFill>
                <a:latin typeface="Calibri" pitchFamily="34" charset="0"/>
              </a:defRPr>
            </a:lvl7pPr>
            <a:lvl8pPr marL="3429000" indent="-228600" eaLnBrk="0" fontAlgn="base" hangingPunct="0">
              <a:spcBef>
                <a:spcPct val="0"/>
              </a:spcBef>
              <a:spcAft>
                <a:spcPct val="0"/>
              </a:spcAft>
              <a:defRPr sz="2500">
                <a:solidFill>
                  <a:schemeClr val="tx2"/>
                </a:solidFill>
                <a:latin typeface="Calibri" pitchFamily="34" charset="0"/>
              </a:defRPr>
            </a:lvl8pPr>
            <a:lvl9pPr marL="3886200" indent="-228600" eaLnBrk="0" fontAlgn="base" hangingPunct="0">
              <a:spcBef>
                <a:spcPct val="0"/>
              </a:spcBef>
              <a:spcAft>
                <a:spcPct val="0"/>
              </a:spcAft>
              <a:defRPr sz="2500">
                <a:solidFill>
                  <a:schemeClr val="tx2"/>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rPr>
              <a:t>Ενδοσχολική Βία και Εκφοβισμός (Ε.ΒΙ.Ε.)</a:t>
            </a:r>
            <a:r>
              <a:rPr lang="el-GR" altLang="el-GR" sz="3000" b="1" kern="0" noProof="0" dirty="0">
                <a:solidFill>
                  <a:srgbClr val="CC0000"/>
                </a:solidFill>
                <a:effectLst>
                  <a:outerShdw blurRad="38100" dist="38100" dir="2700000" algn="tl">
                    <a:srgbClr val="C0C0C0"/>
                  </a:outerShdw>
                </a:effectLst>
              </a:rPr>
              <a:t>: </a:t>
            </a:r>
            <a:r>
              <a:rPr lang="el-GR" altLang="el-GR" sz="3000" b="1" kern="0" dirty="0">
                <a:solidFill>
                  <a:srgbClr val="CC0000"/>
                </a:solidFill>
                <a:effectLst>
                  <a:outerShdw blurRad="38100" dist="38100" dir="2700000" algn="tl">
                    <a:srgbClr val="C0C0C0"/>
                  </a:outerShdw>
                </a:effectLst>
              </a:rPr>
              <a:t>1</a:t>
            </a:r>
            <a:r>
              <a:rPr lang="el-GR" altLang="el-GR" sz="3000" b="1" kern="0" baseline="30000" dirty="0">
                <a:solidFill>
                  <a:srgbClr val="CC0000"/>
                </a:solidFill>
                <a:effectLst>
                  <a:outerShdw blurRad="38100" dist="38100" dir="2700000" algn="tl">
                    <a:srgbClr val="C0C0C0"/>
                  </a:outerShdw>
                </a:effectLst>
              </a:rPr>
              <a:t>η</a:t>
            </a:r>
            <a:r>
              <a:rPr lang="el-GR" altLang="el-GR" sz="3000" b="1" kern="0" dirty="0">
                <a:solidFill>
                  <a:srgbClr val="CC0000"/>
                </a:solidFill>
                <a:effectLst>
                  <a:outerShdw blurRad="38100" dist="38100" dir="2700000" algn="tl">
                    <a:srgbClr val="C0C0C0"/>
                  </a:outerShdw>
                </a:effectLst>
              </a:rPr>
              <a:t> Μελέτη Περίπτωσης </a:t>
            </a:r>
            <a:endPar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endParaRPr>
          </a:p>
        </p:txBody>
      </p:sp>
      <p:sp>
        <p:nvSpPr>
          <p:cNvPr id="11" name="Ορθογώνιο 10"/>
          <p:cNvSpPr/>
          <p:nvPr/>
        </p:nvSpPr>
        <p:spPr>
          <a:xfrm>
            <a:off x="263352" y="764704"/>
            <a:ext cx="11233248" cy="5414303"/>
          </a:xfrm>
          <a:prstGeom prst="rect">
            <a:avLst/>
          </a:prstGeom>
        </p:spPr>
        <p:txBody>
          <a:bodyPr wrap="square">
            <a:spAutoFit/>
          </a:bodyPr>
          <a:lstStyle/>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Ημερομηνία και ώρα υποβολής αναφοράς:  </a:t>
            </a:r>
            <a:r>
              <a:rPr lang="el-GR" b="1" dirty="0">
                <a:solidFill>
                  <a:srgbClr val="C00000"/>
                </a:solidFill>
                <a:latin typeface="Calibri" pitchFamily="34" charset="0"/>
                <a:ea typeface="Times New Roman" panose="02020603050405020304" pitchFamily="18" charset="0"/>
              </a:rPr>
              <a:t>9/4/2024, 23:15 </a:t>
            </a:r>
            <a:endParaRPr lang="en-US" b="1" dirty="0">
              <a:solidFill>
                <a:srgbClr val="C00000"/>
              </a:solidFill>
              <a:latin typeface="Calibri" pitchFamily="34" charset="0"/>
              <a:ea typeface="Times New Roman" panose="02020603050405020304" pitchFamily="18" charset="0"/>
            </a:endParaRP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Η αναφορά υπεβλήθη από: </a:t>
            </a:r>
            <a:r>
              <a:rPr lang="el-GR" b="1" dirty="0">
                <a:solidFill>
                  <a:srgbClr val="C00000"/>
                </a:solidFill>
                <a:latin typeface="Calibri" pitchFamily="34" charset="0"/>
                <a:ea typeface="Times New Roman" panose="02020603050405020304" pitchFamily="18" charset="0"/>
              </a:rPr>
              <a:t>Γονέα</a:t>
            </a:r>
            <a:r>
              <a:rPr lang="en-US" b="1" dirty="0">
                <a:solidFill>
                  <a:srgbClr val="C00000"/>
                </a:solidFill>
                <a:latin typeface="Calibri" pitchFamily="34" charset="0"/>
                <a:ea typeface="Times New Roman" panose="02020603050405020304" pitchFamily="18" charset="0"/>
              </a:rPr>
              <a:t>	</a:t>
            </a:r>
            <a:r>
              <a:rPr lang="el-GR" b="1" dirty="0">
                <a:solidFill>
                  <a:srgbClr val="C00000"/>
                </a:solidFill>
                <a:latin typeface="Calibri" pitchFamily="34" charset="0"/>
                <a:ea typeface="Times New Roman" panose="02020603050405020304" pitchFamily="18" charset="0"/>
              </a:rPr>
              <a:t> ---&gt; </a:t>
            </a:r>
            <a:r>
              <a:rPr lang="el-GR" b="1" dirty="0">
                <a:solidFill>
                  <a:srgbClr val="B7C6FE">
                    <a:lumMod val="25000"/>
                  </a:srgbClr>
                </a:solidFill>
                <a:latin typeface="Calibri" pitchFamily="34" charset="0"/>
                <a:ea typeface="Times New Roman" panose="02020603050405020304" pitchFamily="18" charset="0"/>
              </a:rPr>
              <a:t>Ημερομηνία περιστατικού: </a:t>
            </a:r>
            <a:r>
              <a:rPr lang="el-GR" b="1" dirty="0">
                <a:solidFill>
                  <a:srgbClr val="C00000"/>
                </a:solidFill>
                <a:latin typeface="Calibri" pitchFamily="34" charset="0"/>
                <a:ea typeface="Times New Roman" panose="02020603050405020304" pitchFamily="18" charset="0"/>
              </a:rPr>
              <a:t>1-2-2024</a:t>
            </a: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Βαθμίδα Εκπαίδευσης: </a:t>
            </a:r>
            <a:r>
              <a:rPr lang="el-GR" b="1" dirty="0">
                <a:solidFill>
                  <a:srgbClr val="C00000"/>
                </a:solidFill>
                <a:latin typeface="Calibri" pitchFamily="34" charset="0"/>
                <a:ea typeface="Times New Roman" panose="02020603050405020304" pitchFamily="18" charset="0"/>
              </a:rPr>
              <a:t>Πρωτοβάθμια, Νηπιαγωγείο.	</a:t>
            </a: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Χρόνος που συνέβη το περιστατικό: </a:t>
            </a:r>
            <a:r>
              <a:rPr lang="el-GR" b="1" dirty="0">
                <a:solidFill>
                  <a:srgbClr val="C00000"/>
                </a:solidFill>
                <a:latin typeface="Calibri" pitchFamily="34" charset="0"/>
                <a:ea typeface="Times New Roman" panose="02020603050405020304" pitchFamily="18" charset="0"/>
              </a:rPr>
              <a:t>Καθ’ όλη τη διάρκεια της πρωινής ζώνης.</a:t>
            </a: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Τόπος που συνέβη το περιστατικό: </a:t>
            </a:r>
            <a:r>
              <a:rPr lang="el-GR" b="1" dirty="0">
                <a:solidFill>
                  <a:srgbClr val="C00000"/>
                </a:solidFill>
                <a:latin typeface="Calibri" pitchFamily="34" charset="0"/>
                <a:ea typeface="Times New Roman" panose="02020603050405020304" pitchFamily="18" charset="0"/>
              </a:rPr>
              <a:t>Μέσα και έξω από την τάξη.</a:t>
            </a:r>
          </a:p>
          <a:p>
            <a:pPr algn="just" eaLnBrk="1" hangingPunct="1">
              <a:lnSpc>
                <a:spcPts val="1500"/>
              </a:lnSpc>
              <a:spcAft>
                <a:spcPts val="0"/>
              </a:spcAft>
            </a:pPr>
            <a:endParaRPr lang="el-GR" b="1" dirty="0">
              <a:solidFill>
                <a:srgbClr val="C00000"/>
              </a:solidFill>
              <a:latin typeface="Calibri" pitchFamily="34" charset="0"/>
              <a:ea typeface="Times New Roman" panose="02020603050405020304" pitchFamily="18" charset="0"/>
            </a:endParaRPr>
          </a:p>
          <a:p>
            <a:pPr lvl="0"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Επαναλαμβανόμενο: </a:t>
            </a:r>
            <a:r>
              <a:rPr lang="el-GR" b="1" dirty="0">
                <a:solidFill>
                  <a:srgbClr val="C00000"/>
                </a:solidFill>
                <a:latin typeface="Calibri" pitchFamily="34" charset="0"/>
                <a:ea typeface="Times New Roman" panose="02020603050405020304" pitchFamily="18" charset="0"/>
              </a:rPr>
              <a:t>Περισσότερες από 20.</a:t>
            </a: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Περιγραφή περιστατικού:</a:t>
            </a:r>
          </a:p>
          <a:p>
            <a:pPr algn="just" eaLnBrk="1" hangingPunct="1">
              <a:lnSpc>
                <a:spcPts val="3000"/>
              </a:lnSpc>
              <a:spcAft>
                <a:spcPts val="0"/>
              </a:spcAft>
            </a:pPr>
            <a:r>
              <a:rPr lang="el-GR" b="1" i="1" dirty="0">
                <a:solidFill>
                  <a:srgbClr val="C00000"/>
                </a:solidFill>
                <a:latin typeface="Calibri" pitchFamily="34" charset="0"/>
                <a:ea typeface="Times New Roman" panose="02020603050405020304" pitchFamily="18" charset="0"/>
              </a:rPr>
              <a:t>«Ένα συγκεκριμένο παιδί απειλεί συνεχώς το δικό μου παιδί, πώς αν δεν χτυπήσει παιδιά που του υποδεικνύει, θα χτυπήσει τον ίδιο. Τον κυνηγά να τον χτυπήσει και το παιδί μου κρύβεται πίσω από την δασκάλα. Η οποία δασκάλα είναι η μαμά του συγκεκριμένου παιδιού και δεν κάνει απολύτως τίποτα».</a:t>
            </a:r>
            <a:endParaRPr lang="el-GR" b="1" i="1" dirty="0">
              <a:solidFill>
                <a:srgbClr val="C00000"/>
              </a:solidFill>
              <a:latin typeface="Times New Roman" panose="02020603050405020304" pitchFamily="18" charset="0"/>
              <a:ea typeface="Times New Roman" panose="02020603050405020304" pitchFamily="18" charset="0"/>
            </a:endParaRPr>
          </a:p>
        </p:txBody>
      </p:sp>
      <p:sp>
        <p:nvSpPr>
          <p:cNvPr id="2" name="Θέση αριθμού διαφάνειας 1">
            <a:extLst>
              <a:ext uri="{FF2B5EF4-FFF2-40B4-BE49-F238E27FC236}">
                <a16:creationId xmlns:a16="http://schemas.microsoft.com/office/drawing/2014/main" id="{E547AB32-6010-4AC8-A106-E9375348EE22}"/>
              </a:ext>
            </a:extLst>
          </p:cNvPr>
          <p:cNvSpPr>
            <a:spLocks noGrp="1"/>
          </p:cNvSpPr>
          <p:nvPr>
            <p:ph type="sldNum" sz="quarter" idx="12"/>
          </p:nvPr>
        </p:nvSpPr>
        <p:spPr/>
        <p:txBody>
          <a:bodyPr/>
          <a:lstStyle/>
          <a:p>
            <a:pPr>
              <a:defRPr/>
            </a:pPr>
            <a:fld id="{845437B2-4D18-46FF-8583-E2B9C8A721F5}" type="slidenum">
              <a:rPr lang="el-GR" altLang="el-GR" smtClean="0"/>
              <a:pPr>
                <a:defRPr/>
              </a:pPr>
              <a:t>27</a:t>
            </a:fld>
            <a:endParaRPr lang="el-GR" altLang="el-GR"/>
          </a:p>
        </p:txBody>
      </p:sp>
      <p:pic>
        <p:nvPicPr>
          <p:cNvPr id="10" name="Εικόνα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329728" y="6217324"/>
            <a:ext cx="1355743" cy="379608"/>
          </a:xfrm>
          <a:prstGeom prst="rect">
            <a:avLst/>
          </a:prstGeom>
        </p:spPr>
      </p:pic>
    </p:spTree>
    <p:extLst>
      <p:ext uri="{BB962C8B-B14F-4D97-AF65-F5344CB8AC3E}">
        <p14:creationId xmlns:p14="http://schemas.microsoft.com/office/powerpoint/2010/main" val="30532794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 calcmode="lin" valueType="num">
                                      <p:cBhvr additive="base">
                                        <p:cTn id="25"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anim calcmode="lin" valueType="num">
                                      <p:cBhvr additive="base">
                                        <p:cTn id="31"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10" end="10"/>
                                            </p:txEl>
                                          </p:spTgt>
                                        </p:tgtEl>
                                        <p:attrNameLst>
                                          <p:attrName>style.visibility</p:attrName>
                                        </p:attrNameLst>
                                      </p:cBhvr>
                                      <p:to>
                                        <p:strVal val="visible"/>
                                      </p:to>
                                    </p:set>
                                    <p:anim calcmode="lin" valueType="num">
                                      <p:cBhvr additive="base">
                                        <p:cTn id="37"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1">
                                            <p:txEl>
                                              <p:pRg st="12" end="12"/>
                                            </p:txEl>
                                          </p:spTgt>
                                        </p:tgtEl>
                                        <p:attrNameLst>
                                          <p:attrName>style.visibility</p:attrName>
                                        </p:attrNameLst>
                                      </p:cBhvr>
                                      <p:to>
                                        <p:strVal val="visible"/>
                                      </p:to>
                                    </p:set>
                                    <p:animEffect transition="in" filter="fade">
                                      <p:cBhvr>
                                        <p:cTn id="43" dur="1000"/>
                                        <p:tgtEl>
                                          <p:spTgt spid="11">
                                            <p:txEl>
                                              <p:pRg st="12" end="12"/>
                                            </p:txEl>
                                          </p:spTgt>
                                        </p:tgtEl>
                                      </p:cBhvr>
                                    </p:animEffect>
                                    <p:anim calcmode="lin" valueType="num">
                                      <p:cBhvr>
                                        <p:cTn id="44" dur="1000" fill="hold"/>
                                        <p:tgtEl>
                                          <p:spTgt spid="11">
                                            <p:txEl>
                                              <p:pRg st="12" end="12"/>
                                            </p:txEl>
                                          </p:spTgt>
                                        </p:tgtEl>
                                        <p:attrNameLst>
                                          <p:attrName>ppt_x</p:attrName>
                                        </p:attrNameLst>
                                      </p:cBhvr>
                                      <p:tavLst>
                                        <p:tav tm="0">
                                          <p:val>
                                            <p:strVal val="#ppt_x"/>
                                          </p:val>
                                        </p:tav>
                                        <p:tav tm="100000">
                                          <p:val>
                                            <p:strVal val="#ppt_x"/>
                                          </p:val>
                                        </p:tav>
                                      </p:tavLst>
                                    </p:anim>
                                    <p:anim calcmode="lin" valueType="num">
                                      <p:cBhvr>
                                        <p:cTn id="45" dur="1000" fill="hold"/>
                                        <p:tgtEl>
                                          <p:spTgt spid="11">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1">
                                            <p:txEl>
                                              <p:pRg st="13" end="13"/>
                                            </p:txEl>
                                          </p:spTgt>
                                        </p:tgtEl>
                                        <p:attrNameLst>
                                          <p:attrName>style.visibility</p:attrName>
                                        </p:attrNameLst>
                                      </p:cBhvr>
                                      <p:to>
                                        <p:strVal val="visible"/>
                                      </p:to>
                                    </p:set>
                                    <p:anim calcmode="lin" valueType="num">
                                      <p:cBhvr additive="base">
                                        <p:cTn id="50" dur="500" fill="hold"/>
                                        <p:tgtEl>
                                          <p:spTgt spid="11">
                                            <p:txEl>
                                              <p:pRg st="13" end="1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335360" y="519543"/>
            <a:ext cx="115078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1809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l-GR" sz="23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1η</a:t>
            </a:r>
            <a:r>
              <a:rPr lang="el-GR" sz="2400" u="sng" dirty="0">
                <a:solidFill>
                  <a:schemeClr val="accent2">
                    <a:lumMod val="50000"/>
                  </a:schemeClr>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Μελέτη Περίπτωσης</a:t>
            </a:r>
            <a:endParaRPr lang="el-GR" altLang="el-GR" sz="2400" dirty="0">
              <a:solidFill>
                <a:schemeClr val="accent2">
                  <a:lumMod val="50000"/>
                </a:schemeClr>
              </a:solidFill>
              <a:effectLst>
                <a:outerShdw blurRad="38100" dist="38100" dir="2700000" algn="tl">
                  <a:srgbClr val="000000">
                    <a:alpha val="43137"/>
                  </a:srgbClr>
                </a:outerShdw>
              </a:effectLst>
            </a:endParaRPr>
          </a:p>
        </p:txBody>
      </p:sp>
      <p:sp>
        <p:nvSpPr>
          <p:cNvPr id="22531" name="Rectangle 8"/>
          <p:cNvSpPr>
            <a:spLocks noChangeArrowheads="1"/>
          </p:cNvSpPr>
          <p:nvPr/>
        </p:nvSpPr>
        <p:spPr bwMode="auto">
          <a:xfrm>
            <a:off x="1524000" y="21272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22532" name="Rectangle 9"/>
          <p:cNvSpPr>
            <a:spLocks noChangeArrowheads="1"/>
          </p:cNvSpPr>
          <p:nvPr/>
        </p:nvSpPr>
        <p:spPr bwMode="auto">
          <a:xfrm>
            <a:off x="1524000" y="2103439"/>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6" name="Rectangle 8"/>
          <p:cNvSpPr>
            <a:spLocks noChangeArrowheads="1"/>
          </p:cNvSpPr>
          <p:nvPr/>
        </p:nvSpPr>
        <p:spPr bwMode="auto">
          <a:xfrm>
            <a:off x="-13394" y="-17415"/>
            <a:ext cx="11856640" cy="507831"/>
          </a:xfrm>
          <a:prstGeom prst="rect">
            <a:avLst/>
          </a:prstGeom>
          <a:noFill/>
          <a:ln w="9525" algn="ctr">
            <a:noFill/>
            <a:miter lim="800000"/>
            <a:headEnd/>
            <a:tailEnd/>
          </a:ln>
          <a:effectLst/>
        </p:spPr>
        <p:txBody>
          <a:bodyPr wrap="square">
            <a:spAutoFit/>
          </a:bodyPr>
          <a:lstStyle>
            <a:lvl1pPr eaLnBrk="0" hangingPunct="0">
              <a:defRPr sz="2500">
                <a:solidFill>
                  <a:schemeClr val="tx2"/>
                </a:solidFill>
                <a:latin typeface="Calibri" pitchFamily="34" charset="0"/>
              </a:defRPr>
            </a:lvl1pPr>
            <a:lvl2pPr marL="742950" indent="-285750" eaLnBrk="0" hangingPunct="0">
              <a:defRPr sz="2500">
                <a:solidFill>
                  <a:schemeClr val="tx2"/>
                </a:solidFill>
                <a:latin typeface="Calibri" pitchFamily="34" charset="0"/>
              </a:defRPr>
            </a:lvl2pPr>
            <a:lvl3pPr marL="1143000" indent="-228600" eaLnBrk="0" hangingPunct="0">
              <a:defRPr sz="2500">
                <a:solidFill>
                  <a:schemeClr val="tx2"/>
                </a:solidFill>
                <a:latin typeface="Calibri" pitchFamily="34" charset="0"/>
              </a:defRPr>
            </a:lvl3pPr>
            <a:lvl4pPr marL="1600200" indent="-228600" eaLnBrk="0" hangingPunct="0">
              <a:defRPr sz="2500">
                <a:solidFill>
                  <a:schemeClr val="tx2"/>
                </a:solidFill>
                <a:latin typeface="Calibri" pitchFamily="34" charset="0"/>
              </a:defRPr>
            </a:lvl4pPr>
            <a:lvl5pPr marL="2057400" indent="-228600" eaLnBrk="0" hangingPunct="0">
              <a:defRPr sz="2500">
                <a:solidFill>
                  <a:schemeClr val="tx2"/>
                </a:solidFill>
                <a:latin typeface="Calibri" pitchFamily="34" charset="0"/>
              </a:defRPr>
            </a:lvl5pPr>
            <a:lvl6pPr marL="2514600" indent="-228600" eaLnBrk="0" fontAlgn="base" hangingPunct="0">
              <a:spcBef>
                <a:spcPct val="0"/>
              </a:spcBef>
              <a:spcAft>
                <a:spcPct val="0"/>
              </a:spcAft>
              <a:defRPr sz="2500">
                <a:solidFill>
                  <a:schemeClr val="tx2"/>
                </a:solidFill>
                <a:latin typeface="Calibri" pitchFamily="34" charset="0"/>
              </a:defRPr>
            </a:lvl6pPr>
            <a:lvl7pPr marL="2971800" indent="-228600" eaLnBrk="0" fontAlgn="base" hangingPunct="0">
              <a:spcBef>
                <a:spcPct val="0"/>
              </a:spcBef>
              <a:spcAft>
                <a:spcPct val="0"/>
              </a:spcAft>
              <a:defRPr sz="2500">
                <a:solidFill>
                  <a:schemeClr val="tx2"/>
                </a:solidFill>
                <a:latin typeface="Calibri" pitchFamily="34" charset="0"/>
              </a:defRPr>
            </a:lvl7pPr>
            <a:lvl8pPr marL="3429000" indent="-228600" eaLnBrk="0" fontAlgn="base" hangingPunct="0">
              <a:spcBef>
                <a:spcPct val="0"/>
              </a:spcBef>
              <a:spcAft>
                <a:spcPct val="0"/>
              </a:spcAft>
              <a:defRPr sz="2500">
                <a:solidFill>
                  <a:schemeClr val="tx2"/>
                </a:solidFill>
                <a:latin typeface="Calibri" pitchFamily="34" charset="0"/>
              </a:defRPr>
            </a:lvl8pPr>
            <a:lvl9pPr marL="3886200" indent="-228600" eaLnBrk="0" fontAlgn="base" hangingPunct="0">
              <a:spcBef>
                <a:spcPct val="0"/>
              </a:spcBef>
              <a:spcAft>
                <a:spcPct val="0"/>
              </a:spcAft>
              <a:defRPr sz="2500">
                <a:solidFill>
                  <a:schemeClr val="tx2"/>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altLang="el-GR" sz="2700" b="1" i="0" u="none" strike="noStrike" kern="0" cap="none" spc="0" normalizeH="0" baseline="0" noProof="0" dirty="0">
                <a:ln>
                  <a:noFill/>
                </a:ln>
                <a:solidFill>
                  <a:srgbClr val="CC0000"/>
                </a:solidFill>
                <a:effectLst>
                  <a:outerShdw blurRad="38100" dist="38100" dir="2700000" algn="tl">
                    <a:srgbClr val="C0C0C0"/>
                  </a:outerShdw>
                </a:effectLst>
                <a:uLnTx/>
                <a:uFillTx/>
              </a:rPr>
              <a:t>Ενδοσχολική Βία και Εκφοβισμός (Ε.ΒΙ.Ε.)</a:t>
            </a:r>
            <a:endPar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endParaRPr>
          </a:p>
        </p:txBody>
      </p:sp>
      <p:sp>
        <p:nvSpPr>
          <p:cNvPr id="2" name="Ορθογώνιο 1"/>
          <p:cNvSpPr/>
          <p:nvPr/>
        </p:nvSpPr>
        <p:spPr>
          <a:xfrm>
            <a:off x="407368" y="1010389"/>
            <a:ext cx="11435878" cy="2015936"/>
          </a:xfrm>
          <a:prstGeom prst="rect">
            <a:avLst/>
          </a:prstGeom>
        </p:spPr>
        <p:txBody>
          <a:bodyPr wrap="square">
            <a:spAutoFit/>
          </a:bodyPr>
          <a:lstStyle/>
          <a:p>
            <a:pPr algn="just" eaLnBrk="1" hangingPunct="1">
              <a:lnSpc>
                <a:spcPts val="3000"/>
              </a:lnSpc>
              <a:spcAft>
                <a:spcPts val="0"/>
              </a:spcAft>
            </a:pPr>
            <a:endParaRPr lang="el-GR" b="1" dirty="0">
              <a:solidFill>
                <a:srgbClr val="B7C6FE">
                  <a:lumMod val="25000"/>
                </a:srgbClr>
              </a:solidFill>
              <a:latin typeface="Calibri" pitchFamily="34" charset="0"/>
              <a:ea typeface="Times New Roman" panose="02020603050405020304" pitchFamily="18" charset="0"/>
            </a:endParaRPr>
          </a:p>
          <a:p>
            <a:pPr algn="just" eaLnBrk="1" hangingPunct="1">
              <a:lnSpc>
                <a:spcPts val="3000"/>
              </a:lnSpc>
              <a:spcAft>
                <a:spcPts val="0"/>
              </a:spcAft>
            </a:pPr>
            <a:endParaRPr lang="el-GR" b="1" dirty="0">
              <a:solidFill>
                <a:srgbClr val="B7C6FE">
                  <a:lumMod val="25000"/>
                </a:srgbClr>
              </a:solidFill>
              <a:latin typeface="Calibri" pitchFamily="34" charset="0"/>
              <a:ea typeface="Times New Roman" panose="02020603050405020304" pitchFamily="18" charset="0"/>
            </a:endParaRPr>
          </a:p>
          <a:p>
            <a:pPr algn="just" eaLnBrk="1" hangingPunct="1">
              <a:lnSpc>
                <a:spcPts val="3000"/>
              </a:lnSpc>
              <a:spcAft>
                <a:spcPts val="0"/>
              </a:spcAft>
            </a:pPr>
            <a:endParaRPr lang="el-GR" b="1" dirty="0">
              <a:solidFill>
                <a:srgbClr val="B7C6FE">
                  <a:lumMod val="25000"/>
                </a:srgbClr>
              </a:solidFill>
              <a:latin typeface="Calibri" pitchFamily="34" charset="0"/>
              <a:ea typeface="Times New Roman" panose="02020603050405020304" pitchFamily="18" charset="0"/>
            </a:endParaRPr>
          </a:p>
          <a:p>
            <a:pPr algn="just" eaLnBrk="1" hangingPunct="1">
              <a:lnSpc>
                <a:spcPts val="3000"/>
              </a:lnSpc>
              <a:spcAft>
                <a:spcPts val="0"/>
              </a:spcAft>
            </a:pPr>
            <a:endParaRPr lang="el-GR" b="1" dirty="0">
              <a:solidFill>
                <a:srgbClr val="B7C6FE">
                  <a:lumMod val="25000"/>
                </a:srgbClr>
              </a:solidFill>
              <a:latin typeface="Calibri" pitchFamily="34" charset="0"/>
              <a:ea typeface="Times New Roman" panose="02020603050405020304" pitchFamily="18" charset="0"/>
            </a:endParaRPr>
          </a:p>
          <a:p>
            <a:pPr algn="just" eaLnBrk="1" hangingPunct="1">
              <a:lnSpc>
                <a:spcPts val="3000"/>
              </a:lnSpc>
              <a:spcAft>
                <a:spcPts val="0"/>
              </a:spcAft>
            </a:pPr>
            <a:endParaRPr lang="el-GR" b="1" dirty="0">
              <a:solidFill>
                <a:srgbClr val="B7C6FE">
                  <a:lumMod val="25000"/>
                </a:srgbClr>
              </a:solidFill>
              <a:latin typeface="Calibri" pitchFamily="34" charset="0"/>
              <a:ea typeface="Times New Roman" panose="02020603050405020304" pitchFamily="18" charset="0"/>
            </a:endParaRPr>
          </a:p>
        </p:txBody>
      </p:sp>
      <p:sp>
        <p:nvSpPr>
          <p:cNvPr id="3" name="Ορθογώνιο 2"/>
          <p:cNvSpPr/>
          <p:nvPr/>
        </p:nvSpPr>
        <p:spPr>
          <a:xfrm>
            <a:off x="335360" y="1312220"/>
            <a:ext cx="11507886" cy="2873735"/>
          </a:xfrm>
          <a:prstGeom prst="rect">
            <a:avLst/>
          </a:prstGeom>
        </p:spPr>
        <p:txBody>
          <a:bodyPr wrap="square">
            <a:spAutoFit/>
          </a:bodyPr>
          <a:lstStyle/>
          <a:p>
            <a:pPr>
              <a:lnSpc>
                <a:spcPct val="107000"/>
              </a:lnSpc>
              <a:spcAft>
                <a:spcPts val="800"/>
              </a:spcAft>
            </a:pPr>
            <a:r>
              <a:rPr lang="el-GR" sz="23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1</a:t>
            </a:r>
            <a:r>
              <a:rPr lang="el-GR" b="1" dirty="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  Χαρακτηρισμός περιστατικού</a:t>
            </a:r>
            <a:endParaRPr lang="el-GR"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3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1.1</a:t>
            </a:r>
            <a:r>
              <a:rPr lang="el-GR" dirty="0">
                <a:latin typeface="Book Antiqua" panose="02040602050305030304" pitchFamily="18" charset="0"/>
                <a:ea typeface="Calibri" panose="020F0502020204030204" pitchFamily="34" charset="0"/>
                <a:cs typeface="Times New Roman" panose="02020603050405020304" pitchFamily="18" charset="0"/>
              </a:rPr>
              <a:t> </a:t>
            </a:r>
            <a:r>
              <a:rPr lang="el-GR" b="1" dirty="0">
                <a:solidFill>
                  <a:schemeClr val="accent2">
                    <a:lumMod val="50000"/>
                  </a:schemeClr>
                </a:solidFill>
                <a:latin typeface="Book Antiqua" panose="02040602050305030304" pitchFamily="18" charset="0"/>
                <a:ea typeface="Calibri" panose="020F0502020204030204" pitchFamily="34" charset="0"/>
                <a:cs typeface="Times New Roman" panose="02020603050405020304" pitchFamily="18" charset="0"/>
              </a:rPr>
              <a:t>Εντός αρμοδιότητας Πλατφόρμας: </a:t>
            </a:r>
            <a:r>
              <a:rPr lang="el-GR"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ΝΑΙ</a:t>
            </a:r>
            <a:endParaRPr lang="el-GR"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3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1.2</a:t>
            </a:r>
            <a:r>
              <a:rPr lang="el-GR" dirty="0">
                <a:latin typeface="Book Antiqua" panose="02040602050305030304" pitchFamily="18" charset="0"/>
                <a:ea typeface="Calibri" panose="020F0502020204030204" pitchFamily="34" charset="0"/>
                <a:cs typeface="Times New Roman" panose="02020603050405020304" pitchFamily="18" charset="0"/>
              </a:rPr>
              <a:t> </a:t>
            </a:r>
            <a:r>
              <a:rPr lang="el-GR" b="1" dirty="0">
                <a:solidFill>
                  <a:schemeClr val="accent2">
                    <a:lumMod val="50000"/>
                  </a:schemeClr>
                </a:solidFill>
                <a:latin typeface="Book Antiqua" panose="02040602050305030304" pitchFamily="18" charset="0"/>
                <a:ea typeface="Calibri" panose="020F0502020204030204" pitchFamily="34" charset="0"/>
                <a:cs typeface="Times New Roman" panose="02020603050405020304" pitchFamily="18" charset="0"/>
              </a:rPr>
              <a:t>Βάσιμη:</a:t>
            </a:r>
            <a:r>
              <a:rPr lang="el-GR" dirty="0">
                <a:latin typeface="Book Antiqua" panose="02040602050305030304" pitchFamily="18" charset="0"/>
                <a:ea typeface="Calibri" panose="020F0502020204030204" pitchFamily="34" charset="0"/>
                <a:cs typeface="Times New Roman" panose="02020603050405020304" pitchFamily="18" charset="0"/>
              </a:rPr>
              <a:t> </a:t>
            </a:r>
            <a:r>
              <a:rPr lang="el-GR"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ΝΑΙ</a:t>
            </a:r>
          </a:p>
          <a:p>
            <a:pPr>
              <a:lnSpc>
                <a:spcPct val="107000"/>
              </a:lnSpc>
              <a:spcAft>
                <a:spcPts val="800"/>
              </a:spcAft>
            </a:pPr>
            <a:r>
              <a:rPr lang="el-GR" sz="23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1.3</a:t>
            </a:r>
            <a:r>
              <a:rPr lang="el-GR" dirty="0">
                <a:latin typeface="Book Antiqua" panose="02040602050305030304" pitchFamily="18" charset="0"/>
                <a:ea typeface="Calibri" panose="020F0502020204030204" pitchFamily="34" charset="0"/>
                <a:cs typeface="Times New Roman" panose="02020603050405020304" pitchFamily="18" charset="0"/>
              </a:rPr>
              <a:t> </a:t>
            </a:r>
            <a:r>
              <a:rPr lang="el-GR" b="1" dirty="0">
                <a:solidFill>
                  <a:schemeClr val="accent2">
                    <a:lumMod val="50000"/>
                  </a:schemeClr>
                </a:solidFill>
                <a:latin typeface="Book Antiqua" panose="02040602050305030304" pitchFamily="18" charset="0"/>
                <a:ea typeface="Calibri" panose="020F0502020204030204" pitchFamily="34" charset="0"/>
                <a:cs typeface="Times New Roman" panose="02020603050405020304" pitchFamily="18" charset="0"/>
              </a:rPr>
              <a:t>Είδος Ε.ΒΙ.Ε.: </a:t>
            </a:r>
            <a:r>
              <a:rPr lang="el-GR"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Εκβιαστική, σωματική</a:t>
            </a:r>
          </a:p>
          <a:p>
            <a:pPr algn="just">
              <a:lnSpc>
                <a:spcPct val="107000"/>
              </a:lnSpc>
              <a:spcAft>
                <a:spcPts val="800"/>
              </a:spcAft>
            </a:pPr>
            <a:r>
              <a:rPr lang="el-GR" sz="23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1.4</a:t>
            </a:r>
            <a:r>
              <a:rPr lang="el-GR" b="1" dirty="0">
                <a:latin typeface="Book Antiqua" panose="02040602050305030304" pitchFamily="18" charset="0"/>
                <a:ea typeface="Calibri" panose="020F0502020204030204" pitchFamily="34" charset="0"/>
                <a:cs typeface="Times New Roman" panose="02020603050405020304" pitchFamily="18" charset="0"/>
              </a:rPr>
              <a:t> </a:t>
            </a:r>
            <a:r>
              <a:rPr lang="el-GR" b="1" dirty="0">
                <a:solidFill>
                  <a:schemeClr val="accent2">
                    <a:lumMod val="50000"/>
                  </a:schemeClr>
                </a:solidFill>
                <a:latin typeface="Book Antiqua" panose="02040602050305030304" pitchFamily="18" charset="0"/>
                <a:ea typeface="Calibri" panose="020F0502020204030204" pitchFamily="34" charset="0"/>
                <a:cs typeface="Times New Roman" panose="02020603050405020304" pitchFamily="18" charset="0"/>
              </a:rPr>
              <a:t>Ιδιαίτερο χαρακτηριστικό: </a:t>
            </a:r>
            <a:r>
              <a:rPr lang="el-GR"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Εμπλέκεται εκπαιδευτικός, η οποία κατηγορείται ότι, ως μητέρα του ασκούντος Ε.ΒΙ.Ε., παραμένει μεροληπτικά αδρανής.</a:t>
            </a:r>
          </a:p>
        </p:txBody>
      </p:sp>
      <p:sp>
        <p:nvSpPr>
          <p:cNvPr id="4" name="Θέση αριθμού διαφάνειας 3">
            <a:extLst>
              <a:ext uri="{FF2B5EF4-FFF2-40B4-BE49-F238E27FC236}">
                <a16:creationId xmlns:a16="http://schemas.microsoft.com/office/drawing/2014/main" id="{74AF57E1-3255-490F-B89A-6826FB03BD32}"/>
              </a:ext>
            </a:extLst>
          </p:cNvPr>
          <p:cNvSpPr>
            <a:spLocks noGrp="1"/>
          </p:cNvSpPr>
          <p:nvPr>
            <p:ph type="sldNum" sz="quarter" idx="12"/>
          </p:nvPr>
        </p:nvSpPr>
        <p:spPr/>
        <p:txBody>
          <a:bodyPr/>
          <a:lstStyle/>
          <a:p>
            <a:pPr>
              <a:defRPr/>
            </a:pPr>
            <a:fld id="{845437B2-4D18-46FF-8583-E2B9C8A721F5}" type="slidenum">
              <a:rPr lang="el-GR" altLang="el-GR" smtClean="0"/>
              <a:pPr>
                <a:defRPr/>
              </a:pPr>
              <a:t>28</a:t>
            </a:fld>
            <a:endParaRPr lang="el-GR" altLang="el-GR"/>
          </a:p>
        </p:txBody>
      </p:sp>
      <p:pic>
        <p:nvPicPr>
          <p:cNvPr id="10" name="Εικόνα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344472" y="5868792"/>
            <a:ext cx="1355743" cy="379608"/>
          </a:xfrm>
          <a:prstGeom prst="rect">
            <a:avLst/>
          </a:prstGeom>
        </p:spPr>
      </p:pic>
    </p:spTree>
    <p:extLst>
      <p:ext uri="{BB962C8B-B14F-4D97-AF65-F5344CB8AC3E}">
        <p14:creationId xmlns:p14="http://schemas.microsoft.com/office/powerpoint/2010/main" val="39857464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500" fill="hold"/>
                                        <p:tgtEl>
                                          <p:spTgt spid="22530"/>
                                        </p:tgtEl>
                                        <p:attrNameLst>
                                          <p:attrName>ppt_w</p:attrName>
                                        </p:attrNameLst>
                                      </p:cBhvr>
                                      <p:tavLst>
                                        <p:tav tm="0">
                                          <p:val>
                                            <p:fltVal val="0"/>
                                          </p:val>
                                        </p:tav>
                                        <p:tav tm="100000">
                                          <p:val>
                                            <p:strVal val="#ppt_w"/>
                                          </p:val>
                                        </p:tav>
                                      </p:tavLst>
                                    </p:anim>
                                    <p:anim calcmode="lin" valueType="num">
                                      <p:cBhvr>
                                        <p:cTn id="8" dur="500" fill="hold"/>
                                        <p:tgtEl>
                                          <p:spTgt spid="22530"/>
                                        </p:tgtEl>
                                        <p:attrNameLst>
                                          <p:attrName>ppt_h</p:attrName>
                                        </p:attrNameLst>
                                      </p:cBhvr>
                                      <p:tavLst>
                                        <p:tav tm="0">
                                          <p:val>
                                            <p:fltVal val="0"/>
                                          </p:val>
                                        </p:tav>
                                        <p:tav tm="100000">
                                          <p:val>
                                            <p:strVal val="#ppt_h"/>
                                          </p:val>
                                        </p:tav>
                                      </p:tavLst>
                                    </p:anim>
                                    <p:animEffect transition="in" filter="fade">
                                      <p:cBhvr>
                                        <p:cTn id="9" dur="500"/>
                                        <p:tgtEl>
                                          <p:spTgt spid="2253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35356" y="447058"/>
            <a:ext cx="11507888" cy="461662"/>
          </a:xfrm>
          <a:prstGeom prst="rect">
            <a:avLst/>
          </a:prstGeom>
          <a:noFill/>
          <a:ln cap="flat">
            <a:noFill/>
            <a:prstDash val="solid"/>
          </a:ln>
        </p:spPr>
        <p:txBody>
          <a:bodyPr vert="horz" wrap="square" lIns="91440" tIns="45720" rIns="91440" bIns="45720" anchor="ctr" anchorCtr="1" compatLnSpc="1">
            <a:spAutoFit/>
          </a:bodyPr>
          <a:lstStyle/>
          <a:p>
            <a:pPr lvl="0" indent="180978" algn="ctr" fontAlgn="auto">
              <a:spcBef>
                <a:spcPts val="0"/>
              </a:spcBef>
              <a:spcAft>
                <a:spcPts val="0"/>
              </a:spcAft>
              <a:defRPr sz="1800" b="0" i="0" u="none" strike="noStrike" kern="0" cap="none" spc="0" baseline="0">
                <a:solidFill>
                  <a:srgbClr val="000000"/>
                </a:solidFill>
                <a:uFillTx/>
              </a:defRPr>
            </a:pPr>
            <a:r>
              <a:rPr lang="en-US" sz="2400" b="0" i="0" strike="noStrike" kern="1200" cap="none" spc="0" baseline="0" dirty="0">
                <a:solidFill>
                  <a:srgbClr val="FF0000"/>
                </a:solidFill>
                <a:effectLst>
                  <a:outerShdw dist="38096" dir="2700000">
                    <a:srgbClr val="000000"/>
                  </a:outerShdw>
                </a:effectLst>
                <a:uFillTx/>
                <a:latin typeface="Book Antiqua" pitchFamily="18"/>
                <a:ea typeface="Calibri" pitchFamily="34"/>
                <a:cs typeface="Times New Roman" pitchFamily="18"/>
              </a:rPr>
              <a:t>2. </a:t>
            </a:r>
            <a:r>
              <a:rPr lang="el-GR" sz="2400" b="0" i="0" u="sng" strike="noStrike" kern="1200" cap="none" spc="0" baseline="0" dirty="0">
                <a:solidFill>
                  <a:srgbClr val="191966"/>
                </a:solidFill>
                <a:effectLst>
                  <a:outerShdw dist="38096" dir="2700000">
                    <a:srgbClr val="000000"/>
                  </a:outerShdw>
                </a:effectLst>
                <a:uFillTx/>
                <a:latin typeface="Book Antiqua" pitchFamily="18"/>
                <a:ea typeface="Calibri" pitchFamily="34"/>
                <a:cs typeface="Times New Roman" pitchFamily="18"/>
              </a:rPr>
              <a:t>Διαχείριση περιστατικού (1/</a:t>
            </a:r>
            <a:r>
              <a:rPr lang="en-US" sz="2400" b="0" i="0" u="sng" strike="noStrike" kern="1200" cap="none" spc="0" baseline="0" dirty="0">
                <a:solidFill>
                  <a:srgbClr val="191966"/>
                </a:solidFill>
                <a:effectLst>
                  <a:outerShdw dist="38096" dir="2700000">
                    <a:srgbClr val="000000"/>
                  </a:outerShdw>
                </a:effectLst>
                <a:uFillTx/>
                <a:latin typeface="Book Antiqua" pitchFamily="18"/>
                <a:ea typeface="Calibri" pitchFamily="34"/>
                <a:cs typeface="Times New Roman" pitchFamily="18"/>
              </a:rPr>
              <a:t>3</a:t>
            </a:r>
            <a:r>
              <a:rPr lang="el-GR" sz="2400" b="0" i="0" u="sng" strike="noStrike" kern="1200" cap="none" spc="0" baseline="0" dirty="0">
                <a:solidFill>
                  <a:srgbClr val="191966"/>
                </a:solidFill>
                <a:effectLst>
                  <a:outerShdw dist="38096" dir="2700000">
                    <a:srgbClr val="000000"/>
                  </a:outerShdw>
                </a:effectLst>
                <a:uFillTx/>
                <a:latin typeface="Book Antiqua" pitchFamily="18"/>
                <a:ea typeface="Calibri" pitchFamily="34"/>
                <a:cs typeface="Times New Roman" pitchFamily="18"/>
              </a:rPr>
              <a:t>)</a:t>
            </a:r>
          </a:p>
        </p:txBody>
      </p:sp>
      <p:sp>
        <p:nvSpPr>
          <p:cNvPr id="3" name="Rectangle 8"/>
          <p:cNvSpPr/>
          <p:nvPr/>
        </p:nvSpPr>
        <p:spPr>
          <a:xfrm>
            <a:off x="1524003" y="2127251"/>
            <a:ext cx="184151" cy="460372"/>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l-GR" sz="2400" b="0" i="0" u="none" strike="noStrike" kern="1200" cap="none" spc="0" baseline="0">
              <a:solidFill>
                <a:srgbClr val="000000"/>
              </a:solidFill>
              <a:uFillTx/>
              <a:latin typeface="Book Antiqua" pitchFamily="18"/>
            </a:endParaRPr>
          </a:p>
        </p:txBody>
      </p:sp>
      <p:sp>
        <p:nvSpPr>
          <p:cNvPr id="4" name="Rectangle 9"/>
          <p:cNvSpPr/>
          <p:nvPr/>
        </p:nvSpPr>
        <p:spPr>
          <a:xfrm>
            <a:off x="1524003" y="2103440"/>
            <a:ext cx="184151" cy="460372"/>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l-GR" sz="2400" b="0" i="0" u="none" strike="noStrike" kern="1200" cap="none" spc="0" baseline="0">
              <a:solidFill>
                <a:srgbClr val="000000"/>
              </a:solidFill>
              <a:uFillTx/>
              <a:latin typeface="Book Antiqua" pitchFamily="18"/>
            </a:endParaRPr>
          </a:p>
        </p:txBody>
      </p:sp>
      <p:sp>
        <p:nvSpPr>
          <p:cNvPr id="6" name="Rectangle 8"/>
          <p:cNvSpPr/>
          <p:nvPr/>
        </p:nvSpPr>
        <p:spPr>
          <a:xfrm>
            <a:off x="-13395" y="-17419"/>
            <a:ext cx="11856640" cy="507830"/>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700" b="1" i="0" u="none" strike="noStrike" kern="0" cap="none" spc="0" baseline="0">
                <a:solidFill>
                  <a:srgbClr val="CC0000"/>
                </a:solidFill>
                <a:effectLst>
                  <a:outerShdw dist="38096" dir="2700000">
                    <a:srgbClr val="C0C0C0"/>
                  </a:outerShdw>
                </a:effectLst>
                <a:uFillTx/>
                <a:latin typeface="Calibri" pitchFamily="34"/>
              </a:rPr>
              <a:t>Ενδοσχολική Βία και Εκφοβισμός (Ε.ΒΙ.Ε.)</a:t>
            </a:r>
            <a:endParaRPr lang="el-GR" sz="3000" b="1" i="0" u="none" strike="noStrike" kern="0" cap="none" spc="0" baseline="0">
              <a:solidFill>
                <a:srgbClr val="CC0000"/>
              </a:solidFill>
              <a:effectLst>
                <a:outerShdw dist="38096" dir="2700000">
                  <a:srgbClr val="C0C0C0"/>
                </a:outerShdw>
              </a:effectLst>
              <a:uFillTx/>
              <a:latin typeface="Calibri" pitchFamily="34"/>
            </a:endParaRPr>
          </a:p>
        </p:txBody>
      </p:sp>
      <p:sp>
        <p:nvSpPr>
          <p:cNvPr id="7" name="Ορθογώνιο 1"/>
          <p:cNvSpPr/>
          <p:nvPr/>
        </p:nvSpPr>
        <p:spPr>
          <a:xfrm>
            <a:off x="407365" y="1010384"/>
            <a:ext cx="11435879" cy="2015931"/>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914400" rtl="0" fontAlgn="auto" hangingPunct="1">
              <a:lnSpc>
                <a:spcPts val="3000"/>
              </a:lnSpc>
              <a:spcBef>
                <a:spcPts val="0"/>
              </a:spcBef>
              <a:spcAft>
                <a:spcPts val="0"/>
              </a:spcAft>
              <a:buNone/>
              <a:tabLst/>
              <a:defRPr sz="1800" b="0" i="0" u="none" strike="noStrike" kern="0" cap="none" spc="0" baseline="0">
                <a:solidFill>
                  <a:srgbClr val="000000"/>
                </a:solidFill>
                <a:uFillTx/>
              </a:defRPr>
            </a:pPr>
            <a:endParaRPr lang="el-GR" sz="2400" b="1" i="0" u="none" strike="noStrike" kern="1200" cap="none" spc="0" baseline="0">
              <a:solidFill>
                <a:srgbClr val="01186C"/>
              </a:solidFill>
              <a:uFillTx/>
              <a:latin typeface="Calibri" pitchFamily="34"/>
              <a:ea typeface="Times New Roman" pitchFamily="18"/>
            </a:endParaRPr>
          </a:p>
          <a:p>
            <a:pPr marL="0" marR="0" lvl="0" indent="0" algn="just" defTabSz="914400" rtl="0" fontAlgn="auto" hangingPunct="1">
              <a:lnSpc>
                <a:spcPts val="3000"/>
              </a:lnSpc>
              <a:spcBef>
                <a:spcPts val="0"/>
              </a:spcBef>
              <a:spcAft>
                <a:spcPts val="0"/>
              </a:spcAft>
              <a:buNone/>
              <a:tabLst/>
              <a:defRPr sz="1800" b="0" i="0" u="none" strike="noStrike" kern="0" cap="none" spc="0" baseline="0">
                <a:solidFill>
                  <a:srgbClr val="000000"/>
                </a:solidFill>
                <a:uFillTx/>
              </a:defRPr>
            </a:pPr>
            <a:endParaRPr lang="el-GR" sz="2400" b="1" i="0" u="none" strike="noStrike" kern="1200" cap="none" spc="0" baseline="0">
              <a:solidFill>
                <a:srgbClr val="01186C"/>
              </a:solidFill>
              <a:uFillTx/>
              <a:latin typeface="Calibri" pitchFamily="34"/>
              <a:ea typeface="Times New Roman" pitchFamily="18"/>
            </a:endParaRPr>
          </a:p>
          <a:p>
            <a:pPr marL="0" marR="0" lvl="0" indent="0" algn="just" defTabSz="914400" rtl="0" fontAlgn="auto" hangingPunct="1">
              <a:lnSpc>
                <a:spcPts val="3000"/>
              </a:lnSpc>
              <a:spcBef>
                <a:spcPts val="0"/>
              </a:spcBef>
              <a:spcAft>
                <a:spcPts val="0"/>
              </a:spcAft>
              <a:buNone/>
              <a:tabLst/>
              <a:defRPr sz="1800" b="0" i="0" u="none" strike="noStrike" kern="0" cap="none" spc="0" baseline="0">
                <a:solidFill>
                  <a:srgbClr val="000000"/>
                </a:solidFill>
                <a:uFillTx/>
              </a:defRPr>
            </a:pPr>
            <a:endParaRPr lang="el-GR" sz="2400" b="1" i="0" u="none" strike="noStrike" kern="1200" cap="none" spc="0" baseline="0">
              <a:solidFill>
                <a:srgbClr val="01186C"/>
              </a:solidFill>
              <a:uFillTx/>
              <a:latin typeface="Calibri" pitchFamily="34"/>
              <a:ea typeface="Times New Roman" pitchFamily="18"/>
            </a:endParaRPr>
          </a:p>
          <a:p>
            <a:pPr marL="0" marR="0" lvl="0" indent="0" algn="just" defTabSz="914400" rtl="0" fontAlgn="auto" hangingPunct="1">
              <a:lnSpc>
                <a:spcPts val="3000"/>
              </a:lnSpc>
              <a:spcBef>
                <a:spcPts val="0"/>
              </a:spcBef>
              <a:spcAft>
                <a:spcPts val="0"/>
              </a:spcAft>
              <a:buNone/>
              <a:tabLst/>
              <a:defRPr sz="1800" b="0" i="0" u="none" strike="noStrike" kern="0" cap="none" spc="0" baseline="0">
                <a:solidFill>
                  <a:srgbClr val="000000"/>
                </a:solidFill>
                <a:uFillTx/>
              </a:defRPr>
            </a:pPr>
            <a:endParaRPr lang="el-GR" sz="2400" b="1" i="0" u="none" strike="noStrike" kern="1200" cap="none" spc="0" baseline="0">
              <a:solidFill>
                <a:srgbClr val="01186C"/>
              </a:solidFill>
              <a:uFillTx/>
              <a:latin typeface="Calibri" pitchFamily="34"/>
              <a:ea typeface="Times New Roman" pitchFamily="18"/>
            </a:endParaRPr>
          </a:p>
          <a:p>
            <a:pPr marL="0" marR="0" lvl="0" indent="0" algn="just" defTabSz="914400" rtl="0" fontAlgn="auto" hangingPunct="1">
              <a:lnSpc>
                <a:spcPts val="3000"/>
              </a:lnSpc>
              <a:spcBef>
                <a:spcPts val="0"/>
              </a:spcBef>
              <a:spcAft>
                <a:spcPts val="0"/>
              </a:spcAft>
              <a:buNone/>
              <a:tabLst/>
              <a:defRPr sz="1800" b="0" i="0" u="none" strike="noStrike" kern="0" cap="none" spc="0" baseline="0">
                <a:solidFill>
                  <a:srgbClr val="000000"/>
                </a:solidFill>
                <a:uFillTx/>
              </a:defRPr>
            </a:pPr>
            <a:endParaRPr lang="el-GR" sz="2400" b="1" i="0" u="none" strike="noStrike" kern="1200" cap="none" spc="0" baseline="0">
              <a:solidFill>
                <a:srgbClr val="01186C"/>
              </a:solidFill>
              <a:uFillTx/>
              <a:latin typeface="Calibri" pitchFamily="34"/>
              <a:ea typeface="Times New Roman" pitchFamily="18"/>
            </a:endParaRPr>
          </a:p>
        </p:txBody>
      </p:sp>
      <p:sp>
        <p:nvSpPr>
          <p:cNvPr id="8" name="Ορθογώνιο 2"/>
          <p:cNvSpPr/>
          <p:nvPr/>
        </p:nvSpPr>
        <p:spPr>
          <a:xfrm>
            <a:off x="263352" y="802495"/>
            <a:ext cx="11507888" cy="5722849"/>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0">
              <a:lnSpc>
                <a:spcPct val="107000"/>
              </a:lnSpc>
              <a:spcBef>
                <a:spcPts val="0"/>
              </a:spcBef>
              <a:spcAft>
                <a:spcPts val="800"/>
              </a:spcAft>
              <a:buNone/>
              <a:tabLst/>
              <a:defRPr sz="1800" b="0" i="0" u="none" strike="noStrike" kern="0" cap="none" spc="0" baseline="0">
                <a:solidFill>
                  <a:srgbClr val="000000"/>
                </a:solidFill>
                <a:uFillTx/>
              </a:defRPr>
            </a:pPr>
            <a:r>
              <a:rPr lang="el-GR" sz="2300" b="1" i="0" u="none" strike="noStrike" kern="1200" cap="none" spc="0" baseline="0" dirty="0">
                <a:solidFill>
                  <a:srgbClr val="00664D"/>
                </a:solidFill>
                <a:uFillTx/>
                <a:latin typeface="Book Antiqua" pitchFamily="18"/>
                <a:ea typeface="Calibri" pitchFamily="34"/>
                <a:cs typeface="Times New Roman" pitchFamily="18"/>
              </a:rPr>
              <a:t>Αρχικά, εξέταση ενδεχόμενης δέσμευσης περιστατικού από την 4μελή Ομάδα Δράσης, ένεκα εμπλοκής εκπαιδευτικού. Ακόλουθα:</a:t>
            </a:r>
            <a:endParaRPr lang="el-GR" sz="2300" b="1" i="0" u="none" strike="noStrike" kern="1200" cap="none" spc="0" baseline="0" dirty="0">
              <a:solidFill>
                <a:srgbClr val="00664D"/>
              </a:solidFill>
              <a:uFillTx/>
              <a:latin typeface="Calibri" pitchFamily="34"/>
              <a:ea typeface="Calibri" pitchFamily="34"/>
              <a:cs typeface="Times New Roman" pitchFamily="18"/>
            </a:endParaRPr>
          </a:p>
          <a:p>
            <a:pPr lvl="0" algn="just" fontAlgn="auto">
              <a:lnSpc>
                <a:spcPts val="3100"/>
              </a:lnSpc>
              <a:spcBef>
                <a:spcPts val="0"/>
              </a:spcBef>
              <a:spcAft>
                <a:spcPts val="0"/>
              </a:spcAft>
              <a:buSzPct val="100000"/>
              <a:defRPr sz="1800" b="0" i="0" u="none" strike="noStrike" kern="0" cap="none" spc="0" baseline="0">
                <a:solidFill>
                  <a:srgbClr val="000000"/>
                </a:solidFill>
                <a:uFillTx/>
              </a:defRPr>
            </a:pPr>
            <a:r>
              <a:rPr lang="el-GR" sz="2000" b="1" dirty="0">
                <a:solidFill>
                  <a:srgbClr val="FF0000"/>
                </a:solidFill>
                <a:latin typeface="Book Antiqua" pitchFamily="18"/>
                <a:ea typeface="Calibri" pitchFamily="34"/>
                <a:cs typeface="Times New Roman" pitchFamily="18"/>
              </a:rPr>
              <a:t>2.</a:t>
            </a:r>
            <a:r>
              <a:rPr lang="en-US" sz="2000" b="1" dirty="0">
                <a:solidFill>
                  <a:srgbClr val="FF0000"/>
                </a:solidFill>
                <a:latin typeface="Book Antiqua" pitchFamily="18"/>
                <a:ea typeface="Calibri" pitchFamily="34"/>
                <a:cs typeface="Times New Roman" pitchFamily="18"/>
              </a:rPr>
              <a:t>1</a:t>
            </a:r>
            <a:r>
              <a:rPr lang="el-GR" sz="2000" b="1" i="0" u="none" strike="noStrike" kern="1200" cap="none" spc="0" baseline="0" dirty="0">
                <a:solidFill>
                  <a:srgbClr val="16165D"/>
                </a:solidFill>
                <a:uFillTx/>
                <a:latin typeface="Book Antiqua" pitchFamily="18"/>
                <a:ea typeface="Calibri" pitchFamily="34"/>
                <a:cs typeface="Times New Roman" pitchFamily="18"/>
              </a:rPr>
              <a:t> Καλό είναι να υπενθυμίζεται στους/στις </a:t>
            </a:r>
            <a:r>
              <a:rPr lang="el-GR" sz="2000" b="1" i="0" u="none" strike="noStrike" kern="1200" cap="none" spc="0" baseline="0" dirty="0" err="1">
                <a:solidFill>
                  <a:srgbClr val="16165D"/>
                </a:solidFill>
                <a:uFillTx/>
                <a:latin typeface="Book Antiqua" pitchFamily="18"/>
                <a:ea typeface="Calibri" pitchFamily="34"/>
                <a:cs typeface="Times New Roman" pitchFamily="18"/>
              </a:rPr>
              <a:t>εκπαιδευτιούς</a:t>
            </a:r>
            <a:r>
              <a:rPr lang="el-GR" sz="2000" b="1" i="0" u="none" strike="noStrike" kern="1200" cap="none" spc="0" baseline="0" dirty="0">
                <a:solidFill>
                  <a:srgbClr val="16165D"/>
                </a:solidFill>
                <a:uFillTx/>
                <a:latin typeface="Book Antiqua" pitchFamily="18"/>
                <a:ea typeface="Calibri" pitchFamily="34"/>
                <a:cs typeface="Times New Roman" pitchFamily="18"/>
              </a:rPr>
              <a:t> η σύσταση του Υ.ΠΑΙ.Θ.Α. με σχετική εγκύκλιο και τις διατάξεις του Π.Δ. 79/2017, που ορίζει πως για παιδαγωγικούς και δεοντολογικούς λόγους καλό είναι να αποφεύγουν οι εκπαιδευτικοί να αναλαμβάνουν τμήματα όπου φοιτούν τα παιδιά τους. </a:t>
            </a:r>
          </a:p>
          <a:p>
            <a:pPr lvl="0" algn="just" fontAlgn="auto">
              <a:lnSpc>
                <a:spcPts val="3100"/>
              </a:lnSpc>
              <a:spcBef>
                <a:spcPts val="0"/>
              </a:spcBef>
              <a:spcAft>
                <a:spcPts val="0"/>
              </a:spcAft>
              <a:buSzPct val="100000"/>
              <a:defRPr sz="1800" b="0" i="0" u="none" strike="noStrike" kern="0" cap="none" spc="0" baseline="0">
                <a:solidFill>
                  <a:srgbClr val="000000"/>
                </a:solidFill>
                <a:uFillTx/>
              </a:defRPr>
            </a:pPr>
            <a:r>
              <a:rPr lang="el-GR" sz="2000" b="1" dirty="0">
                <a:solidFill>
                  <a:srgbClr val="FF0000"/>
                </a:solidFill>
                <a:latin typeface="Book Antiqua" pitchFamily="18"/>
                <a:ea typeface="Calibri" pitchFamily="34"/>
                <a:cs typeface="Times New Roman" pitchFamily="18"/>
              </a:rPr>
              <a:t>2.</a:t>
            </a:r>
            <a:r>
              <a:rPr lang="en-US" sz="2000" b="1" dirty="0">
                <a:solidFill>
                  <a:srgbClr val="FF0000"/>
                </a:solidFill>
                <a:latin typeface="Book Antiqua" pitchFamily="18"/>
                <a:ea typeface="Calibri" pitchFamily="34"/>
                <a:cs typeface="Times New Roman" pitchFamily="18"/>
              </a:rPr>
              <a:t>2</a:t>
            </a:r>
            <a:r>
              <a:rPr lang="el-GR" sz="2000" b="1" dirty="0">
                <a:solidFill>
                  <a:srgbClr val="FF0000"/>
                </a:solidFill>
                <a:latin typeface="Book Antiqua" pitchFamily="18"/>
                <a:ea typeface="Calibri" pitchFamily="34"/>
                <a:cs typeface="Times New Roman" pitchFamily="18"/>
                <a:sym typeface="Wingdings" panose="05000000000000000000" pitchFamily="2" charset="2"/>
              </a:rPr>
              <a:t> </a:t>
            </a:r>
            <a:r>
              <a:rPr lang="el-GR" sz="2000" b="1" i="0" u="none" strike="noStrike" kern="1200" cap="none" spc="0" baseline="0" dirty="0">
                <a:solidFill>
                  <a:srgbClr val="16165D"/>
                </a:solidFill>
                <a:uFillTx/>
                <a:latin typeface="Book Antiqua" pitchFamily="18"/>
                <a:ea typeface="Calibri" pitchFamily="34"/>
                <a:cs typeface="Times New Roman" pitchFamily="18"/>
              </a:rPr>
              <a:t>Οι υπεύθυνοι </a:t>
            </a:r>
            <a:r>
              <a:rPr lang="el-GR" sz="2000" b="1" i="0" u="none" strike="noStrike" kern="0" cap="none" spc="0" baseline="0" dirty="0">
                <a:solidFill>
                  <a:srgbClr val="16165D"/>
                </a:solidFill>
                <a:uFillTx/>
                <a:latin typeface="Book Antiqua" pitchFamily="18"/>
                <a:ea typeface="Calibri" pitchFamily="34"/>
                <a:cs typeface="Times New Roman" pitchFamily="18"/>
              </a:rPr>
              <a:t>ανάληψης</a:t>
            </a:r>
            <a:r>
              <a:rPr lang="el-GR" sz="2000" b="1" i="0" u="none" strike="noStrike" kern="1200" cap="none" spc="0" baseline="0" dirty="0">
                <a:solidFill>
                  <a:srgbClr val="16165D"/>
                </a:solidFill>
                <a:uFillTx/>
                <a:latin typeface="Book Antiqua" pitchFamily="18"/>
                <a:ea typeface="Calibri" pitchFamily="34"/>
                <a:cs typeface="Times New Roman" pitchFamily="18"/>
              </a:rPr>
              <a:t> περιστατικών Ε.ΒΙ.Ε. οφείλουν να δράσουν όσο το δυνατόν αμεσότερα. Εάν θεωρούν ότι το περιστατικό αυτό επηρεάζει την ομαλή λειτουργία όλου του σχολείου, τότε προγραμματίζεται άμεσα συμβούλιο του Συλλόγου Διδασκόντων. </a:t>
            </a:r>
          </a:p>
          <a:p>
            <a:pPr lvl="0" algn="just" fontAlgn="auto">
              <a:lnSpc>
                <a:spcPts val="3100"/>
              </a:lnSpc>
              <a:spcBef>
                <a:spcPts val="0"/>
              </a:spcBef>
              <a:spcAft>
                <a:spcPts val="0"/>
              </a:spcAft>
              <a:buSzPct val="100000"/>
              <a:defRPr sz="1800" b="0" i="0" u="none" strike="noStrike" kern="0" cap="none" spc="0" baseline="0">
                <a:solidFill>
                  <a:srgbClr val="000000"/>
                </a:solidFill>
                <a:uFillTx/>
              </a:defRPr>
            </a:pPr>
            <a:r>
              <a:rPr lang="el-GR" sz="2000" b="1" dirty="0">
                <a:solidFill>
                  <a:srgbClr val="FF0000"/>
                </a:solidFill>
                <a:latin typeface="Book Antiqua" pitchFamily="18"/>
                <a:ea typeface="Calibri" pitchFamily="34"/>
                <a:cs typeface="Times New Roman" pitchFamily="18"/>
              </a:rPr>
              <a:t>2.</a:t>
            </a:r>
            <a:r>
              <a:rPr lang="en-US" sz="2000" b="1" dirty="0">
                <a:solidFill>
                  <a:srgbClr val="FF0000"/>
                </a:solidFill>
                <a:latin typeface="Book Antiqua" pitchFamily="18"/>
                <a:ea typeface="Calibri" pitchFamily="34"/>
                <a:cs typeface="Times New Roman" pitchFamily="18"/>
              </a:rPr>
              <a:t>3</a:t>
            </a:r>
            <a:r>
              <a:rPr lang="el-GR" sz="2000" b="1" dirty="0">
                <a:solidFill>
                  <a:srgbClr val="FF0000"/>
                </a:solidFill>
                <a:latin typeface="Book Antiqua" pitchFamily="18"/>
                <a:ea typeface="Calibri" pitchFamily="34"/>
                <a:cs typeface="Times New Roman" pitchFamily="18"/>
                <a:sym typeface="Wingdings" panose="05000000000000000000" pitchFamily="2" charset="2"/>
              </a:rPr>
              <a:t> </a:t>
            </a:r>
            <a:r>
              <a:rPr lang="el-GR" sz="2000" b="1" i="0" u="none" strike="noStrike" kern="1200" cap="none" spc="0" baseline="0" dirty="0">
                <a:solidFill>
                  <a:srgbClr val="16165D"/>
                </a:solidFill>
                <a:uFillTx/>
                <a:latin typeface="Book Antiqua" pitchFamily="18"/>
                <a:ea typeface="Calibri" pitchFamily="34"/>
                <a:cs typeface="Times New Roman" pitchFamily="18"/>
              </a:rPr>
              <a:t>Υπάρχει </a:t>
            </a:r>
            <a:r>
              <a:rPr lang="el-GR" sz="2000" b="1" i="0" u="none" strike="noStrike" kern="1200" cap="none" spc="0" baseline="0" dirty="0" err="1">
                <a:solidFill>
                  <a:srgbClr val="16165D"/>
                </a:solidFill>
                <a:uFillTx/>
                <a:latin typeface="Book Antiqua" pitchFamily="18"/>
                <a:ea typeface="Calibri" pitchFamily="34"/>
                <a:cs typeface="Times New Roman" pitchFamily="18"/>
              </a:rPr>
              <a:t>επαναληπτικότητα</a:t>
            </a:r>
            <a:r>
              <a:rPr lang="el-GR" sz="2000" b="1" i="0" u="none" strike="noStrike" kern="1200" cap="none" spc="0" baseline="0" dirty="0">
                <a:solidFill>
                  <a:srgbClr val="16165D"/>
                </a:solidFill>
                <a:uFillTx/>
                <a:latin typeface="Book Antiqua" pitchFamily="18"/>
                <a:ea typeface="Calibri" pitchFamily="34"/>
                <a:cs typeface="Times New Roman" pitchFamily="18"/>
              </a:rPr>
              <a:t> στο γεγονός; Υπάρχει ποικιλότητα στις μορφές επιθετικότητας του παιδιού που ασκεί Ε.ΒΙ.Ε.; Από πότε ξεκίνησε; Πόσο συχνά; Υπάρχουν σχετικές εκθέσεις από το ΚΕ.Δ.Α.Σ.Υ. για κάποια από τα παιδιά; Συλλογή πληροφοριών μέσω ημερολογίων παρατήρησης του/της μαθητή/</a:t>
            </a:r>
            <a:r>
              <a:rPr lang="el-GR" sz="2000" b="1" i="0" u="none" strike="noStrike" kern="1200" cap="none" spc="0" baseline="0" dirty="0" err="1">
                <a:solidFill>
                  <a:srgbClr val="16165D"/>
                </a:solidFill>
                <a:uFillTx/>
                <a:latin typeface="Book Antiqua" pitchFamily="18"/>
                <a:ea typeface="Calibri" pitchFamily="34"/>
                <a:cs typeface="Times New Roman" pitchFamily="18"/>
              </a:rPr>
              <a:t>τριας</a:t>
            </a:r>
            <a:r>
              <a:rPr lang="el-GR" sz="2000" b="1" i="0" u="none" strike="noStrike" kern="1200" cap="none" spc="0" baseline="0" dirty="0">
                <a:solidFill>
                  <a:srgbClr val="16165D"/>
                </a:solidFill>
                <a:uFillTx/>
                <a:latin typeface="Book Antiqua" pitchFamily="18"/>
                <a:ea typeface="Calibri" pitchFamily="34"/>
                <a:cs typeface="Times New Roman" pitchFamily="18"/>
              </a:rPr>
              <a:t> του παιδιού που ασκεί Ε.ΒΙ.Ε. Συλλογή πληροφοριών από το ημερολόγιο σχολικής ζωής, καθώς και καταγραφή περιστατικών εκεί</a:t>
            </a:r>
          </a:p>
        </p:txBody>
      </p:sp>
      <p:sp>
        <p:nvSpPr>
          <p:cNvPr id="9" name="Θέση αριθμού διαφάνειας 8">
            <a:extLst>
              <a:ext uri="{FF2B5EF4-FFF2-40B4-BE49-F238E27FC236}">
                <a16:creationId xmlns:a16="http://schemas.microsoft.com/office/drawing/2014/main" id="{36B5F1ED-41B9-4720-817E-5E98282519B6}"/>
              </a:ext>
            </a:extLst>
          </p:cNvPr>
          <p:cNvSpPr>
            <a:spLocks noGrp="1"/>
          </p:cNvSpPr>
          <p:nvPr>
            <p:ph type="sldNum" sz="quarter" idx="12"/>
          </p:nvPr>
        </p:nvSpPr>
        <p:spPr/>
        <p:txBody>
          <a:bodyPr/>
          <a:lstStyle/>
          <a:p>
            <a:pPr>
              <a:defRPr/>
            </a:pPr>
            <a:fld id="{845437B2-4D18-46FF-8583-E2B9C8A721F5}" type="slidenum">
              <a:rPr lang="el-GR" altLang="el-GR" smtClean="0"/>
              <a:pPr>
                <a:defRPr/>
              </a:pPr>
              <a:t>29</a:t>
            </a:fld>
            <a:endParaRPr lang="el-GR" altLang="el-GR"/>
          </a:p>
        </p:txBody>
      </p:sp>
      <p:pic>
        <p:nvPicPr>
          <p:cNvPr id="10" name="Εικόνα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490797" y="6235864"/>
            <a:ext cx="1355743" cy="379608"/>
          </a:xfrm>
          <a:prstGeom prst="rect">
            <a:avLst/>
          </a:prstGeom>
        </p:spPr>
      </p:pic>
    </p:spTree>
    <p:extLst>
      <p:ext uri="{BB962C8B-B14F-4D97-AF65-F5344CB8AC3E}">
        <p14:creationId xmlns:p14="http://schemas.microsoft.com/office/powerpoint/2010/main" val="34905783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barn(inVertical)">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1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500"/>
                                        <p:tgtEl>
                                          <p:spTgt spid="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10" fill="hold"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500"/>
                                        <p:tgtEl>
                                          <p:spTgt spid="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10" fill="hold"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fade">
                                      <p:cBhvr>
                                        <p:cTn id="29"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Τίτλος 1"/>
          <p:cNvSpPr>
            <a:spLocks noGrp="1"/>
          </p:cNvSpPr>
          <p:nvPr>
            <p:ph type="title"/>
          </p:nvPr>
        </p:nvSpPr>
        <p:spPr>
          <a:xfrm>
            <a:off x="1798639" y="511175"/>
            <a:ext cx="8783637" cy="1143000"/>
          </a:xfrm>
        </p:spPr>
        <p:txBody>
          <a:bodyPr/>
          <a:lstStyle/>
          <a:p>
            <a:pPr algn="l"/>
            <a:r>
              <a:rPr lang="el-GR" altLang="el-GR" sz="3200" dirty="0"/>
              <a:t/>
            </a:r>
            <a:br>
              <a:rPr lang="el-GR" altLang="el-GR" sz="3200" dirty="0"/>
            </a:br>
            <a:r>
              <a:rPr lang="el-GR" altLang="el-GR" sz="3200" dirty="0"/>
              <a:t/>
            </a:r>
            <a:br>
              <a:rPr lang="el-GR" altLang="el-GR" sz="3200" dirty="0"/>
            </a:br>
            <a:r>
              <a:rPr lang="el-GR" altLang="el-GR" sz="2600" i="1" dirty="0">
                <a:solidFill>
                  <a:srgbClr val="002060"/>
                </a:solidFill>
                <a:latin typeface="Arial Black" panose="020B0A04020102020204" pitchFamily="34" charset="0"/>
              </a:rPr>
              <a:t>ΜΕΡΟΣ Α΄: Η ΠΛΑΤΦΟΡΜΑ &amp; ΤΑ ΠΡΩΤΟΚΟΛΛΑ</a:t>
            </a:r>
            <a:r>
              <a:rPr lang="el-GR" altLang="el-GR" sz="3200" dirty="0"/>
              <a:t/>
            </a:r>
            <a:br>
              <a:rPr lang="el-GR" altLang="el-GR" sz="3200" dirty="0"/>
            </a:br>
            <a:r>
              <a:rPr lang="el-GR" altLang="el-GR" sz="3200" dirty="0"/>
              <a:t/>
            </a:r>
            <a:br>
              <a:rPr lang="el-GR" altLang="el-GR" sz="3200" dirty="0"/>
            </a:br>
            <a:r>
              <a:rPr lang="el-GR" altLang="el-GR" sz="3200" dirty="0"/>
              <a:t/>
            </a:r>
            <a:br>
              <a:rPr lang="el-GR" altLang="el-GR" sz="3200" dirty="0"/>
            </a:br>
            <a:r>
              <a:rPr lang="el-GR" altLang="el-GR" sz="3200" dirty="0"/>
              <a:t>Ειδική ψηφιακή πλατφόρμα</a:t>
            </a: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841972187"/>
              </p:ext>
            </p:extLst>
          </p:nvPr>
        </p:nvGraphicFramePr>
        <p:xfrm>
          <a:off x="1199456" y="1196752"/>
          <a:ext cx="10369152" cy="4824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Θέση αριθμού διαφάνειας 1">
            <a:extLst>
              <a:ext uri="{FF2B5EF4-FFF2-40B4-BE49-F238E27FC236}">
                <a16:creationId xmlns:a16="http://schemas.microsoft.com/office/drawing/2014/main" id="{B277B605-FDBB-4C89-AC7B-B34E9BC45AA4}"/>
              </a:ext>
            </a:extLst>
          </p:cNvPr>
          <p:cNvSpPr>
            <a:spLocks noGrp="1"/>
          </p:cNvSpPr>
          <p:nvPr>
            <p:ph type="sldNum" sz="quarter" idx="12"/>
          </p:nvPr>
        </p:nvSpPr>
        <p:spPr/>
        <p:txBody>
          <a:bodyPr/>
          <a:lstStyle/>
          <a:p>
            <a:pPr>
              <a:defRPr/>
            </a:pPr>
            <a:fld id="{6D690F74-246D-4367-A0A9-9F62E7BA2245}" type="slidenum">
              <a:rPr lang="el-GR" altLang="el-GR" smtClean="0"/>
              <a:pPr>
                <a:defRPr/>
              </a:pPr>
              <a:t>3</a:t>
            </a:fld>
            <a:endParaRPr lang="el-GR" altLang="el-GR"/>
          </a:p>
        </p:txBody>
      </p:sp>
      <p:pic>
        <p:nvPicPr>
          <p:cNvPr id="6" name="Εικόνα 5"/>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0582276" y="6220691"/>
            <a:ext cx="1355743" cy="3796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242"/>
                                        </p:tgtEl>
                                        <p:attrNameLst>
                                          <p:attrName>style.visibility</p:attrName>
                                        </p:attrNameLst>
                                      </p:cBhvr>
                                      <p:to>
                                        <p:strVal val="visible"/>
                                      </p:to>
                                    </p:set>
                                    <p:anim calcmode="lin" valueType="num">
                                      <p:cBhvr>
                                        <p:cTn id="14" dur="500" fill="hold"/>
                                        <p:tgtEl>
                                          <p:spTgt spid="10242"/>
                                        </p:tgtEl>
                                        <p:attrNameLst>
                                          <p:attrName>ppt_w</p:attrName>
                                        </p:attrNameLst>
                                      </p:cBhvr>
                                      <p:tavLst>
                                        <p:tav tm="0">
                                          <p:val>
                                            <p:fltVal val="0"/>
                                          </p:val>
                                        </p:tav>
                                        <p:tav tm="100000">
                                          <p:val>
                                            <p:strVal val="#ppt_w"/>
                                          </p:val>
                                        </p:tav>
                                      </p:tavLst>
                                    </p:anim>
                                    <p:anim calcmode="lin" valueType="num">
                                      <p:cBhvr>
                                        <p:cTn id="15" dur="500" fill="hold"/>
                                        <p:tgtEl>
                                          <p:spTgt spid="10242"/>
                                        </p:tgtEl>
                                        <p:attrNameLst>
                                          <p:attrName>ppt_h</p:attrName>
                                        </p:attrNameLst>
                                      </p:cBhvr>
                                      <p:tavLst>
                                        <p:tav tm="0">
                                          <p:val>
                                            <p:fltVal val="0"/>
                                          </p:val>
                                        </p:tav>
                                        <p:tav tm="100000">
                                          <p:val>
                                            <p:strVal val="#ppt_h"/>
                                          </p:val>
                                        </p:tav>
                                      </p:tavLst>
                                    </p:anim>
                                    <p:animEffect transition="in" filter="fade">
                                      <p:cBhvr>
                                        <p:cTn id="16"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Graphic spid="4"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35356" y="332656"/>
            <a:ext cx="11507888" cy="461662"/>
          </a:xfrm>
          <a:prstGeom prst="rect">
            <a:avLst/>
          </a:prstGeom>
          <a:noFill/>
          <a:ln cap="flat">
            <a:noFill/>
            <a:prstDash val="solid"/>
          </a:ln>
        </p:spPr>
        <p:txBody>
          <a:bodyPr vert="horz" wrap="square" lIns="91440" tIns="45720" rIns="91440" bIns="45720" anchor="ctr" anchorCtr="1" compatLnSpc="1">
            <a:spAutoFit/>
          </a:bodyPr>
          <a:lstStyle/>
          <a:p>
            <a:pPr lvl="0" indent="180978" algn="ctr" fontAlgn="auto">
              <a:spcBef>
                <a:spcPts val="0"/>
              </a:spcBef>
              <a:spcAft>
                <a:spcPts val="0"/>
              </a:spcAft>
              <a:defRPr sz="1800" b="0" i="0" u="none" strike="noStrike" kern="0" cap="none" spc="0" baseline="0">
                <a:solidFill>
                  <a:srgbClr val="000000"/>
                </a:solidFill>
                <a:uFillTx/>
              </a:defRPr>
            </a:pPr>
            <a:r>
              <a:rPr lang="en-US" dirty="0">
                <a:solidFill>
                  <a:srgbClr val="FF0000"/>
                </a:solidFill>
                <a:effectLst>
                  <a:outerShdw dist="38096" dir="2700000">
                    <a:srgbClr val="000000"/>
                  </a:outerShdw>
                </a:effectLst>
                <a:latin typeface="Book Antiqua" pitchFamily="18"/>
                <a:ea typeface="Calibri" pitchFamily="34"/>
                <a:cs typeface="Times New Roman" pitchFamily="18"/>
              </a:rPr>
              <a:t>2.</a:t>
            </a:r>
            <a:r>
              <a:rPr lang="el-GR" sz="2400" b="0" i="0" u="sng" strike="noStrike" kern="1200" cap="none" spc="0" baseline="0" dirty="0">
                <a:solidFill>
                  <a:srgbClr val="191966"/>
                </a:solidFill>
                <a:effectLst>
                  <a:outerShdw dist="38096" dir="2700000">
                    <a:srgbClr val="000000"/>
                  </a:outerShdw>
                </a:effectLst>
                <a:uFillTx/>
                <a:latin typeface="Book Antiqua" pitchFamily="18"/>
                <a:ea typeface="Calibri" pitchFamily="34"/>
                <a:cs typeface="Times New Roman" pitchFamily="18"/>
              </a:rPr>
              <a:t> Διαχείριση περιστατικού  (2/</a:t>
            </a:r>
            <a:r>
              <a:rPr lang="en-US" sz="2400" b="0" i="0" u="sng" strike="noStrike" kern="1200" cap="none" spc="0" baseline="0" dirty="0">
                <a:solidFill>
                  <a:srgbClr val="191966"/>
                </a:solidFill>
                <a:effectLst>
                  <a:outerShdw dist="38096" dir="2700000">
                    <a:srgbClr val="000000"/>
                  </a:outerShdw>
                </a:effectLst>
                <a:uFillTx/>
                <a:latin typeface="Book Antiqua" pitchFamily="18"/>
                <a:ea typeface="Calibri" pitchFamily="34"/>
                <a:cs typeface="Times New Roman" pitchFamily="18"/>
              </a:rPr>
              <a:t>3</a:t>
            </a:r>
            <a:r>
              <a:rPr lang="el-GR" sz="2400" b="0" i="0" u="sng" strike="noStrike" kern="1200" cap="none" spc="0" baseline="0" dirty="0">
                <a:solidFill>
                  <a:srgbClr val="191966"/>
                </a:solidFill>
                <a:effectLst>
                  <a:outerShdw dist="38096" dir="2700000">
                    <a:srgbClr val="000000"/>
                  </a:outerShdw>
                </a:effectLst>
                <a:uFillTx/>
                <a:latin typeface="Book Antiqua" pitchFamily="18"/>
                <a:ea typeface="Calibri" pitchFamily="34"/>
                <a:cs typeface="Times New Roman" pitchFamily="18"/>
              </a:rPr>
              <a:t>)</a:t>
            </a:r>
          </a:p>
        </p:txBody>
      </p:sp>
      <p:sp>
        <p:nvSpPr>
          <p:cNvPr id="3" name="Rectangle 8"/>
          <p:cNvSpPr/>
          <p:nvPr/>
        </p:nvSpPr>
        <p:spPr>
          <a:xfrm>
            <a:off x="1524003" y="2127251"/>
            <a:ext cx="184151" cy="460372"/>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l-GR" sz="2400" b="0" i="0" u="none" strike="noStrike" kern="1200" cap="none" spc="0" baseline="0">
              <a:solidFill>
                <a:srgbClr val="000000"/>
              </a:solidFill>
              <a:uFillTx/>
              <a:latin typeface="Book Antiqua" pitchFamily="18"/>
            </a:endParaRPr>
          </a:p>
        </p:txBody>
      </p:sp>
      <p:sp>
        <p:nvSpPr>
          <p:cNvPr id="4" name="Rectangle 9"/>
          <p:cNvSpPr/>
          <p:nvPr/>
        </p:nvSpPr>
        <p:spPr>
          <a:xfrm>
            <a:off x="1524003" y="2103440"/>
            <a:ext cx="184151" cy="460372"/>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l-GR" sz="2400" b="0" i="0" u="none" strike="noStrike" kern="1200" cap="none" spc="0" baseline="0">
              <a:solidFill>
                <a:srgbClr val="000000"/>
              </a:solidFill>
              <a:uFillTx/>
              <a:latin typeface="Book Antiqua" pitchFamily="18"/>
            </a:endParaRPr>
          </a:p>
        </p:txBody>
      </p:sp>
      <p:sp>
        <p:nvSpPr>
          <p:cNvPr id="6" name="Rectangle 8"/>
          <p:cNvSpPr/>
          <p:nvPr/>
        </p:nvSpPr>
        <p:spPr>
          <a:xfrm>
            <a:off x="-13395" y="-17419"/>
            <a:ext cx="11856640" cy="507830"/>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700" b="1" i="0" u="none" strike="noStrike" kern="0" cap="none" spc="0" baseline="0">
                <a:solidFill>
                  <a:srgbClr val="CC0000"/>
                </a:solidFill>
                <a:effectLst>
                  <a:outerShdw dist="38096" dir="2700000">
                    <a:srgbClr val="C0C0C0"/>
                  </a:outerShdw>
                </a:effectLst>
                <a:uFillTx/>
                <a:latin typeface="Calibri" pitchFamily="34"/>
              </a:rPr>
              <a:t>Ενδοσχολική Βία και Εκφοβισμός (Ε.ΒΙ.Ε.)</a:t>
            </a:r>
            <a:endParaRPr lang="el-GR" sz="3000" b="1" i="0" u="none" strike="noStrike" kern="0" cap="none" spc="0" baseline="0">
              <a:solidFill>
                <a:srgbClr val="CC0000"/>
              </a:solidFill>
              <a:effectLst>
                <a:outerShdw dist="38096" dir="2700000">
                  <a:srgbClr val="C0C0C0"/>
                </a:outerShdw>
              </a:effectLst>
              <a:uFillTx/>
              <a:latin typeface="Calibri" pitchFamily="34"/>
            </a:endParaRPr>
          </a:p>
        </p:txBody>
      </p:sp>
      <p:sp>
        <p:nvSpPr>
          <p:cNvPr id="7" name="Ορθογώνιο 1"/>
          <p:cNvSpPr/>
          <p:nvPr/>
        </p:nvSpPr>
        <p:spPr>
          <a:xfrm>
            <a:off x="407365" y="1010384"/>
            <a:ext cx="11435879" cy="2015931"/>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914400" rtl="0" fontAlgn="auto" hangingPunct="1">
              <a:lnSpc>
                <a:spcPts val="3000"/>
              </a:lnSpc>
              <a:spcBef>
                <a:spcPts val="0"/>
              </a:spcBef>
              <a:spcAft>
                <a:spcPts val="0"/>
              </a:spcAft>
              <a:buNone/>
              <a:tabLst/>
              <a:defRPr sz="1800" b="0" i="0" u="none" strike="noStrike" kern="0" cap="none" spc="0" baseline="0">
                <a:solidFill>
                  <a:srgbClr val="000000"/>
                </a:solidFill>
                <a:uFillTx/>
              </a:defRPr>
            </a:pPr>
            <a:endParaRPr lang="el-GR" sz="2400" b="1" i="0" u="none" strike="noStrike" kern="1200" cap="none" spc="0" baseline="0">
              <a:solidFill>
                <a:srgbClr val="01186C"/>
              </a:solidFill>
              <a:uFillTx/>
              <a:latin typeface="Calibri" pitchFamily="34"/>
              <a:ea typeface="Times New Roman" pitchFamily="18"/>
            </a:endParaRPr>
          </a:p>
          <a:p>
            <a:pPr marL="0" marR="0" lvl="0" indent="0" algn="just" defTabSz="914400" rtl="0" fontAlgn="auto" hangingPunct="1">
              <a:lnSpc>
                <a:spcPts val="3000"/>
              </a:lnSpc>
              <a:spcBef>
                <a:spcPts val="0"/>
              </a:spcBef>
              <a:spcAft>
                <a:spcPts val="0"/>
              </a:spcAft>
              <a:buNone/>
              <a:tabLst/>
              <a:defRPr sz="1800" b="0" i="0" u="none" strike="noStrike" kern="0" cap="none" spc="0" baseline="0">
                <a:solidFill>
                  <a:srgbClr val="000000"/>
                </a:solidFill>
                <a:uFillTx/>
              </a:defRPr>
            </a:pPr>
            <a:endParaRPr lang="el-GR" sz="2400" b="1" i="0" u="none" strike="noStrike" kern="1200" cap="none" spc="0" baseline="0">
              <a:solidFill>
                <a:srgbClr val="01186C"/>
              </a:solidFill>
              <a:uFillTx/>
              <a:latin typeface="Calibri" pitchFamily="34"/>
              <a:ea typeface="Times New Roman" pitchFamily="18"/>
            </a:endParaRPr>
          </a:p>
          <a:p>
            <a:pPr marL="0" marR="0" lvl="0" indent="0" algn="just" defTabSz="914400" rtl="0" fontAlgn="auto" hangingPunct="1">
              <a:lnSpc>
                <a:spcPts val="3000"/>
              </a:lnSpc>
              <a:spcBef>
                <a:spcPts val="0"/>
              </a:spcBef>
              <a:spcAft>
                <a:spcPts val="0"/>
              </a:spcAft>
              <a:buNone/>
              <a:tabLst/>
              <a:defRPr sz="1800" b="0" i="0" u="none" strike="noStrike" kern="0" cap="none" spc="0" baseline="0">
                <a:solidFill>
                  <a:srgbClr val="000000"/>
                </a:solidFill>
                <a:uFillTx/>
              </a:defRPr>
            </a:pPr>
            <a:endParaRPr lang="el-GR" sz="2400" b="1" i="0" u="none" strike="noStrike" kern="1200" cap="none" spc="0" baseline="0">
              <a:solidFill>
                <a:srgbClr val="01186C"/>
              </a:solidFill>
              <a:uFillTx/>
              <a:latin typeface="Calibri" pitchFamily="34"/>
              <a:ea typeface="Times New Roman" pitchFamily="18"/>
            </a:endParaRPr>
          </a:p>
          <a:p>
            <a:pPr marL="0" marR="0" lvl="0" indent="0" algn="just" defTabSz="914400" rtl="0" fontAlgn="auto" hangingPunct="1">
              <a:lnSpc>
                <a:spcPts val="3000"/>
              </a:lnSpc>
              <a:spcBef>
                <a:spcPts val="0"/>
              </a:spcBef>
              <a:spcAft>
                <a:spcPts val="0"/>
              </a:spcAft>
              <a:buNone/>
              <a:tabLst/>
              <a:defRPr sz="1800" b="0" i="0" u="none" strike="noStrike" kern="0" cap="none" spc="0" baseline="0">
                <a:solidFill>
                  <a:srgbClr val="000000"/>
                </a:solidFill>
                <a:uFillTx/>
              </a:defRPr>
            </a:pPr>
            <a:endParaRPr lang="el-GR" sz="2400" b="1" i="0" u="none" strike="noStrike" kern="1200" cap="none" spc="0" baseline="0">
              <a:solidFill>
                <a:srgbClr val="01186C"/>
              </a:solidFill>
              <a:uFillTx/>
              <a:latin typeface="Calibri" pitchFamily="34"/>
              <a:ea typeface="Times New Roman" pitchFamily="18"/>
            </a:endParaRPr>
          </a:p>
          <a:p>
            <a:pPr marL="0" marR="0" lvl="0" indent="0" algn="just" defTabSz="914400" rtl="0" fontAlgn="auto" hangingPunct="1">
              <a:lnSpc>
                <a:spcPts val="3000"/>
              </a:lnSpc>
              <a:spcBef>
                <a:spcPts val="0"/>
              </a:spcBef>
              <a:spcAft>
                <a:spcPts val="0"/>
              </a:spcAft>
              <a:buNone/>
              <a:tabLst/>
              <a:defRPr sz="1800" b="0" i="0" u="none" strike="noStrike" kern="0" cap="none" spc="0" baseline="0">
                <a:solidFill>
                  <a:srgbClr val="000000"/>
                </a:solidFill>
                <a:uFillTx/>
              </a:defRPr>
            </a:pPr>
            <a:endParaRPr lang="el-GR" sz="2400" b="1" i="0" u="none" strike="noStrike" kern="1200" cap="none" spc="0" baseline="0">
              <a:solidFill>
                <a:srgbClr val="01186C"/>
              </a:solidFill>
              <a:uFillTx/>
              <a:latin typeface="Calibri" pitchFamily="34"/>
              <a:ea typeface="Times New Roman" pitchFamily="18"/>
            </a:endParaRPr>
          </a:p>
        </p:txBody>
      </p:sp>
      <p:sp>
        <p:nvSpPr>
          <p:cNvPr id="8" name="Ορθογώνιο 2"/>
          <p:cNvSpPr/>
          <p:nvPr/>
        </p:nvSpPr>
        <p:spPr>
          <a:xfrm>
            <a:off x="191344" y="764704"/>
            <a:ext cx="11507888" cy="5873403"/>
          </a:xfrm>
          <a:prstGeom prst="rect">
            <a:avLst/>
          </a:prstGeom>
          <a:noFill/>
          <a:ln cap="flat">
            <a:noFill/>
            <a:prstDash val="solid"/>
          </a:ln>
        </p:spPr>
        <p:txBody>
          <a:bodyPr vert="horz" wrap="square" lIns="91440" tIns="45720" rIns="91440" bIns="45720" anchor="t" anchorCtr="0" compatLnSpc="1">
            <a:spAutoFit/>
          </a:bodyPr>
          <a:lstStyle/>
          <a:p>
            <a:pPr lvl="0" algn="just" fontAlgn="auto">
              <a:lnSpc>
                <a:spcPts val="3100"/>
              </a:lnSpc>
              <a:spcBef>
                <a:spcPts val="0"/>
              </a:spcBef>
              <a:spcAft>
                <a:spcPts val="0"/>
              </a:spcAft>
              <a:defRPr sz="1800" b="0" i="0" u="none" strike="noStrike" kern="0" cap="none" spc="0" baseline="0">
                <a:solidFill>
                  <a:srgbClr val="000000"/>
                </a:solidFill>
                <a:uFillTx/>
              </a:defRPr>
            </a:pPr>
            <a:r>
              <a:rPr lang="el-GR" sz="2000" b="1" dirty="0">
                <a:solidFill>
                  <a:srgbClr val="FF0000"/>
                </a:solidFill>
                <a:latin typeface="Book Antiqua" pitchFamily="18"/>
                <a:ea typeface="Calibri" pitchFamily="34"/>
                <a:cs typeface="Times New Roman" pitchFamily="18"/>
              </a:rPr>
              <a:t>2.</a:t>
            </a:r>
            <a:r>
              <a:rPr lang="en-US" sz="2000" b="1" dirty="0">
                <a:solidFill>
                  <a:srgbClr val="FF0000"/>
                </a:solidFill>
                <a:latin typeface="Book Antiqua" pitchFamily="18"/>
                <a:ea typeface="Calibri" pitchFamily="34"/>
                <a:cs typeface="Times New Roman" pitchFamily="18"/>
              </a:rPr>
              <a:t>4</a:t>
            </a:r>
            <a:r>
              <a:rPr lang="el-GR" sz="2000" b="1" dirty="0">
                <a:solidFill>
                  <a:srgbClr val="FF0000"/>
                </a:solidFill>
                <a:latin typeface="Book Antiqua" pitchFamily="18"/>
                <a:ea typeface="Calibri" pitchFamily="34"/>
                <a:cs typeface="Times New Roman" pitchFamily="18"/>
                <a:sym typeface="Wingdings" panose="05000000000000000000" pitchFamily="2" charset="2"/>
              </a:rPr>
              <a:t> </a:t>
            </a:r>
            <a:r>
              <a:rPr lang="el-GR" sz="2000" b="1" i="0" u="none" strike="noStrike" kern="1200" cap="none" spc="0" baseline="0" dirty="0">
                <a:solidFill>
                  <a:srgbClr val="002060"/>
                </a:solidFill>
                <a:uFillTx/>
                <a:latin typeface="Book Antiqua" pitchFamily="18"/>
                <a:ea typeface="Calibri" pitchFamily="34"/>
                <a:cs typeface="Times New Roman" pitchFamily="18"/>
              </a:rPr>
              <a:t>Εμπλοκή της Ε.Δ.Υ. (εάν υπάρχει) Άμεση εμπλοκή του ΚΕ.Δ.Α.Σ.Υ. εάν υπάρχουν εκθέσεις αξιολόγησης για τα εμπλεκόμενα παιδιά. </a:t>
            </a:r>
          </a:p>
          <a:p>
            <a:pPr lvl="0" algn="just" fontAlgn="auto">
              <a:lnSpc>
                <a:spcPts val="3100"/>
              </a:lnSpc>
              <a:spcBef>
                <a:spcPts val="0"/>
              </a:spcBef>
              <a:spcAft>
                <a:spcPts val="0"/>
              </a:spcAft>
              <a:defRPr sz="1800" b="0" i="0" u="none" strike="noStrike" kern="0" cap="none" spc="0" baseline="0">
                <a:solidFill>
                  <a:srgbClr val="000000"/>
                </a:solidFill>
                <a:uFillTx/>
              </a:defRPr>
            </a:pPr>
            <a:r>
              <a:rPr lang="el-GR" sz="2000" b="1" dirty="0">
                <a:solidFill>
                  <a:srgbClr val="FF0000"/>
                </a:solidFill>
                <a:latin typeface="Book Antiqua" pitchFamily="18"/>
                <a:ea typeface="Calibri" pitchFamily="34"/>
                <a:cs typeface="Times New Roman" pitchFamily="18"/>
              </a:rPr>
              <a:t>2.</a:t>
            </a:r>
            <a:r>
              <a:rPr lang="en-US" sz="2000" b="1" dirty="0">
                <a:solidFill>
                  <a:srgbClr val="FF0000"/>
                </a:solidFill>
                <a:latin typeface="Book Antiqua" pitchFamily="18"/>
                <a:ea typeface="Calibri" pitchFamily="34"/>
                <a:cs typeface="Times New Roman" pitchFamily="18"/>
              </a:rPr>
              <a:t>5</a:t>
            </a:r>
            <a:r>
              <a:rPr lang="el-GR" sz="2000" b="1" i="0" u="none" strike="noStrike" kern="1200" cap="none" spc="0" baseline="0" dirty="0">
                <a:solidFill>
                  <a:srgbClr val="16165D"/>
                </a:solidFill>
                <a:uFillTx/>
                <a:latin typeface="Book Antiqua" pitchFamily="18"/>
                <a:ea typeface="Calibri" pitchFamily="34"/>
                <a:cs typeface="Times New Roman" pitchFamily="18"/>
              </a:rPr>
              <a:t> Ορίζεται συνάντηση με τους γονείς των εμπλεκόμενων παιδιών ξεχωριστά. Πρόταση στους γονείς του παιδιού που ασκεί Ε.ΒΙ.Ε., καθώς και στους γονείς των παρατηρητών/τριών (εάν αυτοί/</a:t>
            </a:r>
            <a:r>
              <a:rPr lang="el-GR" sz="2000" b="1" i="0" u="none" strike="noStrike" kern="1200" cap="none" spc="0" baseline="0" dirty="0" err="1">
                <a:solidFill>
                  <a:srgbClr val="16165D"/>
                </a:solidFill>
                <a:uFillTx/>
                <a:latin typeface="Book Antiqua" pitchFamily="18"/>
                <a:ea typeface="Calibri" pitchFamily="34"/>
                <a:cs typeface="Times New Roman" pitchFamily="18"/>
              </a:rPr>
              <a:t>ες</a:t>
            </a:r>
            <a:r>
              <a:rPr lang="el-GR" sz="2000" b="1" i="0" u="none" strike="noStrike" kern="1200" cap="none" spc="0" baseline="0" dirty="0">
                <a:solidFill>
                  <a:srgbClr val="16165D"/>
                </a:solidFill>
                <a:uFillTx/>
                <a:latin typeface="Book Antiqua" pitchFamily="18"/>
                <a:ea typeface="Calibri" pitchFamily="34"/>
                <a:cs typeface="Times New Roman" pitchFamily="18"/>
              </a:rPr>
              <a:t> έχουν, επίσης, δυσκολίες συμπεριφοράς) για αξιολόγηση των παιδιών από το ΚΕ.Δ.Α.Σ.Υ. (εάν δεν υπάρχουν σχετικές εκθέσεις αξιολόγησης).</a:t>
            </a:r>
            <a:endParaRPr lang="el-GR" sz="2000" b="1" i="0" u="none" strike="noStrike" kern="1200" cap="none" spc="0" baseline="0" dirty="0">
              <a:solidFill>
                <a:srgbClr val="C00000"/>
              </a:solidFill>
              <a:uFillTx/>
              <a:latin typeface="Book Antiqua" pitchFamily="18"/>
              <a:ea typeface="Calibri" pitchFamily="34"/>
              <a:cs typeface="Times New Roman" pitchFamily="18"/>
            </a:endParaRPr>
          </a:p>
          <a:p>
            <a:pPr lvl="0" algn="just" fontAlgn="auto">
              <a:lnSpc>
                <a:spcPct val="107000"/>
              </a:lnSpc>
              <a:spcBef>
                <a:spcPts val="0"/>
              </a:spcBef>
              <a:spcAft>
                <a:spcPts val="800"/>
              </a:spcAft>
              <a:defRPr sz="1800" b="0" i="0" u="none" strike="noStrike" kern="0" cap="none" spc="0" baseline="0">
                <a:solidFill>
                  <a:srgbClr val="000000"/>
                </a:solidFill>
                <a:uFillTx/>
              </a:defRPr>
            </a:pPr>
            <a:r>
              <a:rPr lang="el-GR" sz="2000" b="1" dirty="0">
                <a:solidFill>
                  <a:srgbClr val="FF0000"/>
                </a:solidFill>
                <a:latin typeface="Book Antiqua" pitchFamily="18"/>
                <a:ea typeface="Calibri" pitchFamily="34"/>
                <a:cs typeface="Times New Roman" pitchFamily="18"/>
              </a:rPr>
              <a:t>2.</a:t>
            </a:r>
            <a:r>
              <a:rPr lang="en-US" sz="2000" b="1" dirty="0">
                <a:solidFill>
                  <a:srgbClr val="FF0000"/>
                </a:solidFill>
                <a:latin typeface="Book Antiqua" pitchFamily="18"/>
                <a:ea typeface="Calibri" pitchFamily="34"/>
                <a:cs typeface="Times New Roman" pitchFamily="18"/>
              </a:rPr>
              <a:t>6</a:t>
            </a:r>
            <a:r>
              <a:rPr lang="el-GR" sz="2000" b="1" i="0" u="none" strike="noStrike" kern="1200" cap="none" spc="0" baseline="0" dirty="0">
                <a:solidFill>
                  <a:srgbClr val="C00000"/>
                </a:solidFill>
                <a:uFillTx/>
                <a:latin typeface="Book Antiqua" pitchFamily="18"/>
                <a:ea typeface="Calibri" pitchFamily="34"/>
                <a:cs typeface="Times New Roman" pitchFamily="18"/>
              </a:rPr>
              <a:t> </a:t>
            </a:r>
            <a:r>
              <a:rPr lang="el-GR" sz="2000" b="1" i="0" u="none" strike="noStrike" kern="1200" cap="none" spc="0" baseline="0" dirty="0">
                <a:solidFill>
                  <a:srgbClr val="16165D"/>
                </a:solidFill>
                <a:uFillTx/>
                <a:latin typeface="Book Antiqua" pitchFamily="18"/>
                <a:ea typeface="Calibri" pitchFamily="34"/>
                <a:cs typeface="Times New Roman" pitchFamily="18"/>
              </a:rPr>
              <a:t> Εάν η έκβαση των συναντήσεων αυτών δεν είναι θετική, υπάρχει άρνηση της οικογένειας να αποδεχτεί την κατάσταση και να παρέμβει, τότε καλό είναι να εφαρμοστεί το θεσμικό πλαίσιο που προαναφέρθηκε και να κληθεί είτε ο/η αρμόδιος/α Σχολικός Σύμβουλος Ειδικής Αγωγής και Ενταξιακής Εκπαίδευσης είτε ο/η Σύμβουλος Νηπιαγωγών. Επιπρόσθετα, ο Σύλλογος Διδασκόντων συντάσσει σχετικό πρακτικό μαζί με έκθεση παιδαγωγική (και από την ΕΔΥ αν υπάρχει στο σχολείο), όπου δίνεται περιγραφή των βασικών δυσκολιών του παιδιού στην σχολική προσαρμογή, καθώς και των τρόπων διαχείρισης αυτών ως τώρα. </a:t>
            </a:r>
          </a:p>
          <a:p>
            <a:pPr lvl="0" algn="just" fontAlgn="auto">
              <a:lnSpc>
                <a:spcPct val="107000"/>
              </a:lnSpc>
              <a:spcBef>
                <a:spcPts val="0"/>
              </a:spcBef>
              <a:spcAft>
                <a:spcPts val="800"/>
              </a:spcAft>
              <a:defRPr sz="1800" b="0" i="0" u="none" strike="noStrike" kern="0" cap="none" spc="0" baseline="0">
                <a:solidFill>
                  <a:srgbClr val="000000"/>
                </a:solidFill>
                <a:uFillTx/>
              </a:defRPr>
            </a:pPr>
            <a:r>
              <a:rPr lang="el-GR" sz="2000" b="1" dirty="0">
                <a:solidFill>
                  <a:srgbClr val="FF0000"/>
                </a:solidFill>
                <a:latin typeface="Book Antiqua" pitchFamily="18"/>
                <a:ea typeface="Calibri" pitchFamily="34"/>
                <a:cs typeface="Times New Roman" pitchFamily="18"/>
              </a:rPr>
              <a:t>2.7</a:t>
            </a:r>
            <a:r>
              <a:rPr lang="el-GR" sz="2000" b="1" i="0" u="none" strike="noStrike" kern="1200" cap="none" spc="0" baseline="0" dirty="0">
                <a:solidFill>
                  <a:srgbClr val="16165D"/>
                </a:solidFill>
                <a:uFillTx/>
                <a:latin typeface="Book Antiqua" pitchFamily="18"/>
                <a:ea typeface="Calibri" pitchFamily="34"/>
                <a:cs typeface="Times New Roman" pitchFamily="18"/>
              </a:rPr>
              <a:t> Παιδαγωγικές παρεμβάσεις που θα αφορούν την </a:t>
            </a:r>
            <a:r>
              <a:rPr lang="el-GR" sz="2000" b="1" i="0" u="none" strike="noStrike" kern="1200" cap="none" spc="0" baseline="0" dirty="0" err="1">
                <a:solidFill>
                  <a:srgbClr val="16165D"/>
                </a:solidFill>
                <a:uFillTx/>
                <a:latin typeface="Book Antiqua" pitchFamily="18"/>
                <a:ea typeface="Calibri" pitchFamily="34"/>
                <a:cs typeface="Times New Roman" pitchFamily="18"/>
              </a:rPr>
              <a:t>κοινωνικοσυναισθηματική</a:t>
            </a:r>
            <a:r>
              <a:rPr lang="el-GR" sz="2000" b="1" i="0" u="none" strike="noStrike" kern="1200" cap="none" spc="0" baseline="0" dirty="0">
                <a:solidFill>
                  <a:srgbClr val="16165D"/>
                </a:solidFill>
                <a:uFillTx/>
                <a:latin typeface="Book Antiqua" pitchFamily="18"/>
                <a:ea typeface="Calibri" pitchFamily="34"/>
                <a:cs typeface="Times New Roman" pitchFamily="18"/>
              </a:rPr>
              <a:t> ενδυνάμωση όλων των εμπλεκομένων στο περιστατικό μέσω των εργαστηρίων δεξιοτήτων, του υλικού της πλατφόρμας, καθώς και του υλικού από το </a:t>
            </a:r>
            <a:r>
              <a:rPr lang="en-US" sz="2000" b="1" i="0" u="none" strike="noStrike" kern="1200" cap="none" spc="0" baseline="0" dirty="0" err="1">
                <a:solidFill>
                  <a:srgbClr val="16165D"/>
                </a:solidFill>
                <a:uFillTx/>
                <a:latin typeface="Book Antiqua" pitchFamily="18"/>
                <a:ea typeface="Calibri" pitchFamily="34"/>
                <a:cs typeface="Times New Roman" pitchFamily="18"/>
              </a:rPr>
              <a:t>prosvasimo</a:t>
            </a:r>
            <a:r>
              <a:rPr lang="en-US" sz="2000" b="1" i="0" u="none" strike="noStrike" kern="1200" cap="none" spc="0" baseline="0" dirty="0">
                <a:solidFill>
                  <a:srgbClr val="16165D"/>
                </a:solidFill>
                <a:uFillTx/>
                <a:latin typeface="Book Antiqua" pitchFamily="18"/>
                <a:ea typeface="Calibri" pitchFamily="34"/>
                <a:cs typeface="Times New Roman" pitchFamily="18"/>
              </a:rPr>
              <a:t> </a:t>
            </a:r>
            <a:r>
              <a:rPr lang="el-GR" sz="2000" b="1" i="0" u="none" strike="noStrike" kern="1200" cap="none" spc="0" baseline="0" dirty="0">
                <a:solidFill>
                  <a:srgbClr val="16165D"/>
                </a:solidFill>
                <a:uFillTx/>
                <a:latin typeface="Book Antiqua" pitchFamily="18"/>
                <a:ea typeface="Calibri" pitchFamily="34"/>
                <a:cs typeface="Times New Roman" pitchFamily="18"/>
              </a:rPr>
              <a:t>του ΙΕΠ</a:t>
            </a:r>
          </a:p>
        </p:txBody>
      </p:sp>
      <p:sp>
        <p:nvSpPr>
          <p:cNvPr id="9" name="Θέση αριθμού διαφάνειας 8">
            <a:extLst>
              <a:ext uri="{FF2B5EF4-FFF2-40B4-BE49-F238E27FC236}">
                <a16:creationId xmlns:a16="http://schemas.microsoft.com/office/drawing/2014/main" id="{BA863943-8670-478E-B03A-544AB8DFEB24}"/>
              </a:ext>
            </a:extLst>
          </p:cNvPr>
          <p:cNvSpPr>
            <a:spLocks noGrp="1"/>
          </p:cNvSpPr>
          <p:nvPr>
            <p:ph type="sldNum" sz="quarter" idx="12"/>
          </p:nvPr>
        </p:nvSpPr>
        <p:spPr/>
        <p:txBody>
          <a:bodyPr/>
          <a:lstStyle/>
          <a:p>
            <a:pPr>
              <a:defRPr/>
            </a:pPr>
            <a:fld id="{845437B2-4D18-46FF-8583-E2B9C8A721F5}" type="slidenum">
              <a:rPr lang="el-GR" altLang="el-GR" smtClean="0"/>
              <a:pPr>
                <a:defRPr/>
              </a:pPr>
              <a:t>30</a:t>
            </a:fld>
            <a:endParaRPr lang="el-GR" altLang="el-GR"/>
          </a:p>
        </p:txBody>
      </p:sp>
      <p:pic>
        <p:nvPicPr>
          <p:cNvPr id="10" name="Εικόνα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357513" y="6448303"/>
            <a:ext cx="1355743" cy="379608"/>
          </a:xfrm>
          <a:prstGeom prst="rect">
            <a:avLst/>
          </a:prstGeom>
        </p:spPr>
      </p:pic>
    </p:spTree>
    <p:extLst>
      <p:ext uri="{BB962C8B-B14F-4D97-AF65-F5344CB8AC3E}">
        <p14:creationId xmlns:p14="http://schemas.microsoft.com/office/powerpoint/2010/main" val="26095692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 calcmode="lin" valueType="num">
                                      <p:cBhvr>
                                        <p:cTn id="18"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 calcmode="lin" valueType="num">
                                      <p:cBhvr>
                                        <p:cTn id="24"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5"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 calcmode="lin" valueType="num">
                                      <p:cBhvr>
                                        <p:cTn id="30"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35356" y="332656"/>
            <a:ext cx="11507888" cy="461662"/>
          </a:xfrm>
          <a:prstGeom prst="rect">
            <a:avLst/>
          </a:prstGeom>
          <a:noFill/>
          <a:ln cap="flat">
            <a:noFill/>
            <a:prstDash val="solid"/>
          </a:ln>
        </p:spPr>
        <p:txBody>
          <a:bodyPr vert="horz" wrap="square" lIns="91440" tIns="45720" rIns="91440" bIns="45720" anchor="ctr" anchorCtr="1" compatLnSpc="1">
            <a:spAutoFit/>
          </a:bodyPr>
          <a:lstStyle/>
          <a:p>
            <a:pPr marL="0" marR="0" lvl="0" indent="180978"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l-GR" sz="2300" b="1" i="0" u="none" strike="noStrike" kern="1200" cap="none" spc="0" baseline="0" dirty="0">
                <a:solidFill>
                  <a:srgbClr val="C00000"/>
                </a:solidFill>
                <a:uFillTx/>
                <a:latin typeface="Book Antiqua" pitchFamily="18"/>
                <a:ea typeface="Calibri" pitchFamily="34"/>
                <a:cs typeface="Times New Roman" pitchFamily="18"/>
              </a:rPr>
              <a:t>2</a:t>
            </a:r>
            <a:r>
              <a:rPr lang="el-GR" sz="2400" b="0" i="0" u="sng" strike="noStrike" kern="1200" cap="none" spc="0" baseline="0" dirty="0">
                <a:solidFill>
                  <a:srgbClr val="191966"/>
                </a:solidFill>
                <a:effectLst>
                  <a:outerShdw dist="38096" dir="2700000">
                    <a:srgbClr val="000000"/>
                  </a:outerShdw>
                </a:effectLst>
                <a:uFillTx/>
                <a:latin typeface="Book Antiqua" pitchFamily="18"/>
                <a:ea typeface="Calibri" pitchFamily="34"/>
                <a:cs typeface="Times New Roman" pitchFamily="18"/>
              </a:rPr>
              <a:t>  Διαχείριση περιστατικού  (3/</a:t>
            </a:r>
            <a:r>
              <a:rPr lang="en-US" sz="2400" b="0" i="0" u="sng" strike="noStrike" kern="1200" cap="none" spc="0" baseline="0" dirty="0">
                <a:solidFill>
                  <a:srgbClr val="191966"/>
                </a:solidFill>
                <a:effectLst>
                  <a:outerShdw dist="38096" dir="2700000">
                    <a:srgbClr val="000000"/>
                  </a:outerShdw>
                </a:effectLst>
                <a:uFillTx/>
                <a:latin typeface="Book Antiqua" pitchFamily="18"/>
                <a:ea typeface="Calibri" pitchFamily="34"/>
                <a:cs typeface="Times New Roman" pitchFamily="18"/>
              </a:rPr>
              <a:t>3</a:t>
            </a:r>
            <a:r>
              <a:rPr lang="el-GR" sz="2400" b="0" i="0" u="sng" strike="noStrike" kern="1200" cap="none" spc="0" baseline="0" dirty="0">
                <a:solidFill>
                  <a:srgbClr val="191966"/>
                </a:solidFill>
                <a:effectLst>
                  <a:outerShdw dist="38096" dir="2700000">
                    <a:srgbClr val="000000"/>
                  </a:outerShdw>
                </a:effectLst>
                <a:uFillTx/>
                <a:latin typeface="Book Antiqua" pitchFamily="18"/>
                <a:ea typeface="Calibri" pitchFamily="34"/>
                <a:cs typeface="Times New Roman" pitchFamily="18"/>
              </a:rPr>
              <a:t>)</a:t>
            </a:r>
          </a:p>
        </p:txBody>
      </p:sp>
      <p:sp>
        <p:nvSpPr>
          <p:cNvPr id="3" name="Rectangle 8"/>
          <p:cNvSpPr/>
          <p:nvPr/>
        </p:nvSpPr>
        <p:spPr>
          <a:xfrm>
            <a:off x="1524003" y="2127251"/>
            <a:ext cx="184151" cy="460372"/>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l-GR" sz="2400" b="0" i="0" u="none" strike="noStrike" kern="1200" cap="none" spc="0" baseline="0">
              <a:solidFill>
                <a:srgbClr val="000000"/>
              </a:solidFill>
              <a:uFillTx/>
              <a:latin typeface="Book Antiqua" pitchFamily="18"/>
            </a:endParaRPr>
          </a:p>
        </p:txBody>
      </p:sp>
      <p:sp>
        <p:nvSpPr>
          <p:cNvPr id="4" name="Rectangle 9"/>
          <p:cNvSpPr/>
          <p:nvPr/>
        </p:nvSpPr>
        <p:spPr>
          <a:xfrm>
            <a:off x="1524003" y="2103440"/>
            <a:ext cx="184151" cy="460372"/>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l-GR" sz="2400" b="0" i="0" u="none" strike="noStrike" kern="1200" cap="none" spc="0" baseline="0">
              <a:solidFill>
                <a:srgbClr val="000000"/>
              </a:solidFill>
              <a:uFillTx/>
              <a:latin typeface="Book Antiqua" pitchFamily="18"/>
            </a:endParaRPr>
          </a:p>
        </p:txBody>
      </p:sp>
      <p:sp>
        <p:nvSpPr>
          <p:cNvPr id="6" name="Rectangle 8"/>
          <p:cNvSpPr/>
          <p:nvPr/>
        </p:nvSpPr>
        <p:spPr>
          <a:xfrm>
            <a:off x="-13395" y="-17419"/>
            <a:ext cx="11856640" cy="507830"/>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700" b="1" i="0" u="none" strike="noStrike" kern="0" cap="none" spc="0" baseline="0">
                <a:solidFill>
                  <a:srgbClr val="CC0000"/>
                </a:solidFill>
                <a:effectLst>
                  <a:outerShdw dist="38096" dir="2700000">
                    <a:srgbClr val="C0C0C0"/>
                  </a:outerShdw>
                </a:effectLst>
                <a:uFillTx/>
                <a:latin typeface="Calibri" pitchFamily="34"/>
              </a:rPr>
              <a:t>Ενδοσχολική Βία και Εκφοβισμός (Ε.ΒΙ.Ε.)</a:t>
            </a:r>
            <a:endParaRPr lang="el-GR" sz="3000" b="1" i="0" u="none" strike="noStrike" kern="0" cap="none" spc="0" baseline="0">
              <a:solidFill>
                <a:srgbClr val="CC0000"/>
              </a:solidFill>
              <a:effectLst>
                <a:outerShdw dist="38096" dir="2700000">
                  <a:srgbClr val="C0C0C0"/>
                </a:outerShdw>
              </a:effectLst>
              <a:uFillTx/>
              <a:latin typeface="Calibri" pitchFamily="34"/>
            </a:endParaRPr>
          </a:p>
        </p:txBody>
      </p:sp>
      <p:sp>
        <p:nvSpPr>
          <p:cNvPr id="7" name="Ορθογώνιο 1"/>
          <p:cNvSpPr/>
          <p:nvPr/>
        </p:nvSpPr>
        <p:spPr>
          <a:xfrm>
            <a:off x="407365" y="1010384"/>
            <a:ext cx="11435879" cy="2015931"/>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914400" rtl="0" fontAlgn="auto" hangingPunct="1">
              <a:lnSpc>
                <a:spcPts val="3000"/>
              </a:lnSpc>
              <a:spcBef>
                <a:spcPts val="0"/>
              </a:spcBef>
              <a:spcAft>
                <a:spcPts val="0"/>
              </a:spcAft>
              <a:buNone/>
              <a:tabLst/>
              <a:defRPr sz="1800" b="0" i="0" u="none" strike="noStrike" kern="0" cap="none" spc="0" baseline="0">
                <a:solidFill>
                  <a:srgbClr val="000000"/>
                </a:solidFill>
                <a:uFillTx/>
              </a:defRPr>
            </a:pPr>
            <a:endParaRPr lang="el-GR" sz="2400" b="1" i="0" u="none" strike="noStrike" kern="1200" cap="none" spc="0" baseline="0">
              <a:solidFill>
                <a:srgbClr val="01186C"/>
              </a:solidFill>
              <a:uFillTx/>
              <a:latin typeface="Calibri" pitchFamily="34"/>
              <a:ea typeface="Times New Roman" pitchFamily="18"/>
            </a:endParaRPr>
          </a:p>
          <a:p>
            <a:pPr marL="0" marR="0" lvl="0" indent="0" algn="just" defTabSz="914400" rtl="0" fontAlgn="auto" hangingPunct="1">
              <a:lnSpc>
                <a:spcPts val="3000"/>
              </a:lnSpc>
              <a:spcBef>
                <a:spcPts val="0"/>
              </a:spcBef>
              <a:spcAft>
                <a:spcPts val="0"/>
              </a:spcAft>
              <a:buNone/>
              <a:tabLst/>
              <a:defRPr sz="1800" b="0" i="0" u="none" strike="noStrike" kern="0" cap="none" spc="0" baseline="0">
                <a:solidFill>
                  <a:srgbClr val="000000"/>
                </a:solidFill>
                <a:uFillTx/>
              </a:defRPr>
            </a:pPr>
            <a:endParaRPr lang="el-GR" sz="2400" b="1" i="0" u="none" strike="noStrike" kern="1200" cap="none" spc="0" baseline="0">
              <a:solidFill>
                <a:srgbClr val="01186C"/>
              </a:solidFill>
              <a:uFillTx/>
              <a:latin typeface="Calibri" pitchFamily="34"/>
              <a:ea typeface="Times New Roman" pitchFamily="18"/>
            </a:endParaRPr>
          </a:p>
          <a:p>
            <a:pPr marL="0" marR="0" lvl="0" indent="0" algn="just" defTabSz="914400" rtl="0" fontAlgn="auto" hangingPunct="1">
              <a:lnSpc>
                <a:spcPts val="3000"/>
              </a:lnSpc>
              <a:spcBef>
                <a:spcPts val="0"/>
              </a:spcBef>
              <a:spcAft>
                <a:spcPts val="0"/>
              </a:spcAft>
              <a:buNone/>
              <a:tabLst/>
              <a:defRPr sz="1800" b="0" i="0" u="none" strike="noStrike" kern="0" cap="none" spc="0" baseline="0">
                <a:solidFill>
                  <a:srgbClr val="000000"/>
                </a:solidFill>
                <a:uFillTx/>
              </a:defRPr>
            </a:pPr>
            <a:endParaRPr lang="el-GR" sz="2400" b="1" i="0" u="none" strike="noStrike" kern="1200" cap="none" spc="0" baseline="0">
              <a:solidFill>
                <a:srgbClr val="01186C"/>
              </a:solidFill>
              <a:uFillTx/>
              <a:latin typeface="Calibri" pitchFamily="34"/>
              <a:ea typeface="Times New Roman" pitchFamily="18"/>
            </a:endParaRPr>
          </a:p>
          <a:p>
            <a:pPr marL="0" marR="0" lvl="0" indent="0" algn="just" defTabSz="914400" rtl="0" fontAlgn="auto" hangingPunct="1">
              <a:lnSpc>
                <a:spcPts val="3000"/>
              </a:lnSpc>
              <a:spcBef>
                <a:spcPts val="0"/>
              </a:spcBef>
              <a:spcAft>
                <a:spcPts val="0"/>
              </a:spcAft>
              <a:buNone/>
              <a:tabLst/>
              <a:defRPr sz="1800" b="0" i="0" u="none" strike="noStrike" kern="0" cap="none" spc="0" baseline="0">
                <a:solidFill>
                  <a:srgbClr val="000000"/>
                </a:solidFill>
                <a:uFillTx/>
              </a:defRPr>
            </a:pPr>
            <a:endParaRPr lang="el-GR" sz="2400" b="1" i="0" u="none" strike="noStrike" kern="1200" cap="none" spc="0" baseline="0">
              <a:solidFill>
                <a:srgbClr val="01186C"/>
              </a:solidFill>
              <a:uFillTx/>
              <a:latin typeface="Calibri" pitchFamily="34"/>
              <a:ea typeface="Times New Roman" pitchFamily="18"/>
            </a:endParaRPr>
          </a:p>
          <a:p>
            <a:pPr marL="0" marR="0" lvl="0" indent="0" algn="just" defTabSz="914400" rtl="0" fontAlgn="auto" hangingPunct="1">
              <a:lnSpc>
                <a:spcPts val="3000"/>
              </a:lnSpc>
              <a:spcBef>
                <a:spcPts val="0"/>
              </a:spcBef>
              <a:spcAft>
                <a:spcPts val="0"/>
              </a:spcAft>
              <a:buNone/>
              <a:tabLst/>
              <a:defRPr sz="1800" b="0" i="0" u="none" strike="noStrike" kern="0" cap="none" spc="0" baseline="0">
                <a:solidFill>
                  <a:srgbClr val="000000"/>
                </a:solidFill>
                <a:uFillTx/>
              </a:defRPr>
            </a:pPr>
            <a:endParaRPr lang="el-GR" sz="2400" b="1" i="0" u="none" strike="noStrike" kern="1200" cap="none" spc="0" baseline="0">
              <a:solidFill>
                <a:srgbClr val="01186C"/>
              </a:solidFill>
              <a:uFillTx/>
              <a:latin typeface="Calibri" pitchFamily="34"/>
              <a:ea typeface="Times New Roman" pitchFamily="18"/>
            </a:endParaRPr>
          </a:p>
        </p:txBody>
      </p:sp>
      <p:sp>
        <p:nvSpPr>
          <p:cNvPr id="8" name="Ορθογώνιο 2"/>
          <p:cNvSpPr/>
          <p:nvPr/>
        </p:nvSpPr>
        <p:spPr>
          <a:xfrm>
            <a:off x="335356" y="685864"/>
            <a:ext cx="11507888" cy="6055504"/>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914400" rtl="0" fontAlgn="auto" hangingPunct="0">
              <a:lnSpc>
                <a:spcPts val="3100"/>
              </a:lnSpc>
              <a:spcBef>
                <a:spcPts val="0"/>
              </a:spcBef>
              <a:spcAft>
                <a:spcPts val="0"/>
              </a:spcAft>
              <a:buNone/>
              <a:tabLst/>
              <a:defRPr sz="1800" b="0" i="0" u="none" strike="noStrike" kern="0" cap="none" spc="0" baseline="0">
                <a:solidFill>
                  <a:srgbClr val="000000"/>
                </a:solidFill>
                <a:uFillTx/>
              </a:defRPr>
            </a:pPr>
            <a:r>
              <a:rPr lang="el-GR" sz="2000" b="1" i="0" u="none" strike="noStrike" kern="1200" cap="none" spc="0" baseline="0" dirty="0">
                <a:solidFill>
                  <a:srgbClr val="FF0000"/>
                </a:solidFill>
                <a:uFillTx/>
                <a:latin typeface="Book Antiqua" pitchFamily="18"/>
                <a:ea typeface="Calibri" pitchFamily="34"/>
                <a:cs typeface="Times New Roman" pitchFamily="18"/>
              </a:rPr>
              <a:t>2.</a:t>
            </a:r>
            <a:r>
              <a:rPr lang="en-US" sz="2000" b="1" i="0" u="none" strike="noStrike" kern="1200" cap="none" spc="0" baseline="0" dirty="0">
                <a:solidFill>
                  <a:srgbClr val="FF0000"/>
                </a:solidFill>
                <a:uFillTx/>
                <a:latin typeface="Book Antiqua" pitchFamily="18"/>
                <a:ea typeface="Calibri" pitchFamily="34"/>
                <a:cs typeface="Times New Roman" pitchFamily="18"/>
              </a:rPr>
              <a:t>8</a:t>
            </a:r>
            <a:r>
              <a:rPr lang="el-GR" sz="2000" b="1" i="0" u="none" strike="noStrike" kern="1200" cap="none" spc="0" baseline="0" dirty="0">
                <a:solidFill>
                  <a:srgbClr val="FF0000"/>
                </a:solidFill>
                <a:uFillTx/>
                <a:latin typeface="Book Antiqua" pitchFamily="18"/>
                <a:ea typeface="Calibri" pitchFamily="34"/>
                <a:cs typeface="Times New Roman" pitchFamily="18"/>
              </a:rPr>
              <a:t> </a:t>
            </a:r>
            <a:r>
              <a:rPr lang="el-GR" sz="2000" b="1" i="0" u="none" strike="noStrike" kern="1200" cap="none" spc="0" baseline="0" dirty="0">
                <a:solidFill>
                  <a:srgbClr val="002060"/>
                </a:solidFill>
                <a:uFillTx/>
                <a:latin typeface="Book Antiqua" pitchFamily="18"/>
                <a:ea typeface="Calibri" pitchFamily="34"/>
                <a:cs typeface="Times New Roman" pitchFamily="18"/>
              </a:rPr>
              <a:t>Σχεδιασμός στρατηγικών σχεδίων δράσης για την αντιμετώπιση του περιστατικού (όραμα, στόχοι, προσδιορισμός του χρόνου επίτευξης των στόχων, καταγραφή εσωτερικού και εξωτερικού περιβάλλοντος ως προς τα μειονεκτήματα και πλεονεκτήματα που τα πλαισιώνουν, σχεδιασμός ενεργειών) .</a:t>
            </a:r>
          </a:p>
          <a:p>
            <a:pPr marL="0" marR="0" lvl="0" indent="0" algn="just" defTabSz="914400" rtl="0" fontAlgn="auto" hangingPunct="0">
              <a:lnSpc>
                <a:spcPts val="3100"/>
              </a:lnSpc>
              <a:spcBef>
                <a:spcPts val="0"/>
              </a:spcBef>
              <a:spcAft>
                <a:spcPts val="0"/>
              </a:spcAft>
              <a:buNone/>
              <a:tabLst/>
              <a:defRPr sz="1800" b="0" i="0" u="none" strike="noStrike" kern="0" cap="none" spc="0" baseline="0">
                <a:solidFill>
                  <a:srgbClr val="000000"/>
                </a:solidFill>
                <a:uFillTx/>
              </a:defRPr>
            </a:pPr>
            <a:r>
              <a:rPr lang="el-GR" sz="2000" b="1" i="0" u="none" strike="noStrike" kern="1200" cap="none" spc="0" baseline="0" dirty="0">
                <a:solidFill>
                  <a:srgbClr val="FF0000"/>
                </a:solidFill>
                <a:uFillTx/>
                <a:latin typeface="Book Antiqua" pitchFamily="18"/>
                <a:ea typeface="Calibri" pitchFamily="34"/>
                <a:cs typeface="Times New Roman" pitchFamily="18"/>
              </a:rPr>
              <a:t>2.</a:t>
            </a:r>
            <a:r>
              <a:rPr lang="en-US" sz="2000" b="1" i="0" u="none" strike="noStrike" kern="1200" cap="none" spc="0" baseline="0" dirty="0">
                <a:solidFill>
                  <a:srgbClr val="FF0000"/>
                </a:solidFill>
                <a:uFillTx/>
                <a:latin typeface="Book Antiqua" pitchFamily="18"/>
                <a:ea typeface="Calibri" pitchFamily="34"/>
                <a:cs typeface="Times New Roman" pitchFamily="18"/>
              </a:rPr>
              <a:t>9</a:t>
            </a:r>
            <a:r>
              <a:rPr lang="el-GR" sz="2000" b="1" i="0" u="none" strike="noStrike" kern="1200" cap="none" spc="0" baseline="0" dirty="0">
                <a:solidFill>
                  <a:srgbClr val="FF0000"/>
                </a:solidFill>
                <a:uFillTx/>
                <a:latin typeface="Book Antiqua" pitchFamily="18"/>
                <a:ea typeface="Calibri" pitchFamily="34"/>
                <a:cs typeface="Times New Roman" pitchFamily="18"/>
              </a:rPr>
              <a:t> </a:t>
            </a:r>
            <a:r>
              <a:rPr lang="el-GR" sz="2000" b="1" i="0" u="none" strike="noStrike" kern="1200" cap="none" spc="0" baseline="0" dirty="0">
                <a:solidFill>
                  <a:srgbClr val="002060"/>
                </a:solidFill>
                <a:uFillTx/>
                <a:latin typeface="Book Antiqua" pitchFamily="18"/>
                <a:ea typeface="Calibri" pitchFamily="34"/>
                <a:cs typeface="Times New Roman" pitchFamily="18"/>
              </a:rPr>
              <a:t>Η διαχείριση και αντιμετώπιση των περιστατικών Ε.ΒΙ.Ε., ανάλογα με τον βαθμό σοβαρότητας αποτελεί μια μακροπρόθεσμη διαδικασία που χρειάζεται διεπιστημονική συνεργασία και εμπλοκή όλων των φορέων που σχετίζονται με αυτή την θεματική, εντός και εκτός της σχολικής κοινότητας. </a:t>
            </a:r>
          </a:p>
          <a:p>
            <a:pPr marL="0" marR="0" lvl="0" indent="0" algn="just" defTabSz="914400" rtl="0" fontAlgn="auto" hangingPunct="0">
              <a:lnSpc>
                <a:spcPts val="3100"/>
              </a:lnSpc>
              <a:spcBef>
                <a:spcPts val="0"/>
              </a:spcBef>
              <a:spcAft>
                <a:spcPts val="0"/>
              </a:spcAft>
              <a:buNone/>
              <a:tabLst/>
              <a:defRPr sz="1800" b="0" i="0" u="none" strike="noStrike" kern="0" cap="none" spc="0" baseline="0">
                <a:solidFill>
                  <a:srgbClr val="000000"/>
                </a:solidFill>
                <a:uFillTx/>
              </a:defRPr>
            </a:pPr>
            <a:r>
              <a:rPr lang="el-GR" sz="2000" b="1" i="0" u="none" strike="noStrike" kern="1200" cap="none" spc="0" baseline="0" dirty="0">
                <a:solidFill>
                  <a:srgbClr val="FF0000"/>
                </a:solidFill>
                <a:uFillTx/>
                <a:latin typeface="Book Antiqua" pitchFamily="18"/>
                <a:ea typeface="Calibri" pitchFamily="34"/>
                <a:cs typeface="Times New Roman" pitchFamily="18"/>
              </a:rPr>
              <a:t>2.</a:t>
            </a:r>
            <a:r>
              <a:rPr lang="en-US" sz="2000" b="1" i="0" u="none" strike="noStrike" kern="1200" cap="none" spc="0" baseline="0" dirty="0">
                <a:solidFill>
                  <a:srgbClr val="FF0000"/>
                </a:solidFill>
                <a:uFillTx/>
                <a:latin typeface="Book Antiqua" pitchFamily="18"/>
                <a:ea typeface="Calibri" pitchFamily="34"/>
                <a:cs typeface="Times New Roman" pitchFamily="18"/>
              </a:rPr>
              <a:t>10</a:t>
            </a:r>
            <a:r>
              <a:rPr lang="el-GR" sz="2000" b="1" i="0" u="none" strike="noStrike" kern="1200" cap="none" spc="0" baseline="0" dirty="0">
                <a:solidFill>
                  <a:srgbClr val="002060"/>
                </a:solidFill>
                <a:uFillTx/>
                <a:latin typeface="Book Antiqua" pitchFamily="18"/>
                <a:ea typeface="Calibri" pitchFamily="34"/>
                <a:cs typeface="Times New Roman" pitchFamily="18"/>
              </a:rPr>
              <a:t> Οργάνωση επιμορφωτικών συναντήσεων και </a:t>
            </a:r>
            <a:r>
              <a:rPr lang="el-GR" sz="2000" b="1" i="0" u="none" strike="noStrike" kern="1200" cap="none" spc="0" baseline="0" dirty="0" err="1">
                <a:solidFill>
                  <a:srgbClr val="002060"/>
                </a:solidFill>
                <a:uFillTx/>
                <a:latin typeface="Book Antiqua" pitchFamily="18"/>
                <a:ea typeface="Calibri" pitchFamily="34"/>
                <a:cs typeface="Times New Roman" pitchFamily="18"/>
              </a:rPr>
              <a:t>ενδοϋπηρεσιακών</a:t>
            </a:r>
            <a:r>
              <a:rPr lang="el-GR" sz="2000" b="1" i="0" u="none" strike="noStrike" kern="1200" cap="none" spc="0" baseline="0" dirty="0">
                <a:solidFill>
                  <a:srgbClr val="002060"/>
                </a:solidFill>
                <a:uFillTx/>
                <a:latin typeface="Book Antiqua" pitchFamily="18"/>
                <a:ea typeface="Calibri" pitchFamily="34"/>
                <a:cs typeface="Times New Roman" pitchFamily="18"/>
              </a:rPr>
              <a:t> επιμορφώσεων για γονείς και εκπαιδευτικούς σε συνεργασία με ειδικούς επιστήμονες ψυχικής υγείας μικρών παιδιών, εγκληματολόγους με εμπειρία στην παραβατικότητα ανηλίκων, καθώς και με φορείς, όπως πχ δημόσια νοσοκομεία και </a:t>
            </a:r>
            <a:r>
              <a:rPr lang="el-GR" sz="2000" b="1" i="0" u="none" strike="noStrike" kern="1200" cap="none" spc="0" baseline="0" dirty="0" err="1">
                <a:solidFill>
                  <a:srgbClr val="002060"/>
                </a:solidFill>
                <a:uFillTx/>
                <a:latin typeface="Book Antiqua" pitchFamily="18"/>
                <a:ea typeface="Calibri" pitchFamily="34"/>
                <a:cs typeface="Times New Roman" pitchFamily="18"/>
              </a:rPr>
              <a:t>ιατροπαιδαγωγικά</a:t>
            </a:r>
            <a:r>
              <a:rPr lang="el-GR" sz="2000" b="1" i="0" u="none" strike="noStrike" kern="1200" cap="none" spc="0" baseline="0" dirty="0">
                <a:solidFill>
                  <a:srgbClr val="002060"/>
                </a:solidFill>
                <a:uFillTx/>
                <a:latin typeface="Book Antiqua" pitchFamily="18"/>
                <a:ea typeface="Calibri" pitchFamily="34"/>
                <a:cs typeface="Times New Roman" pitchFamily="18"/>
              </a:rPr>
              <a:t> κέντρα, κέντρα ψυχικής υγείας, εισαγγελία ανηλίκων, ελληνική αστυνομία, κτλ. </a:t>
            </a:r>
          </a:p>
          <a:p>
            <a:pPr marL="0" marR="0" lvl="0" indent="0" algn="just" defTabSz="914400" rtl="0" fontAlgn="auto" hangingPunct="0">
              <a:lnSpc>
                <a:spcPts val="3100"/>
              </a:lnSpc>
              <a:spcBef>
                <a:spcPts val="0"/>
              </a:spcBef>
              <a:spcAft>
                <a:spcPts val="0"/>
              </a:spcAft>
              <a:buNone/>
              <a:tabLst/>
              <a:defRPr sz="1800" b="0" i="0" u="none" strike="noStrike" kern="0" cap="none" spc="0" baseline="0">
                <a:solidFill>
                  <a:srgbClr val="000000"/>
                </a:solidFill>
                <a:uFillTx/>
              </a:defRPr>
            </a:pPr>
            <a:r>
              <a:rPr lang="el-GR" sz="2000" b="1" i="0" u="none" strike="noStrike" kern="0" cap="none" spc="0" baseline="0" dirty="0">
                <a:solidFill>
                  <a:srgbClr val="FF0000"/>
                </a:solidFill>
                <a:uFillTx/>
                <a:latin typeface="Book Antiqua" pitchFamily="18"/>
                <a:ea typeface="Calibri" pitchFamily="34"/>
                <a:cs typeface="Times New Roman" pitchFamily="18"/>
              </a:rPr>
              <a:t>2.1</a:t>
            </a:r>
            <a:r>
              <a:rPr lang="en-US" sz="2000" b="1" i="0" u="none" strike="noStrike" kern="0" cap="none" spc="0" baseline="0" dirty="0">
                <a:solidFill>
                  <a:srgbClr val="FF0000"/>
                </a:solidFill>
                <a:uFillTx/>
                <a:latin typeface="Book Antiqua" pitchFamily="18"/>
                <a:ea typeface="Calibri" pitchFamily="34"/>
                <a:cs typeface="Times New Roman" pitchFamily="18"/>
              </a:rPr>
              <a:t>1</a:t>
            </a:r>
            <a:r>
              <a:rPr lang="el-GR" sz="2000" b="1" i="0" u="none" strike="noStrike" kern="0" cap="none" spc="0" baseline="0" dirty="0">
                <a:solidFill>
                  <a:srgbClr val="002060"/>
                </a:solidFill>
                <a:uFillTx/>
                <a:latin typeface="Book Antiqua" pitchFamily="18"/>
                <a:ea typeface="Calibri" pitchFamily="34"/>
                <a:cs typeface="Times New Roman" pitchFamily="18"/>
              </a:rPr>
              <a:t> Ό,τι ενέργεια εφαρμόζεται από το εκπαιδευτικό προσωπικό που αφορά το περιστατικό πρέπει να μπει και στην πλατφόρμα με τρόπο χρηστικό. </a:t>
            </a:r>
            <a:endParaRPr lang="el-GR" sz="2000" b="1" i="0" u="none" strike="noStrike" kern="1200" cap="none" spc="0" baseline="0" dirty="0">
              <a:solidFill>
                <a:srgbClr val="16165D"/>
              </a:solidFill>
              <a:uFillTx/>
              <a:latin typeface="Book Antiqua" pitchFamily="18"/>
              <a:ea typeface="Calibri" pitchFamily="34"/>
              <a:cs typeface="Times New Roman" pitchFamily="18"/>
            </a:endParaRPr>
          </a:p>
        </p:txBody>
      </p:sp>
      <p:sp>
        <p:nvSpPr>
          <p:cNvPr id="9" name="Θέση αριθμού διαφάνειας 8">
            <a:extLst>
              <a:ext uri="{FF2B5EF4-FFF2-40B4-BE49-F238E27FC236}">
                <a16:creationId xmlns:a16="http://schemas.microsoft.com/office/drawing/2014/main" id="{955AADB4-9DC9-41C5-B90E-0943730BC809}"/>
              </a:ext>
            </a:extLst>
          </p:cNvPr>
          <p:cNvSpPr>
            <a:spLocks noGrp="1"/>
          </p:cNvSpPr>
          <p:nvPr>
            <p:ph type="sldNum" sz="quarter" idx="12"/>
          </p:nvPr>
        </p:nvSpPr>
        <p:spPr/>
        <p:txBody>
          <a:bodyPr/>
          <a:lstStyle/>
          <a:p>
            <a:pPr>
              <a:defRPr/>
            </a:pPr>
            <a:fld id="{845437B2-4D18-46FF-8583-E2B9C8A721F5}" type="slidenum">
              <a:rPr lang="el-GR" altLang="el-GR" smtClean="0"/>
              <a:pPr>
                <a:defRPr/>
              </a:pPr>
              <a:t>31</a:t>
            </a:fld>
            <a:endParaRPr lang="el-GR" altLang="el-GR"/>
          </a:p>
        </p:txBody>
      </p:sp>
      <p:pic>
        <p:nvPicPr>
          <p:cNvPr id="10" name="Εικόνα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770323" y="6477000"/>
            <a:ext cx="1355743" cy="379608"/>
          </a:xfrm>
          <a:prstGeom prst="rect">
            <a:avLst/>
          </a:prstGeom>
        </p:spPr>
      </p:pic>
    </p:spTree>
    <p:extLst>
      <p:ext uri="{BB962C8B-B14F-4D97-AF65-F5344CB8AC3E}">
        <p14:creationId xmlns:p14="http://schemas.microsoft.com/office/powerpoint/2010/main" val="11938950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 calcmode="lin" valueType="num">
                                      <p:cBhvr>
                                        <p:cTn id="18"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 calcmode="lin" valueType="num">
                                      <p:cBhvr>
                                        <p:cTn id="24"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5"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 calcmode="lin" valueType="num">
                                      <p:cBhvr>
                                        <p:cTn id="30"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1441451" y="385767"/>
            <a:ext cx="3079754" cy="647696"/>
          </a:xfrm>
          <a:prstGeom prst="rect">
            <a:avLst/>
          </a:prstGeom>
          <a:noFill/>
          <a:ln cap="flat">
            <a:noFill/>
            <a:prstDash val="solid"/>
          </a:ln>
        </p:spPr>
        <p:txBody>
          <a:bodyPr vert="horz" wrap="none" lIns="91440" tIns="45720" rIns="91440" bIns="45720" anchor="ctr" anchorCtr="0" compatLnSpc="1">
            <a:spAutoFit/>
          </a:bodyPr>
          <a:lstStyle/>
          <a:p>
            <a:pPr marL="0" marR="0" lvl="0" indent="180978"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l-GR" sz="1800" b="1" i="0" u="none" strike="noStrike" kern="1200" cap="none" spc="0" baseline="0">
                <a:solidFill>
                  <a:srgbClr val="000000"/>
                </a:solidFill>
                <a:uFillTx/>
                <a:latin typeface="Book Antiqua" pitchFamily="18"/>
              </a:rPr>
              <a:t>                                          </a:t>
            </a:r>
          </a:p>
          <a:p>
            <a:pPr marL="0" marR="0" lvl="0" indent="180978"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l-GR" sz="1800" b="1" i="0" u="none" strike="noStrike" kern="1200" cap="none" spc="0" baseline="0">
                <a:solidFill>
                  <a:srgbClr val="000000"/>
                </a:solidFill>
                <a:uFillTx/>
                <a:latin typeface="Book Antiqua" pitchFamily="18"/>
              </a:rPr>
              <a:t>                                               </a:t>
            </a:r>
            <a:endParaRPr lang="el-GR" sz="2400" b="0" i="0" u="none" strike="noStrike" kern="1200" cap="none" spc="0" baseline="0">
              <a:solidFill>
                <a:srgbClr val="000000"/>
              </a:solidFill>
              <a:uFillTx/>
              <a:latin typeface="Times New Roman" pitchFamily="18"/>
            </a:endParaRPr>
          </a:p>
        </p:txBody>
      </p:sp>
      <p:sp>
        <p:nvSpPr>
          <p:cNvPr id="3" name="Rectangle 8"/>
          <p:cNvSpPr/>
          <p:nvPr/>
        </p:nvSpPr>
        <p:spPr>
          <a:xfrm>
            <a:off x="1524003" y="2127251"/>
            <a:ext cx="184151" cy="460372"/>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l-GR" sz="2400" b="0" i="0" u="none" strike="noStrike" kern="1200" cap="none" spc="0" baseline="0">
              <a:solidFill>
                <a:srgbClr val="000000"/>
              </a:solidFill>
              <a:uFillTx/>
              <a:latin typeface="Book Antiqua" pitchFamily="18"/>
            </a:endParaRPr>
          </a:p>
        </p:txBody>
      </p:sp>
      <p:sp>
        <p:nvSpPr>
          <p:cNvPr id="4" name="Rectangle 9"/>
          <p:cNvSpPr/>
          <p:nvPr/>
        </p:nvSpPr>
        <p:spPr>
          <a:xfrm>
            <a:off x="1524003" y="2103440"/>
            <a:ext cx="184151" cy="460372"/>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l-GR" sz="2400" b="0" i="0" u="none" strike="noStrike" kern="1200" cap="none" spc="0" baseline="0">
              <a:solidFill>
                <a:srgbClr val="000000"/>
              </a:solidFill>
              <a:uFillTx/>
              <a:latin typeface="Book Antiqua" pitchFamily="18"/>
            </a:endParaRPr>
          </a:p>
        </p:txBody>
      </p:sp>
      <p:sp>
        <p:nvSpPr>
          <p:cNvPr id="6" name="Rectangle 8"/>
          <p:cNvSpPr/>
          <p:nvPr/>
        </p:nvSpPr>
        <p:spPr>
          <a:xfrm>
            <a:off x="-13395" y="-17419"/>
            <a:ext cx="11856640" cy="553998"/>
          </a:xfrm>
          <a:prstGeom prst="rect">
            <a:avLst/>
          </a:prstGeom>
          <a:noFill/>
          <a:ln cap="flat">
            <a:noFill/>
            <a:prstDash val="solid"/>
          </a:ln>
        </p:spPr>
        <p:txBody>
          <a:bodyPr vert="horz" wrap="square" lIns="91440" tIns="45720" rIns="91440" bIns="45720" anchor="t" anchorCtr="1" compatLnSpc="1">
            <a:spAutoFit/>
          </a:bodyPr>
          <a:lstStyle/>
          <a:p>
            <a:pPr lvl="0" algn="ctr" fontAlgn="auto" hangingPunct="1">
              <a:spcBef>
                <a:spcPts val="0"/>
              </a:spcBef>
              <a:spcAft>
                <a:spcPts val="0"/>
              </a:spcAft>
              <a:defRPr sz="1800" b="0" i="0" u="none" strike="noStrike" kern="0" cap="none" spc="0" baseline="0">
                <a:solidFill>
                  <a:srgbClr val="000000"/>
                </a:solidFill>
                <a:uFillTx/>
              </a:defRPr>
            </a:pPr>
            <a:r>
              <a:rPr lang="el-GR" sz="3000" b="1" i="0" u="none" strike="noStrike" kern="0" cap="none" spc="0" baseline="0" dirty="0">
                <a:solidFill>
                  <a:srgbClr val="CC0000"/>
                </a:solidFill>
                <a:effectLst>
                  <a:outerShdw dist="38096" dir="2700000">
                    <a:srgbClr val="C0C0C0"/>
                  </a:outerShdw>
                </a:effectLst>
                <a:uFillTx/>
                <a:latin typeface="Calibri" pitchFamily="34"/>
              </a:rPr>
              <a:t>Ενδοσχολική Βία και Εκφοβισμός (Ε.ΒΙ.Ε.): </a:t>
            </a:r>
            <a:r>
              <a:rPr lang="en-US" altLang="el-GR" sz="3000" b="1" kern="0" dirty="0">
                <a:solidFill>
                  <a:srgbClr val="CC0000"/>
                </a:solidFill>
                <a:effectLst>
                  <a:outerShdw blurRad="38100" dist="38100" dir="2700000" algn="tl">
                    <a:srgbClr val="C0C0C0"/>
                  </a:outerShdw>
                </a:effectLst>
              </a:rPr>
              <a:t>2</a:t>
            </a:r>
            <a:r>
              <a:rPr lang="el-GR" altLang="el-GR" sz="3000" b="1" kern="0" baseline="30000" dirty="0">
                <a:solidFill>
                  <a:srgbClr val="CC0000"/>
                </a:solidFill>
                <a:effectLst>
                  <a:outerShdw blurRad="38100" dist="38100" dir="2700000" algn="tl">
                    <a:srgbClr val="C0C0C0"/>
                  </a:outerShdw>
                </a:effectLst>
              </a:rPr>
              <a:t>η</a:t>
            </a:r>
            <a:r>
              <a:rPr lang="el-GR" sz="3000" b="1" i="0" u="none" strike="noStrike" kern="0" cap="none" spc="0" baseline="0" dirty="0">
                <a:solidFill>
                  <a:srgbClr val="CC0000"/>
                </a:solidFill>
                <a:effectLst>
                  <a:outerShdw dist="38096" dir="2700000">
                    <a:srgbClr val="C0C0C0"/>
                  </a:outerShdw>
                </a:effectLst>
                <a:uFillTx/>
                <a:latin typeface="Calibri" pitchFamily="34"/>
              </a:rPr>
              <a:t> Μελέτη Περίπτωσης </a:t>
            </a:r>
          </a:p>
        </p:txBody>
      </p:sp>
      <p:sp>
        <p:nvSpPr>
          <p:cNvPr id="7" name="Ορθογώνιο 10"/>
          <p:cNvSpPr/>
          <p:nvPr/>
        </p:nvSpPr>
        <p:spPr>
          <a:xfrm>
            <a:off x="298301" y="709615"/>
            <a:ext cx="11233248" cy="5782160"/>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914400" rtl="0" fontAlgn="auto" hangingPunct="1">
              <a:lnSpc>
                <a:spcPts val="3000"/>
              </a:lnSpc>
              <a:spcBef>
                <a:spcPts val="0"/>
              </a:spcBef>
              <a:spcAft>
                <a:spcPts val="0"/>
              </a:spcAft>
              <a:buNone/>
              <a:tabLst/>
              <a:defRPr sz="1800" b="0" i="0" u="none" strike="noStrike" kern="0" cap="none" spc="0" baseline="0">
                <a:solidFill>
                  <a:srgbClr val="000000"/>
                </a:solidFill>
                <a:uFillTx/>
              </a:defRPr>
            </a:pPr>
            <a:r>
              <a:rPr lang="el-GR" sz="2400" b="1" i="0" u="none" strike="noStrike" kern="1200" cap="none" spc="0" baseline="0" dirty="0">
                <a:solidFill>
                  <a:srgbClr val="C00000"/>
                </a:solidFill>
                <a:uFillTx/>
                <a:latin typeface="Calibri" pitchFamily="34"/>
                <a:ea typeface="Times New Roman" pitchFamily="18"/>
              </a:rPr>
              <a:t>---&gt; </a:t>
            </a:r>
            <a:r>
              <a:rPr lang="el-GR" sz="2400" b="1" i="0" u="none" strike="noStrike" kern="1200" cap="none" spc="0" baseline="0" dirty="0">
                <a:solidFill>
                  <a:srgbClr val="01186C"/>
                </a:solidFill>
                <a:uFillTx/>
                <a:latin typeface="Calibri" pitchFamily="34"/>
                <a:ea typeface="Times New Roman" pitchFamily="18"/>
              </a:rPr>
              <a:t>Η αναφορά υπεβλήθη από: </a:t>
            </a:r>
            <a:r>
              <a:rPr lang="el-GR" sz="2400" b="1" i="0" u="none" strike="noStrike" kern="1200" cap="none" spc="0" baseline="0" dirty="0">
                <a:solidFill>
                  <a:srgbClr val="C00000"/>
                </a:solidFill>
                <a:uFillTx/>
                <a:latin typeface="Calibri" pitchFamily="34"/>
                <a:ea typeface="Times New Roman" pitchFamily="18"/>
              </a:rPr>
              <a:t>Γονέα</a:t>
            </a:r>
          </a:p>
          <a:p>
            <a:pPr marL="0" marR="0" lvl="0" indent="0" algn="just" defTabSz="914400" rtl="0" fontAlgn="auto" hangingPunct="1">
              <a:lnSpc>
                <a:spcPts val="1400"/>
              </a:lnSpc>
              <a:spcBef>
                <a:spcPts val="0"/>
              </a:spcBef>
              <a:spcAft>
                <a:spcPts val="0"/>
              </a:spcAft>
              <a:buNone/>
              <a:tabLst/>
              <a:defRPr sz="1800" b="0" i="0" u="none" strike="noStrike" kern="0" cap="none" spc="0" baseline="0">
                <a:solidFill>
                  <a:srgbClr val="000000"/>
                </a:solidFill>
                <a:uFillTx/>
              </a:defRPr>
            </a:pPr>
            <a:endParaRPr lang="el-GR" sz="1300" b="1" i="0" u="none" strike="noStrike" kern="1200" cap="none" spc="0" baseline="0" dirty="0">
              <a:solidFill>
                <a:srgbClr val="C00000"/>
              </a:solidFill>
              <a:uFillTx/>
              <a:latin typeface="Calibri" pitchFamily="34"/>
              <a:ea typeface="Times New Roman" pitchFamily="18"/>
            </a:endParaRPr>
          </a:p>
          <a:p>
            <a:pPr marL="0" marR="0" lvl="0" indent="0" algn="just" defTabSz="914400" rtl="0" fontAlgn="auto" hangingPunct="1">
              <a:lnSpc>
                <a:spcPts val="3000"/>
              </a:lnSpc>
              <a:spcBef>
                <a:spcPts val="0"/>
              </a:spcBef>
              <a:spcAft>
                <a:spcPts val="0"/>
              </a:spcAft>
              <a:buNone/>
              <a:tabLst/>
              <a:defRPr sz="1800" b="0" i="0" u="none" strike="noStrike" kern="0" cap="none" spc="0" baseline="0">
                <a:solidFill>
                  <a:srgbClr val="000000"/>
                </a:solidFill>
                <a:uFillTx/>
              </a:defRPr>
            </a:pPr>
            <a:r>
              <a:rPr lang="el-GR" sz="2400" b="1" i="0" u="none" strike="noStrike" kern="1200" cap="none" spc="0" baseline="0" dirty="0">
                <a:solidFill>
                  <a:srgbClr val="C00000"/>
                </a:solidFill>
                <a:uFillTx/>
                <a:latin typeface="Calibri" pitchFamily="34"/>
                <a:ea typeface="Times New Roman" pitchFamily="18"/>
              </a:rPr>
              <a:t>---&gt; </a:t>
            </a:r>
            <a:r>
              <a:rPr lang="el-GR" sz="2400" b="1" i="0" u="none" strike="noStrike" kern="1200" cap="none" spc="0" baseline="0" dirty="0">
                <a:solidFill>
                  <a:srgbClr val="01186C"/>
                </a:solidFill>
                <a:uFillTx/>
                <a:latin typeface="Calibri" pitchFamily="34"/>
                <a:ea typeface="Times New Roman" pitchFamily="18"/>
              </a:rPr>
              <a:t>Βαθμίδα Εκπαίδευσης: </a:t>
            </a:r>
            <a:r>
              <a:rPr lang="el-GR" sz="2400" b="1" i="0" u="none" strike="noStrike" kern="1200" cap="none" spc="0" baseline="0" dirty="0">
                <a:solidFill>
                  <a:srgbClr val="C00000"/>
                </a:solidFill>
                <a:uFillTx/>
                <a:latin typeface="Calibri" pitchFamily="34"/>
                <a:ea typeface="Times New Roman" pitchFamily="18"/>
              </a:rPr>
              <a:t>Δευτεροβάθμια, ΕΕΕΕΚ. </a:t>
            </a:r>
            <a:r>
              <a:rPr lang="el-GR" sz="2400" b="1" i="0" u="none" strike="noStrike" kern="1200" cap="none" spc="0" baseline="0" dirty="0">
                <a:solidFill>
                  <a:srgbClr val="01186C"/>
                </a:solidFill>
                <a:uFillTx/>
                <a:latin typeface="Calibri" pitchFamily="34"/>
                <a:ea typeface="Times New Roman" pitchFamily="18"/>
              </a:rPr>
              <a:t>  </a:t>
            </a:r>
            <a:endParaRPr lang="el-GR" sz="2400" b="1" i="0" u="none" strike="noStrike" kern="1200" cap="none" spc="0" baseline="0" dirty="0">
              <a:solidFill>
                <a:srgbClr val="C00000"/>
              </a:solidFill>
              <a:uFillTx/>
              <a:latin typeface="Calibri" pitchFamily="34"/>
              <a:ea typeface="Times New Roman" pitchFamily="18"/>
            </a:endParaRPr>
          </a:p>
          <a:p>
            <a:pPr marL="0" marR="0" lvl="0" indent="0" algn="just" defTabSz="914400" rtl="0" fontAlgn="auto" hangingPunct="1">
              <a:lnSpc>
                <a:spcPts val="1400"/>
              </a:lnSpc>
              <a:spcBef>
                <a:spcPts val="0"/>
              </a:spcBef>
              <a:spcAft>
                <a:spcPts val="0"/>
              </a:spcAft>
              <a:buNone/>
              <a:tabLst/>
              <a:defRPr sz="1800" b="0" i="0" u="none" strike="noStrike" kern="0" cap="none" spc="0" baseline="0">
                <a:solidFill>
                  <a:srgbClr val="000000"/>
                </a:solidFill>
                <a:uFillTx/>
              </a:defRPr>
            </a:pPr>
            <a:endParaRPr lang="el-GR" sz="1300" b="1" i="0" u="none" strike="noStrike" kern="1200" cap="none" spc="0" baseline="0" dirty="0">
              <a:solidFill>
                <a:srgbClr val="C00000"/>
              </a:solidFill>
              <a:uFillTx/>
              <a:latin typeface="Calibri" pitchFamily="34"/>
              <a:ea typeface="Times New Roman" pitchFamily="18"/>
            </a:endParaRPr>
          </a:p>
          <a:p>
            <a:pPr marL="0" marR="0" lvl="0" indent="0" algn="just" defTabSz="914400" rtl="0" fontAlgn="auto" hangingPunct="1">
              <a:lnSpc>
                <a:spcPts val="3000"/>
              </a:lnSpc>
              <a:spcBef>
                <a:spcPts val="0"/>
              </a:spcBef>
              <a:spcAft>
                <a:spcPts val="0"/>
              </a:spcAft>
              <a:buNone/>
              <a:tabLst/>
              <a:defRPr sz="1800" b="0" i="0" u="none" strike="noStrike" kern="0" cap="none" spc="0" baseline="0">
                <a:solidFill>
                  <a:srgbClr val="000000"/>
                </a:solidFill>
                <a:uFillTx/>
              </a:defRPr>
            </a:pPr>
            <a:r>
              <a:rPr lang="el-GR" sz="2400" b="1" i="0" u="none" strike="noStrike" kern="1200" cap="none" spc="0" baseline="0" dirty="0">
                <a:solidFill>
                  <a:srgbClr val="C00000"/>
                </a:solidFill>
                <a:uFillTx/>
                <a:latin typeface="Calibri" pitchFamily="34"/>
                <a:ea typeface="Times New Roman" pitchFamily="18"/>
              </a:rPr>
              <a:t>---&gt; </a:t>
            </a:r>
            <a:r>
              <a:rPr lang="el-GR" sz="2400" b="1" i="0" u="none" strike="noStrike" kern="1200" cap="none" spc="0" baseline="0" dirty="0">
                <a:solidFill>
                  <a:srgbClr val="01186C"/>
                </a:solidFill>
                <a:uFillTx/>
                <a:latin typeface="Calibri" pitchFamily="34"/>
                <a:ea typeface="Times New Roman" pitchFamily="18"/>
              </a:rPr>
              <a:t>Χρόνος που συνέβη το περιστατικό: </a:t>
            </a:r>
            <a:r>
              <a:rPr lang="el-GR" sz="2400" b="1" i="0" u="none" strike="noStrike" kern="1200" cap="none" spc="0" baseline="0" dirty="0">
                <a:solidFill>
                  <a:srgbClr val="C00000"/>
                </a:solidFill>
                <a:uFillTx/>
                <a:latin typeface="Calibri" pitchFamily="34"/>
                <a:ea typeface="Times New Roman" pitchFamily="18"/>
              </a:rPr>
              <a:t>Καθ’ όλη τη διάρκεια της πρωινής ζώνης.</a:t>
            </a:r>
          </a:p>
          <a:p>
            <a:pPr marL="0" marR="0" lvl="0" indent="0" algn="just" defTabSz="914400" rtl="0" fontAlgn="auto" hangingPunct="1">
              <a:lnSpc>
                <a:spcPts val="1400"/>
              </a:lnSpc>
              <a:spcBef>
                <a:spcPts val="0"/>
              </a:spcBef>
              <a:spcAft>
                <a:spcPts val="0"/>
              </a:spcAft>
              <a:buNone/>
              <a:tabLst/>
              <a:defRPr sz="1800" b="0" i="0" u="none" strike="noStrike" kern="0" cap="none" spc="0" baseline="0">
                <a:solidFill>
                  <a:srgbClr val="000000"/>
                </a:solidFill>
                <a:uFillTx/>
              </a:defRPr>
            </a:pPr>
            <a:endParaRPr lang="el-GR" sz="1300" b="1" i="0" u="none" strike="noStrike" kern="1200" cap="none" spc="0" baseline="0" dirty="0">
              <a:solidFill>
                <a:srgbClr val="C00000"/>
              </a:solidFill>
              <a:uFillTx/>
              <a:latin typeface="Calibri" pitchFamily="34"/>
              <a:ea typeface="Times New Roman" pitchFamily="18"/>
            </a:endParaRPr>
          </a:p>
          <a:p>
            <a:pPr marL="0" marR="0" lvl="0" indent="0" algn="just" defTabSz="914400" rtl="0" fontAlgn="auto" hangingPunct="1">
              <a:lnSpc>
                <a:spcPts val="3000"/>
              </a:lnSpc>
              <a:spcBef>
                <a:spcPts val="0"/>
              </a:spcBef>
              <a:spcAft>
                <a:spcPts val="0"/>
              </a:spcAft>
              <a:buNone/>
              <a:tabLst/>
              <a:defRPr sz="1800" b="0" i="0" u="none" strike="noStrike" kern="0" cap="none" spc="0" baseline="0">
                <a:solidFill>
                  <a:srgbClr val="000000"/>
                </a:solidFill>
                <a:uFillTx/>
              </a:defRPr>
            </a:pPr>
            <a:r>
              <a:rPr lang="el-GR" sz="2400" b="1" i="0" u="none" strike="noStrike" kern="1200" cap="none" spc="0" baseline="0" dirty="0">
                <a:solidFill>
                  <a:srgbClr val="C00000"/>
                </a:solidFill>
                <a:uFillTx/>
                <a:latin typeface="Calibri" pitchFamily="34"/>
                <a:ea typeface="Times New Roman" pitchFamily="18"/>
              </a:rPr>
              <a:t>---&gt; </a:t>
            </a:r>
            <a:r>
              <a:rPr lang="el-GR" sz="2400" b="1" i="0" u="none" strike="noStrike" kern="1200" cap="none" spc="0" baseline="0" dirty="0">
                <a:solidFill>
                  <a:srgbClr val="01186C"/>
                </a:solidFill>
                <a:uFillTx/>
                <a:latin typeface="Calibri" pitchFamily="34"/>
                <a:ea typeface="Times New Roman" pitchFamily="18"/>
              </a:rPr>
              <a:t>Τόπος που συνέβη το περιστατικό: </a:t>
            </a:r>
            <a:r>
              <a:rPr lang="el-GR" sz="2400" b="1" i="0" u="none" strike="noStrike" kern="1200" cap="none" spc="0" baseline="0" dirty="0">
                <a:solidFill>
                  <a:srgbClr val="C00000"/>
                </a:solidFill>
                <a:uFillTx/>
                <a:latin typeface="Calibri" pitchFamily="34"/>
                <a:ea typeface="Times New Roman" pitchFamily="18"/>
              </a:rPr>
              <a:t>Μέσα και έξω από την τάξη.</a:t>
            </a:r>
          </a:p>
          <a:p>
            <a:pPr marL="0" marR="0" lvl="0" indent="0" algn="just" defTabSz="914400" rtl="0" fontAlgn="auto" hangingPunct="1">
              <a:lnSpc>
                <a:spcPts val="1500"/>
              </a:lnSpc>
              <a:spcBef>
                <a:spcPts val="0"/>
              </a:spcBef>
              <a:spcAft>
                <a:spcPts val="0"/>
              </a:spcAft>
              <a:buNone/>
              <a:tabLst/>
              <a:defRPr sz="1800" b="0" i="0" u="none" strike="noStrike" kern="0" cap="none" spc="0" baseline="0">
                <a:solidFill>
                  <a:srgbClr val="000000"/>
                </a:solidFill>
                <a:uFillTx/>
              </a:defRPr>
            </a:pPr>
            <a:endParaRPr lang="el-GR" sz="2400" b="1" i="0" u="none" strike="noStrike" kern="1200" cap="none" spc="0" baseline="0" dirty="0">
              <a:solidFill>
                <a:srgbClr val="C00000"/>
              </a:solidFill>
              <a:uFillTx/>
              <a:latin typeface="Calibri" pitchFamily="34"/>
              <a:ea typeface="Times New Roman" pitchFamily="18"/>
            </a:endParaRPr>
          </a:p>
          <a:p>
            <a:pPr marL="0" marR="0" lvl="0" indent="0" algn="just" defTabSz="914400" rtl="0" fontAlgn="auto" hangingPunct="1">
              <a:lnSpc>
                <a:spcPts val="3000"/>
              </a:lnSpc>
              <a:spcBef>
                <a:spcPts val="0"/>
              </a:spcBef>
              <a:spcAft>
                <a:spcPts val="0"/>
              </a:spcAft>
              <a:buNone/>
              <a:tabLst/>
              <a:defRPr sz="1800" b="0" i="0" u="none" strike="noStrike" kern="0" cap="none" spc="0" baseline="0">
                <a:solidFill>
                  <a:srgbClr val="000000"/>
                </a:solidFill>
                <a:uFillTx/>
              </a:defRPr>
            </a:pPr>
            <a:r>
              <a:rPr lang="el-GR" sz="2400" b="1" i="0" u="none" strike="noStrike" kern="1200" cap="none" spc="0" baseline="0" dirty="0">
                <a:solidFill>
                  <a:srgbClr val="C00000"/>
                </a:solidFill>
                <a:uFillTx/>
                <a:latin typeface="Calibri" pitchFamily="34"/>
                <a:ea typeface="Times New Roman" pitchFamily="18"/>
              </a:rPr>
              <a:t>---&gt; </a:t>
            </a:r>
            <a:r>
              <a:rPr lang="el-GR" sz="2400" b="1" i="0" u="none" strike="noStrike" kern="1200" cap="none" spc="0" baseline="0" dirty="0">
                <a:solidFill>
                  <a:srgbClr val="01186C"/>
                </a:solidFill>
                <a:uFillTx/>
                <a:latin typeface="Calibri" pitchFamily="34"/>
                <a:ea typeface="Times New Roman" pitchFamily="18"/>
              </a:rPr>
              <a:t>Επαναλαμβανόμενο: </a:t>
            </a:r>
            <a:r>
              <a:rPr lang="el-GR" sz="2400" b="1" i="0" u="none" strike="noStrike" kern="1200" cap="none" spc="0" baseline="0" dirty="0">
                <a:solidFill>
                  <a:srgbClr val="C00000"/>
                </a:solidFill>
                <a:uFillTx/>
                <a:latin typeface="Calibri" pitchFamily="34"/>
                <a:ea typeface="Times New Roman" pitchFamily="18"/>
              </a:rPr>
              <a:t>Περισσότερες από 20.</a:t>
            </a:r>
          </a:p>
          <a:p>
            <a:pPr marL="0" marR="0" lvl="0" indent="0" algn="just" defTabSz="914400" rtl="0" fontAlgn="auto" hangingPunct="1">
              <a:lnSpc>
                <a:spcPts val="1400"/>
              </a:lnSpc>
              <a:spcBef>
                <a:spcPts val="0"/>
              </a:spcBef>
              <a:spcAft>
                <a:spcPts val="0"/>
              </a:spcAft>
              <a:buNone/>
              <a:tabLst/>
              <a:defRPr sz="1800" b="0" i="0" u="none" strike="noStrike" kern="0" cap="none" spc="0" baseline="0">
                <a:solidFill>
                  <a:srgbClr val="000000"/>
                </a:solidFill>
                <a:uFillTx/>
              </a:defRPr>
            </a:pPr>
            <a:endParaRPr lang="el-GR" sz="1300" b="1" i="0" u="none" strike="noStrike" kern="1200" cap="none" spc="0" baseline="0" dirty="0">
              <a:solidFill>
                <a:srgbClr val="C00000"/>
              </a:solidFill>
              <a:uFillTx/>
              <a:latin typeface="Calibri" pitchFamily="34"/>
              <a:ea typeface="Times New Roman" pitchFamily="18"/>
            </a:endParaRPr>
          </a:p>
          <a:p>
            <a:pPr marL="0" marR="0" lvl="0" indent="0" algn="just" defTabSz="914400" rtl="0" fontAlgn="auto" hangingPunct="1">
              <a:lnSpc>
                <a:spcPts val="3000"/>
              </a:lnSpc>
              <a:spcBef>
                <a:spcPts val="0"/>
              </a:spcBef>
              <a:spcAft>
                <a:spcPts val="0"/>
              </a:spcAft>
              <a:buNone/>
              <a:tabLst/>
              <a:defRPr sz="1800" b="0" i="0" u="none" strike="noStrike" kern="0" cap="none" spc="0" baseline="0">
                <a:solidFill>
                  <a:srgbClr val="000000"/>
                </a:solidFill>
                <a:uFillTx/>
              </a:defRPr>
            </a:pPr>
            <a:r>
              <a:rPr lang="el-GR" sz="2400" b="1" i="0" u="none" strike="noStrike" kern="1200" cap="none" spc="0" baseline="0" dirty="0">
                <a:solidFill>
                  <a:srgbClr val="C00000"/>
                </a:solidFill>
                <a:uFillTx/>
                <a:latin typeface="Calibri" pitchFamily="34"/>
                <a:ea typeface="Times New Roman" pitchFamily="18"/>
              </a:rPr>
              <a:t>---&gt; </a:t>
            </a:r>
            <a:r>
              <a:rPr lang="el-GR" sz="2400" b="1" i="0" u="none" strike="noStrike" kern="1200" cap="none" spc="0" baseline="0" dirty="0">
                <a:solidFill>
                  <a:srgbClr val="01186C"/>
                </a:solidFill>
                <a:uFillTx/>
                <a:latin typeface="Calibri" pitchFamily="34"/>
                <a:ea typeface="Times New Roman" pitchFamily="18"/>
              </a:rPr>
              <a:t>Περιγραφή περιστατικού:</a:t>
            </a:r>
          </a:p>
          <a:p>
            <a:pPr marL="0" marR="0" lvl="0" indent="0" algn="just" defTabSz="914400" rtl="0" fontAlgn="auto" hangingPunct="1">
              <a:lnSpc>
                <a:spcPts val="3000"/>
              </a:lnSpc>
              <a:spcBef>
                <a:spcPts val="0"/>
              </a:spcBef>
              <a:spcAft>
                <a:spcPts val="0"/>
              </a:spcAft>
              <a:buNone/>
              <a:tabLst/>
              <a:defRPr sz="1800" b="0" i="0" u="none" strike="noStrike" kern="0" cap="none" spc="0" baseline="0">
                <a:solidFill>
                  <a:srgbClr val="000000"/>
                </a:solidFill>
                <a:uFillTx/>
              </a:defRPr>
            </a:pPr>
            <a:r>
              <a:rPr lang="el-GR" sz="2400" b="1" i="1" u="none" strike="noStrike" kern="1200" cap="none" spc="0" baseline="0" dirty="0">
                <a:solidFill>
                  <a:srgbClr val="C00000"/>
                </a:solidFill>
                <a:uFillTx/>
                <a:latin typeface="Calibri" pitchFamily="34"/>
                <a:ea typeface="Times New Roman" pitchFamily="18"/>
              </a:rPr>
              <a:t>«Ένα συγκεκριμένο αυτιστικό παιδί χτυπάει το παιδί μου και άλλα παιδιά και τους δασκάλους. Μια φορά ήρθε ασθενοφόρο και πήρε τον δάσκαλο. Τί θα γίνει; Το παιδί αρνείται να πάει σχολείο. Την άλλη φορά ήρθε με πρησμένο μάτι. Οι γονείς του</a:t>
            </a:r>
            <a:r>
              <a:rPr lang="en-US" sz="2400" b="1" i="1" u="none" strike="noStrike" kern="1200" cap="none" spc="0" baseline="0" dirty="0">
                <a:solidFill>
                  <a:srgbClr val="C00000"/>
                </a:solidFill>
                <a:uFillTx/>
                <a:latin typeface="Calibri" pitchFamily="34"/>
                <a:ea typeface="Times New Roman" pitchFamily="18"/>
              </a:rPr>
              <a:t> </a:t>
            </a:r>
            <a:r>
              <a:rPr lang="el-GR" sz="2400" b="1" i="1" u="none" strike="noStrike" kern="1200" cap="none" spc="0" baseline="0" dirty="0">
                <a:solidFill>
                  <a:srgbClr val="C00000"/>
                </a:solidFill>
                <a:uFillTx/>
                <a:latin typeface="Calibri" pitchFamily="34"/>
                <a:ea typeface="Times New Roman" pitchFamily="18"/>
              </a:rPr>
              <a:t>δεν το παραδέχονται και λένε ότι δεν τα κάνει αυτά στο σπίτι και φταίει το σχολείο. Όμως οι δάσκαλοι τρώνε ξύλο και δεν μπορούν να τον κάνουν καλά. Ο γιος μου λέει ότι το παιδί αυτό έρχεται χτυπημένο στο σχολείο. </a:t>
            </a:r>
            <a:endParaRPr lang="el-GR" sz="2400" b="1" i="1" u="none" strike="noStrike" kern="1200" cap="none" spc="0" baseline="0" dirty="0">
              <a:solidFill>
                <a:srgbClr val="C00000"/>
              </a:solidFill>
              <a:uFillTx/>
              <a:latin typeface="Times New Roman" pitchFamily="18"/>
              <a:ea typeface="Times New Roman" pitchFamily="18"/>
            </a:endParaRPr>
          </a:p>
        </p:txBody>
      </p:sp>
      <p:sp>
        <p:nvSpPr>
          <p:cNvPr id="8" name="Θέση αριθμού διαφάνειας 7">
            <a:extLst>
              <a:ext uri="{FF2B5EF4-FFF2-40B4-BE49-F238E27FC236}">
                <a16:creationId xmlns:a16="http://schemas.microsoft.com/office/drawing/2014/main" id="{A06F83FA-BBBA-4BB0-968F-15AD6F47FF34}"/>
              </a:ext>
            </a:extLst>
          </p:cNvPr>
          <p:cNvSpPr>
            <a:spLocks noGrp="1"/>
          </p:cNvSpPr>
          <p:nvPr>
            <p:ph type="sldNum" sz="quarter" idx="12"/>
          </p:nvPr>
        </p:nvSpPr>
        <p:spPr/>
        <p:txBody>
          <a:bodyPr/>
          <a:lstStyle/>
          <a:p>
            <a:pPr>
              <a:defRPr/>
            </a:pPr>
            <a:fld id="{845437B2-4D18-46FF-8583-E2B9C8A721F5}" type="slidenum">
              <a:rPr lang="el-GR" altLang="el-GR" smtClean="0"/>
              <a:pPr>
                <a:defRPr/>
              </a:pPr>
              <a:t>32</a:t>
            </a:fld>
            <a:endParaRPr lang="el-GR" altLang="el-GR"/>
          </a:p>
        </p:txBody>
      </p:sp>
      <p:pic>
        <p:nvPicPr>
          <p:cNvPr id="9" name="Εικόνα 8"/>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370960" y="6219080"/>
            <a:ext cx="1355743" cy="379608"/>
          </a:xfrm>
          <a:prstGeom prst="rect">
            <a:avLst/>
          </a:prstGeom>
        </p:spPr>
      </p:pic>
    </p:spTree>
    <p:extLst>
      <p:ext uri="{BB962C8B-B14F-4D97-AF65-F5344CB8AC3E}">
        <p14:creationId xmlns:p14="http://schemas.microsoft.com/office/powerpoint/2010/main" val="29397541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p:cTn id="2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2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 calcmode="lin" valueType="num">
                                      <p:cBhvr>
                                        <p:cTn id="3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32"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7">
                                            <p:txEl>
                                              <p:pRg st="10" end="10"/>
                                            </p:txEl>
                                          </p:spTgt>
                                        </p:tgtEl>
                                        <p:attrNameLst>
                                          <p:attrName>style.visibility</p:attrName>
                                        </p:attrNameLst>
                                      </p:cBhvr>
                                      <p:to>
                                        <p:strVal val="visible"/>
                                      </p:to>
                                    </p:set>
                                    <p:animEffect transition="in" filter="fade">
                                      <p:cBhvr>
                                        <p:cTn id="37" dur="1000"/>
                                        <p:tgtEl>
                                          <p:spTgt spid="7">
                                            <p:txEl>
                                              <p:pRg st="10" end="10"/>
                                            </p:txEl>
                                          </p:spTgt>
                                        </p:tgtEl>
                                      </p:cBhvr>
                                    </p:animEffect>
                                    <p:anim calcmode="lin" valueType="num">
                                      <p:cBhvr>
                                        <p:cTn id="38"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39"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7">
                                            <p:txEl>
                                              <p:pRg st="11" end="11"/>
                                            </p:txEl>
                                          </p:spTgt>
                                        </p:tgtEl>
                                        <p:attrNameLst>
                                          <p:attrName>style.visibility</p:attrName>
                                        </p:attrNameLst>
                                      </p:cBhvr>
                                      <p:to>
                                        <p:strVal val="visible"/>
                                      </p:to>
                                    </p:set>
                                    <p:anim calcmode="lin" valueType="num">
                                      <p:cBhvr>
                                        <p:cTn id="44"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45"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35356" y="519543"/>
            <a:ext cx="11507888" cy="461662"/>
          </a:xfrm>
          <a:prstGeom prst="rect">
            <a:avLst/>
          </a:prstGeom>
          <a:noFill/>
          <a:ln cap="flat">
            <a:noFill/>
            <a:prstDash val="solid"/>
          </a:ln>
        </p:spPr>
        <p:txBody>
          <a:bodyPr vert="horz" wrap="square" lIns="91440" tIns="45720" rIns="91440" bIns="45720" anchor="ctr" anchorCtr="1" compatLnSpc="1">
            <a:spAutoFit/>
          </a:bodyPr>
          <a:lstStyle/>
          <a:p>
            <a:pPr marL="0" marR="0" lvl="0" indent="180978"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dirty="0">
                <a:solidFill>
                  <a:srgbClr val="C00000"/>
                </a:solidFill>
                <a:uFillTx/>
                <a:latin typeface="Book Antiqua" pitchFamily="18"/>
                <a:ea typeface="Calibri" pitchFamily="34"/>
                <a:cs typeface="Times New Roman" pitchFamily="18"/>
              </a:rPr>
              <a:t>2</a:t>
            </a:r>
            <a:r>
              <a:rPr lang="el-GR" sz="2300" b="1" i="0" u="none" strike="noStrike" kern="1200" cap="none" spc="0" baseline="0" dirty="0">
                <a:solidFill>
                  <a:srgbClr val="C00000"/>
                </a:solidFill>
                <a:uFillTx/>
                <a:latin typeface="Book Antiqua" pitchFamily="18"/>
                <a:ea typeface="Calibri" pitchFamily="34"/>
                <a:cs typeface="Times New Roman" pitchFamily="18"/>
              </a:rPr>
              <a:t>η</a:t>
            </a:r>
            <a:r>
              <a:rPr lang="el-GR" sz="2400" b="0" i="0" u="sng" strike="noStrike" kern="1200" cap="none" spc="0" baseline="0" dirty="0">
                <a:solidFill>
                  <a:srgbClr val="191966"/>
                </a:solidFill>
                <a:effectLst>
                  <a:outerShdw dist="38096" dir="2700000">
                    <a:srgbClr val="000000"/>
                  </a:outerShdw>
                </a:effectLst>
                <a:uFillTx/>
                <a:latin typeface="Book Antiqua" pitchFamily="18"/>
                <a:ea typeface="Calibri" pitchFamily="34"/>
                <a:cs typeface="Times New Roman" pitchFamily="18"/>
              </a:rPr>
              <a:t> Μελέτη Περίπτωσης</a:t>
            </a:r>
            <a:endParaRPr lang="el-GR" sz="2400" b="0" i="0" u="none" strike="noStrike" kern="1200" cap="none" spc="0" baseline="0" dirty="0">
              <a:solidFill>
                <a:srgbClr val="191966"/>
              </a:solidFill>
              <a:effectLst>
                <a:outerShdw dist="38096" dir="2700000">
                  <a:srgbClr val="000000"/>
                </a:outerShdw>
              </a:effectLst>
              <a:uFillTx/>
              <a:latin typeface="Times New Roman" pitchFamily="18"/>
            </a:endParaRPr>
          </a:p>
        </p:txBody>
      </p:sp>
      <p:sp>
        <p:nvSpPr>
          <p:cNvPr id="3" name="Rectangle 8"/>
          <p:cNvSpPr/>
          <p:nvPr/>
        </p:nvSpPr>
        <p:spPr>
          <a:xfrm>
            <a:off x="1524003" y="2127251"/>
            <a:ext cx="184151" cy="460372"/>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l-GR" sz="2400" b="0" i="0" u="none" strike="noStrike" kern="1200" cap="none" spc="0" baseline="0">
              <a:solidFill>
                <a:srgbClr val="000000"/>
              </a:solidFill>
              <a:uFillTx/>
              <a:latin typeface="Book Antiqua" pitchFamily="18"/>
            </a:endParaRPr>
          </a:p>
        </p:txBody>
      </p:sp>
      <p:sp>
        <p:nvSpPr>
          <p:cNvPr id="4" name="Rectangle 9"/>
          <p:cNvSpPr/>
          <p:nvPr/>
        </p:nvSpPr>
        <p:spPr>
          <a:xfrm>
            <a:off x="1524003" y="2103440"/>
            <a:ext cx="184151" cy="460372"/>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l-GR" sz="2400" b="0" i="0" u="none" strike="noStrike" kern="1200" cap="none" spc="0" baseline="0">
              <a:solidFill>
                <a:srgbClr val="000000"/>
              </a:solidFill>
              <a:uFillTx/>
              <a:latin typeface="Book Antiqua" pitchFamily="18"/>
            </a:endParaRPr>
          </a:p>
        </p:txBody>
      </p:sp>
      <p:sp>
        <p:nvSpPr>
          <p:cNvPr id="6" name="Rectangle 8"/>
          <p:cNvSpPr/>
          <p:nvPr/>
        </p:nvSpPr>
        <p:spPr>
          <a:xfrm>
            <a:off x="-13395" y="-17419"/>
            <a:ext cx="11856640" cy="507830"/>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700" b="1" i="0" u="none" strike="noStrike" kern="0" cap="none" spc="0" baseline="0">
                <a:solidFill>
                  <a:srgbClr val="CC0000"/>
                </a:solidFill>
                <a:effectLst>
                  <a:outerShdw dist="38096" dir="2700000">
                    <a:srgbClr val="C0C0C0"/>
                  </a:outerShdw>
                </a:effectLst>
                <a:uFillTx/>
                <a:latin typeface="Calibri" pitchFamily="34"/>
              </a:rPr>
              <a:t>Ενδοσχολική Βία και Εκφοβισμός (Ε.ΒΙ.Ε.)</a:t>
            </a:r>
            <a:endParaRPr lang="el-GR" sz="3000" b="1" i="0" u="none" strike="noStrike" kern="0" cap="none" spc="0" baseline="0">
              <a:solidFill>
                <a:srgbClr val="CC0000"/>
              </a:solidFill>
              <a:effectLst>
                <a:outerShdw dist="38096" dir="2700000">
                  <a:srgbClr val="C0C0C0"/>
                </a:outerShdw>
              </a:effectLst>
              <a:uFillTx/>
              <a:latin typeface="Calibri" pitchFamily="34"/>
            </a:endParaRPr>
          </a:p>
        </p:txBody>
      </p:sp>
      <p:sp>
        <p:nvSpPr>
          <p:cNvPr id="7" name="Ορθογώνιο 1"/>
          <p:cNvSpPr/>
          <p:nvPr/>
        </p:nvSpPr>
        <p:spPr>
          <a:xfrm>
            <a:off x="407365" y="1010384"/>
            <a:ext cx="11435879" cy="2015931"/>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914400" rtl="0" fontAlgn="auto" hangingPunct="1">
              <a:lnSpc>
                <a:spcPts val="3000"/>
              </a:lnSpc>
              <a:spcBef>
                <a:spcPts val="0"/>
              </a:spcBef>
              <a:spcAft>
                <a:spcPts val="0"/>
              </a:spcAft>
              <a:buNone/>
              <a:tabLst/>
              <a:defRPr sz="1800" b="0" i="0" u="none" strike="noStrike" kern="0" cap="none" spc="0" baseline="0">
                <a:solidFill>
                  <a:srgbClr val="000000"/>
                </a:solidFill>
                <a:uFillTx/>
              </a:defRPr>
            </a:pPr>
            <a:endParaRPr lang="el-GR" sz="2400" b="1" i="0" u="none" strike="noStrike" kern="1200" cap="none" spc="0" baseline="0">
              <a:solidFill>
                <a:srgbClr val="01186C"/>
              </a:solidFill>
              <a:uFillTx/>
              <a:latin typeface="Calibri" pitchFamily="34"/>
              <a:ea typeface="Times New Roman" pitchFamily="18"/>
            </a:endParaRPr>
          </a:p>
          <a:p>
            <a:pPr marL="0" marR="0" lvl="0" indent="0" algn="just" defTabSz="914400" rtl="0" fontAlgn="auto" hangingPunct="1">
              <a:lnSpc>
                <a:spcPts val="3000"/>
              </a:lnSpc>
              <a:spcBef>
                <a:spcPts val="0"/>
              </a:spcBef>
              <a:spcAft>
                <a:spcPts val="0"/>
              </a:spcAft>
              <a:buNone/>
              <a:tabLst/>
              <a:defRPr sz="1800" b="0" i="0" u="none" strike="noStrike" kern="0" cap="none" spc="0" baseline="0">
                <a:solidFill>
                  <a:srgbClr val="000000"/>
                </a:solidFill>
                <a:uFillTx/>
              </a:defRPr>
            </a:pPr>
            <a:endParaRPr lang="el-GR" sz="2400" b="1" i="0" u="none" strike="noStrike" kern="1200" cap="none" spc="0" baseline="0">
              <a:solidFill>
                <a:srgbClr val="01186C"/>
              </a:solidFill>
              <a:uFillTx/>
              <a:latin typeface="Calibri" pitchFamily="34"/>
              <a:ea typeface="Times New Roman" pitchFamily="18"/>
            </a:endParaRPr>
          </a:p>
          <a:p>
            <a:pPr marL="0" marR="0" lvl="0" indent="0" algn="just" defTabSz="914400" rtl="0" fontAlgn="auto" hangingPunct="1">
              <a:lnSpc>
                <a:spcPts val="3000"/>
              </a:lnSpc>
              <a:spcBef>
                <a:spcPts val="0"/>
              </a:spcBef>
              <a:spcAft>
                <a:spcPts val="0"/>
              </a:spcAft>
              <a:buNone/>
              <a:tabLst/>
              <a:defRPr sz="1800" b="0" i="0" u="none" strike="noStrike" kern="0" cap="none" spc="0" baseline="0">
                <a:solidFill>
                  <a:srgbClr val="000000"/>
                </a:solidFill>
                <a:uFillTx/>
              </a:defRPr>
            </a:pPr>
            <a:endParaRPr lang="el-GR" sz="2400" b="1" i="0" u="none" strike="noStrike" kern="1200" cap="none" spc="0" baseline="0">
              <a:solidFill>
                <a:srgbClr val="01186C"/>
              </a:solidFill>
              <a:uFillTx/>
              <a:latin typeface="Calibri" pitchFamily="34"/>
              <a:ea typeface="Times New Roman" pitchFamily="18"/>
            </a:endParaRPr>
          </a:p>
          <a:p>
            <a:pPr marL="0" marR="0" lvl="0" indent="0" algn="just" defTabSz="914400" rtl="0" fontAlgn="auto" hangingPunct="1">
              <a:lnSpc>
                <a:spcPts val="3000"/>
              </a:lnSpc>
              <a:spcBef>
                <a:spcPts val="0"/>
              </a:spcBef>
              <a:spcAft>
                <a:spcPts val="0"/>
              </a:spcAft>
              <a:buNone/>
              <a:tabLst/>
              <a:defRPr sz="1800" b="0" i="0" u="none" strike="noStrike" kern="0" cap="none" spc="0" baseline="0">
                <a:solidFill>
                  <a:srgbClr val="000000"/>
                </a:solidFill>
                <a:uFillTx/>
              </a:defRPr>
            </a:pPr>
            <a:endParaRPr lang="el-GR" sz="2400" b="1" i="0" u="none" strike="noStrike" kern="1200" cap="none" spc="0" baseline="0">
              <a:solidFill>
                <a:srgbClr val="01186C"/>
              </a:solidFill>
              <a:uFillTx/>
              <a:latin typeface="Calibri" pitchFamily="34"/>
              <a:ea typeface="Times New Roman" pitchFamily="18"/>
            </a:endParaRPr>
          </a:p>
          <a:p>
            <a:pPr marL="0" marR="0" lvl="0" indent="0" algn="just" defTabSz="914400" rtl="0" fontAlgn="auto" hangingPunct="1">
              <a:lnSpc>
                <a:spcPts val="3000"/>
              </a:lnSpc>
              <a:spcBef>
                <a:spcPts val="0"/>
              </a:spcBef>
              <a:spcAft>
                <a:spcPts val="0"/>
              </a:spcAft>
              <a:buNone/>
              <a:tabLst/>
              <a:defRPr sz="1800" b="0" i="0" u="none" strike="noStrike" kern="0" cap="none" spc="0" baseline="0">
                <a:solidFill>
                  <a:srgbClr val="000000"/>
                </a:solidFill>
                <a:uFillTx/>
              </a:defRPr>
            </a:pPr>
            <a:endParaRPr lang="el-GR" sz="2400" b="1" i="0" u="none" strike="noStrike" kern="1200" cap="none" spc="0" baseline="0">
              <a:solidFill>
                <a:srgbClr val="01186C"/>
              </a:solidFill>
              <a:uFillTx/>
              <a:latin typeface="Calibri" pitchFamily="34"/>
              <a:ea typeface="Times New Roman" pitchFamily="18"/>
            </a:endParaRPr>
          </a:p>
        </p:txBody>
      </p:sp>
      <p:sp>
        <p:nvSpPr>
          <p:cNvPr id="8" name="Ορθογώνιο 2"/>
          <p:cNvSpPr/>
          <p:nvPr/>
        </p:nvSpPr>
        <p:spPr>
          <a:xfrm>
            <a:off x="342056" y="1035402"/>
            <a:ext cx="11507888" cy="5449953"/>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914400" rtl="0" fontAlgn="auto" hangingPunct="0">
              <a:lnSpc>
                <a:spcPct val="107000"/>
              </a:lnSpc>
              <a:spcBef>
                <a:spcPts val="0"/>
              </a:spcBef>
              <a:spcAft>
                <a:spcPts val="800"/>
              </a:spcAft>
              <a:buNone/>
              <a:tabLst/>
              <a:defRPr sz="1800" b="0" i="0" u="none" strike="noStrike" kern="0" cap="none" spc="0" baseline="0">
                <a:solidFill>
                  <a:srgbClr val="000000"/>
                </a:solidFill>
                <a:uFillTx/>
              </a:defRPr>
            </a:pPr>
            <a:r>
              <a:rPr lang="el-GR" sz="2300" b="1" i="0" u="none" strike="noStrike" kern="1200" cap="none" spc="0" baseline="0" dirty="0">
                <a:solidFill>
                  <a:srgbClr val="C00000"/>
                </a:solidFill>
                <a:uFillTx/>
                <a:latin typeface="Book Antiqua" pitchFamily="18"/>
                <a:ea typeface="Calibri" pitchFamily="34"/>
                <a:cs typeface="Times New Roman" pitchFamily="18"/>
              </a:rPr>
              <a:t>1</a:t>
            </a:r>
            <a:r>
              <a:rPr lang="el-GR" sz="2400" b="1" i="0" u="none" strike="noStrike" kern="1200" cap="none" spc="0" baseline="0" dirty="0">
                <a:solidFill>
                  <a:srgbClr val="00664D"/>
                </a:solidFill>
                <a:uFillTx/>
                <a:latin typeface="Book Antiqua" pitchFamily="18"/>
                <a:ea typeface="Calibri" pitchFamily="34"/>
                <a:cs typeface="Times New Roman" pitchFamily="18"/>
              </a:rPr>
              <a:t>  Χαρακτηρισμός περιστατικού</a:t>
            </a:r>
            <a:endParaRPr lang="el-GR" sz="2400" b="0" i="0" u="none" strike="noStrike" kern="1200" cap="none" spc="0" baseline="0" dirty="0">
              <a:solidFill>
                <a:srgbClr val="00664D"/>
              </a:solidFill>
              <a:uFillTx/>
              <a:latin typeface="Calibri" pitchFamily="34"/>
              <a:ea typeface="Calibri" pitchFamily="34"/>
              <a:cs typeface="Times New Roman" pitchFamily="18"/>
            </a:endParaRPr>
          </a:p>
          <a:p>
            <a:pPr marL="0" marR="0" lvl="0" indent="0" algn="just" defTabSz="914400" rtl="0" fontAlgn="auto" hangingPunct="0">
              <a:lnSpc>
                <a:spcPct val="107000"/>
              </a:lnSpc>
              <a:spcBef>
                <a:spcPts val="0"/>
              </a:spcBef>
              <a:spcAft>
                <a:spcPts val="800"/>
              </a:spcAft>
              <a:buNone/>
              <a:tabLst/>
              <a:defRPr sz="1800" b="0" i="0" u="none" strike="noStrike" kern="0" cap="none" spc="0" baseline="0">
                <a:solidFill>
                  <a:srgbClr val="000000"/>
                </a:solidFill>
                <a:uFillTx/>
              </a:defRPr>
            </a:pPr>
            <a:r>
              <a:rPr lang="el-GR" sz="2300" b="1" i="0" u="none" strike="noStrike" kern="1200" cap="none" spc="0" baseline="0" dirty="0">
                <a:solidFill>
                  <a:srgbClr val="C00000"/>
                </a:solidFill>
                <a:uFillTx/>
                <a:latin typeface="Book Antiqua" pitchFamily="18"/>
                <a:ea typeface="Calibri" pitchFamily="34"/>
                <a:cs typeface="Times New Roman" pitchFamily="18"/>
              </a:rPr>
              <a:t>1.1</a:t>
            </a:r>
            <a:r>
              <a:rPr lang="el-GR" sz="2400" b="0" i="0" u="none" strike="noStrike" kern="1200" cap="none" spc="0" baseline="0" dirty="0">
                <a:solidFill>
                  <a:srgbClr val="000000"/>
                </a:solidFill>
                <a:uFillTx/>
                <a:latin typeface="Book Antiqua" pitchFamily="18"/>
                <a:ea typeface="Calibri" pitchFamily="34"/>
                <a:cs typeface="Times New Roman" pitchFamily="18"/>
              </a:rPr>
              <a:t> </a:t>
            </a:r>
            <a:r>
              <a:rPr lang="el-GR" sz="2400" b="1" i="0" u="none" strike="noStrike" kern="1200" cap="none" spc="0" baseline="0" dirty="0">
                <a:solidFill>
                  <a:srgbClr val="191966"/>
                </a:solidFill>
                <a:uFillTx/>
                <a:latin typeface="Book Antiqua" pitchFamily="18"/>
                <a:ea typeface="Calibri" pitchFamily="34"/>
                <a:cs typeface="Times New Roman" pitchFamily="18"/>
              </a:rPr>
              <a:t>Εντός αρμοδιότητας Πλατφόρμας: </a:t>
            </a:r>
            <a:r>
              <a:rPr lang="el-GR" sz="2400" b="1" i="0" u="none" strike="noStrike" kern="1200" cap="none" spc="0" baseline="0" dirty="0">
                <a:solidFill>
                  <a:srgbClr val="C00000"/>
                </a:solidFill>
                <a:uFillTx/>
                <a:latin typeface="Book Antiqua" pitchFamily="18"/>
                <a:ea typeface="Calibri" pitchFamily="34"/>
                <a:cs typeface="Times New Roman" pitchFamily="18"/>
              </a:rPr>
              <a:t>ΝΑΙ</a:t>
            </a:r>
            <a:endParaRPr lang="el-GR" sz="2400" b="1" i="0" u="none" strike="noStrike" kern="1200" cap="none" spc="0" baseline="0" dirty="0">
              <a:solidFill>
                <a:srgbClr val="C00000"/>
              </a:solidFill>
              <a:uFillTx/>
              <a:latin typeface="Calibri" pitchFamily="34"/>
              <a:ea typeface="Calibri" pitchFamily="34"/>
              <a:cs typeface="Times New Roman" pitchFamily="18"/>
            </a:endParaRPr>
          </a:p>
          <a:p>
            <a:pPr marL="0" marR="0" lvl="0" indent="0" algn="just" defTabSz="914400" rtl="0" fontAlgn="auto" hangingPunct="0">
              <a:lnSpc>
                <a:spcPct val="107000"/>
              </a:lnSpc>
              <a:spcBef>
                <a:spcPts val="0"/>
              </a:spcBef>
              <a:spcAft>
                <a:spcPts val="800"/>
              </a:spcAft>
              <a:buNone/>
              <a:tabLst/>
              <a:defRPr sz="1800" b="0" i="0" u="none" strike="noStrike" kern="0" cap="none" spc="0" baseline="0">
                <a:solidFill>
                  <a:srgbClr val="000000"/>
                </a:solidFill>
                <a:uFillTx/>
              </a:defRPr>
            </a:pPr>
            <a:r>
              <a:rPr lang="el-GR" sz="2300" b="1" i="0" u="none" strike="noStrike" kern="1200" cap="none" spc="0" baseline="0" dirty="0">
                <a:solidFill>
                  <a:srgbClr val="C00000"/>
                </a:solidFill>
                <a:uFillTx/>
                <a:latin typeface="Book Antiqua" pitchFamily="18"/>
                <a:ea typeface="Calibri" pitchFamily="34"/>
                <a:cs typeface="Times New Roman" pitchFamily="18"/>
              </a:rPr>
              <a:t>1.2</a:t>
            </a:r>
            <a:r>
              <a:rPr lang="el-GR" sz="2400" b="0" i="0" u="none" strike="noStrike" kern="1200" cap="none" spc="0" baseline="0" dirty="0">
                <a:solidFill>
                  <a:srgbClr val="000000"/>
                </a:solidFill>
                <a:uFillTx/>
                <a:latin typeface="Book Antiqua" pitchFamily="18"/>
                <a:ea typeface="Calibri" pitchFamily="34"/>
                <a:cs typeface="Times New Roman" pitchFamily="18"/>
              </a:rPr>
              <a:t> </a:t>
            </a:r>
            <a:r>
              <a:rPr lang="el-GR" sz="2400" b="1" i="0" u="none" strike="noStrike" kern="1200" cap="none" spc="0" baseline="0" dirty="0">
                <a:solidFill>
                  <a:srgbClr val="191966"/>
                </a:solidFill>
                <a:uFillTx/>
                <a:latin typeface="Book Antiqua" pitchFamily="18"/>
                <a:ea typeface="Calibri" pitchFamily="34"/>
                <a:cs typeface="Times New Roman" pitchFamily="18"/>
              </a:rPr>
              <a:t>Βάσιμη:</a:t>
            </a:r>
            <a:r>
              <a:rPr lang="el-GR" sz="2400" b="0" i="0" u="none" strike="noStrike" kern="1200" cap="none" spc="0" baseline="0" dirty="0">
                <a:solidFill>
                  <a:srgbClr val="000000"/>
                </a:solidFill>
                <a:uFillTx/>
                <a:latin typeface="Book Antiqua" pitchFamily="18"/>
                <a:ea typeface="Calibri" pitchFamily="34"/>
                <a:cs typeface="Times New Roman" pitchFamily="18"/>
              </a:rPr>
              <a:t> </a:t>
            </a:r>
            <a:r>
              <a:rPr lang="el-GR" sz="2400" b="1" i="0" u="none" strike="noStrike" kern="1200" cap="none" spc="0" baseline="0" dirty="0">
                <a:solidFill>
                  <a:srgbClr val="C00000"/>
                </a:solidFill>
                <a:uFillTx/>
                <a:latin typeface="Book Antiqua" pitchFamily="18"/>
                <a:ea typeface="Calibri" pitchFamily="34"/>
                <a:cs typeface="Times New Roman" pitchFamily="18"/>
              </a:rPr>
              <a:t>ΝΑΙ</a:t>
            </a:r>
          </a:p>
          <a:p>
            <a:pPr marL="0" marR="0" lvl="0" indent="0" algn="just" defTabSz="914400" rtl="0" fontAlgn="auto" hangingPunct="0">
              <a:lnSpc>
                <a:spcPct val="107000"/>
              </a:lnSpc>
              <a:spcBef>
                <a:spcPts val="0"/>
              </a:spcBef>
              <a:spcAft>
                <a:spcPts val="800"/>
              </a:spcAft>
              <a:buNone/>
              <a:tabLst/>
              <a:defRPr sz="1800" b="0" i="0" u="none" strike="noStrike" kern="0" cap="none" spc="0" baseline="0">
                <a:solidFill>
                  <a:srgbClr val="000000"/>
                </a:solidFill>
                <a:uFillTx/>
              </a:defRPr>
            </a:pPr>
            <a:r>
              <a:rPr lang="el-GR" sz="2300" b="1" i="0" u="none" strike="noStrike" kern="1200" cap="none" spc="0" baseline="0" dirty="0">
                <a:solidFill>
                  <a:srgbClr val="C00000"/>
                </a:solidFill>
                <a:uFillTx/>
                <a:latin typeface="Book Antiqua" pitchFamily="18"/>
                <a:ea typeface="Calibri" pitchFamily="34"/>
                <a:cs typeface="Times New Roman" pitchFamily="18"/>
              </a:rPr>
              <a:t>1.3</a:t>
            </a:r>
            <a:r>
              <a:rPr lang="el-GR" sz="2400" b="0" i="0" u="none" strike="noStrike" kern="1200" cap="none" spc="0" baseline="0" dirty="0">
                <a:solidFill>
                  <a:srgbClr val="000000"/>
                </a:solidFill>
                <a:uFillTx/>
                <a:latin typeface="Book Antiqua" pitchFamily="18"/>
                <a:ea typeface="Calibri" pitchFamily="34"/>
                <a:cs typeface="Times New Roman" pitchFamily="18"/>
              </a:rPr>
              <a:t> </a:t>
            </a:r>
            <a:r>
              <a:rPr lang="el-GR" sz="2400" b="1" i="0" u="none" strike="noStrike" kern="1200" cap="none" spc="0" baseline="0" dirty="0">
                <a:solidFill>
                  <a:srgbClr val="191966"/>
                </a:solidFill>
                <a:uFillTx/>
                <a:latin typeface="Book Antiqua" pitchFamily="18"/>
                <a:ea typeface="Calibri" pitchFamily="34"/>
                <a:cs typeface="Times New Roman" pitchFamily="18"/>
              </a:rPr>
              <a:t>Είδος Ε.ΒΙ.Ε.: </a:t>
            </a:r>
            <a:r>
              <a:rPr lang="el-GR" sz="2400" b="1" i="0" u="none" strike="noStrike" kern="1200" cap="none" spc="0" baseline="0" dirty="0">
                <a:solidFill>
                  <a:srgbClr val="C00000"/>
                </a:solidFill>
                <a:uFillTx/>
                <a:latin typeface="Book Antiqua" pitchFamily="18"/>
                <a:ea typeface="Calibri" pitchFamily="34"/>
                <a:cs typeface="Times New Roman" pitchFamily="18"/>
              </a:rPr>
              <a:t>Σωματική</a:t>
            </a:r>
          </a:p>
          <a:p>
            <a:pPr marL="0" marR="0" lvl="0" indent="0" algn="just" defTabSz="914400" rtl="0" fontAlgn="auto" hangingPunct="0">
              <a:lnSpc>
                <a:spcPct val="107000"/>
              </a:lnSpc>
              <a:spcBef>
                <a:spcPts val="0"/>
              </a:spcBef>
              <a:spcAft>
                <a:spcPts val="800"/>
              </a:spcAft>
              <a:buNone/>
              <a:tabLst/>
              <a:defRPr sz="1800" b="0" i="0" u="none" strike="noStrike" kern="0" cap="none" spc="0" baseline="0">
                <a:solidFill>
                  <a:srgbClr val="000000"/>
                </a:solidFill>
                <a:uFillTx/>
              </a:defRPr>
            </a:pPr>
            <a:r>
              <a:rPr lang="el-GR" sz="2300" b="1" i="0" u="none" strike="noStrike" kern="1200" cap="none" spc="0" baseline="0" dirty="0">
                <a:solidFill>
                  <a:srgbClr val="C00000"/>
                </a:solidFill>
                <a:uFillTx/>
                <a:latin typeface="Book Antiqua" pitchFamily="18"/>
                <a:ea typeface="Calibri" pitchFamily="34"/>
                <a:cs typeface="Times New Roman" pitchFamily="18"/>
              </a:rPr>
              <a:t>1.4</a:t>
            </a:r>
            <a:r>
              <a:rPr lang="el-GR" sz="2400" b="1" i="0" u="none" strike="noStrike" kern="1200" cap="none" spc="0" baseline="0" dirty="0">
                <a:solidFill>
                  <a:srgbClr val="000000"/>
                </a:solidFill>
                <a:uFillTx/>
                <a:latin typeface="Book Antiqua" pitchFamily="18"/>
                <a:ea typeface="Calibri" pitchFamily="34"/>
                <a:cs typeface="Times New Roman" pitchFamily="18"/>
              </a:rPr>
              <a:t> </a:t>
            </a:r>
            <a:r>
              <a:rPr lang="el-GR" sz="2400" b="1" i="0" u="none" strike="noStrike" kern="1200" cap="none" spc="0" baseline="0" dirty="0">
                <a:solidFill>
                  <a:srgbClr val="191966"/>
                </a:solidFill>
                <a:uFillTx/>
                <a:latin typeface="Book Antiqua" pitchFamily="18"/>
                <a:ea typeface="Calibri" pitchFamily="34"/>
                <a:cs typeface="Times New Roman" pitchFamily="18"/>
              </a:rPr>
              <a:t>Ιδιαίτερο χαρακτηριστικό: Συμβαίνει σε ΣΜΕΑΕ. Πρόκειται για παιδί με διάγνωση ΔΑΦ με </a:t>
            </a:r>
            <a:r>
              <a:rPr lang="el-GR" sz="2400" b="1" i="0" u="none" strike="noStrike" kern="1200" cap="none" spc="0" baseline="0" dirty="0" err="1">
                <a:solidFill>
                  <a:srgbClr val="191966"/>
                </a:solidFill>
                <a:uFillTx/>
                <a:latin typeface="Book Antiqua" pitchFamily="18"/>
                <a:ea typeface="Calibri" pitchFamily="34"/>
                <a:cs typeface="Times New Roman" pitchFamily="18"/>
              </a:rPr>
              <a:t>συννοσηρότητα</a:t>
            </a:r>
            <a:r>
              <a:rPr lang="el-GR" sz="2400" b="1" i="0" u="none" strike="noStrike" kern="1200" cap="none" spc="0" baseline="0" dirty="0">
                <a:solidFill>
                  <a:srgbClr val="191966"/>
                </a:solidFill>
                <a:uFillTx/>
                <a:latin typeface="Book Antiqua" pitchFamily="18"/>
                <a:ea typeface="Calibri" pitchFamily="34"/>
                <a:cs typeface="Times New Roman" pitchFamily="18"/>
              </a:rPr>
              <a:t> σοβαρών συναισθηματικών και </a:t>
            </a:r>
            <a:r>
              <a:rPr lang="el-GR" sz="2400" b="1" i="0" u="none" strike="noStrike" kern="1200" cap="none" spc="0" baseline="0" dirty="0" err="1">
                <a:solidFill>
                  <a:srgbClr val="191966"/>
                </a:solidFill>
                <a:uFillTx/>
                <a:latin typeface="Book Antiqua" pitchFamily="18"/>
                <a:ea typeface="Calibri" pitchFamily="34"/>
                <a:cs typeface="Times New Roman" pitchFamily="18"/>
              </a:rPr>
              <a:t>συμπεριφορικών</a:t>
            </a:r>
            <a:r>
              <a:rPr lang="el-GR" sz="2400" b="1" i="0" u="none" strike="noStrike" kern="1200" cap="none" spc="0" baseline="0" dirty="0">
                <a:solidFill>
                  <a:srgbClr val="191966"/>
                </a:solidFill>
                <a:uFillTx/>
                <a:latin typeface="Book Antiqua" pitchFamily="18"/>
                <a:ea typeface="Calibri" pitchFamily="34"/>
                <a:cs typeface="Times New Roman" pitchFamily="18"/>
              </a:rPr>
              <a:t> δυσκολιών.</a:t>
            </a:r>
            <a:endParaRPr lang="el-GR" sz="2400" b="1" i="0" u="none" strike="noStrike" kern="1200" cap="none" spc="0" baseline="0" dirty="0">
              <a:solidFill>
                <a:srgbClr val="00664D"/>
              </a:solidFill>
              <a:uFillTx/>
              <a:latin typeface="Book Antiqua" pitchFamily="18"/>
              <a:ea typeface="Calibri" pitchFamily="34"/>
              <a:cs typeface="Times New Roman" pitchFamily="18"/>
            </a:endParaRPr>
          </a:p>
          <a:p>
            <a:pPr marL="0" marR="0" lvl="0" indent="0" algn="just" defTabSz="914400" rtl="0" fontAlgn="auto" hangingPunct="0">
              <a:lnSpc>
                <a:spcPct val="107000"/>
              </a:lnSpc>
              <a:spcBef>
                <a:spcPts val="0"/>
              </a:spcBef>
              <a:spcAft>
                <a:spcPts val="800"/>
              </a:spcAft>
              <a:buNone/>
              <a:tabLst/>
              <a:defRPr sz="1800" b="0" i="0" u="none" strike="noStrike" kern="0" cap="none" spc="0" baseline="0">
                <a:solidFill>
                  <a:srgbClr val="000000"/>
                </a:solidFill>
                <a:uFillTx/>
              </a:defRPr>
            </a:pPr>
            <a:r>
              <a:rPr lang="el-GR" sz="2400" b="1" i="0" u="none" strike="noStrike" kern="1200" cap="none" spc="0" baseline="0" dirty="0">
                <a:solidFill>
                  <a:srgbClr val="FF0000"/>
                </a:solidFill>
                <a:uFillTx/>
                <a:latin typeface="Book Antiqua" pitchFamily="18"/>
                <a:ea typeface="Calibri" pitchFamily="34"/>
                <a:cs typeface="Times New Roman" pitchFamily="18"/>
              </a:rPr>
              <a:t>1.5. </a:t>
            </a:r>
            <a:r>
              <a:rPr lang="el-GR" sz="2400" b="1" i="0" u="none" strike="noStrike" kern="1200" cap="none" spc="0" baseline="0" dirty="0">
                <a:solidFill>
                  <a:srgbClr val="002060"/>
                </a:solidFill>
                <a:uFillTx/>
                <a:latin typeface="Book Antiqua" pitchFamily="18"/>
                <a:ea typeface="Calibri" pitchFamily="34"/>
                <a:cs typeface="Times New Roman" pitchFamily="18"/>
              </a:rPr>
              <a:t>Ο γονιός έμμεσα </a:t>
            </a:r>
            <a:r>
              <a:rPr lang="el-GR" sz="2400" b="1" i="0" u="none" strike="noStrike" kern="1200" cap="none" spc="0" baseline="0" dirty="0" err="1">
                <a:solidFill>
                  <a:srgbClr val="002060"/>
                </a:solidFill>
                <a:uFillTx/>
                <a:latin typeface="Book Antiqua" pitchFamily="18"/>
                <a:ea typeface="Calibri" pitchFamily="34"/>
                <a:cs typeface="Times New Roman" pitchFamily="18"/>
              </a:rPr>
              <a:t>καταγγέλει</a:t>
            </a:r>
            <a:r>
              <a:rPr lang="el-GR" sz="2400" b="1" i="0" u="none" strike="noStrike" kern="1200" cap="none" spc="0" baseline="0" dirty="0">
                <a:solidFill>
                  <a:srgbClr val="002060"/>
                </a:solidFill>
                <a:uFillTx/>
                <a:latin typeface="Book Antiqua" pitchFamily="18"/>
                <a:ea typeface="Calibri" pitchFamily="34"/>
                <a:cs typeface="Times New Roman" pitchFamily="18"/>
              </a:rPr>
              <a:t> και πιθανή σωματική κακοποίηση του παιδιού που ασκεί Ε.ΒΙ.Ε. από την οικογένειά του. </a:t>
            </a:r>
            <a:endParaRPr lang="en-US" sz="2400" b="1" i="0" u="none" strike="noStrike" kern="1200" cap="none" spc="0" baseline="0" dirty="0">
              <a:solidFill>
                <a:srgbClr val="002060"/>
              </a:solidFill>
              <a:uFillTx/>
              <a:latin typeface="Book Antiqua" pitchFamily="18"/>
              <a:ea typeface="Calibri" pitchFamily="34"/>
              <a:cs typeface="Times New Roman" pitchFamily="18"/>
            </a:endParaRPr>
          </a:p>
          <a:p>
            <a:pPr algn="just" hangingPunct="0">
              <a:lnSpc>
                <a:spcPct val="107000"/>
              </a:lnSpc>
              <a:spcAft>
                <a:spcPts val="800"/>
              </a:spcAft>
              <a:defRPr sz="1800" b="0" i="0" u="none" strike="noStrike" kern="0" cap="none" spc="0" baseline="0">
                <a:solidFill>
                  <a:srgbClr val="000000"/>
                </a:solidFill>
                <a:uFillTx/>
              </a:defRPr>
            </a:pPr>
            <a:r>
              <a:rPr lang="en-US" sz="2400" b="1" dirty="0">
                <a:solidFill>
                  <a:srgbClr val="FF0000"/>
                </a:solidFill>
                <a:latin typeface="Book Antiqua" pitchFamily="18"/>
                <a:ea typeface="Calibri" pitchFamily="34"/>
                <a:cs typeface="Times New Roman" pitchFamily="18"/>
              </a:rPr>
              <a:t>2.</a:t>
            </a:r>
            <a:r>
              <a:rPr lang="en-US" sz="2400" b="1" dirty="0">
                <a:solidFill>
                  <a:srgbClr val="002060"/>
                </a:solidFill>
                <a:latin typeface="Book Antiqua" pitchFamily="18"/>
                <a:ea typeface="Calibri" pitchFamily="34"/>
                <a:cs typeface="Times New Roman" pitchFamily="18"/>
              </a:rPr>
              <a:t> </a:t>
            </a:r>
            <a:r>
              <a:rPr lang="el-GR" sz="2400" b="1" dirty="0">
                <a:solidFill>
                  <a:srgbClr val="00664D"/>
                </a:solidFill>
                <a:latin typeface="Book Antiqua" pitchFamily="18"/>
                <a:ea typeface="Calibri" pitchFamily="34"/>
                <a:cs typeface="Times New Roman" pitchFamily="18"/>
              </a:rPr>
              <a:t>Αρχικά, εξέταση ενδεχόμενης δέσμευσης περιστατικού από την 4μελή Ομάδα Δράσης, ένεκα ότι πρόκειται για περιστατικό εκτεταμένης σωματικής βίας εναντίον μαθητών/τριών και εκπαιδευτικών</a:t>
            </a:r>
            <a:r>
              <a:rPr lang="en-US" sz="2400" b="1" dirty="0">
                <a:solidFill>
                  <a:srgbClr val="C00000"/>
                </a:solidFill>
                <a:latin typeface="Book Antiqua" pitchFamily="18"/>
                <a:ea typeface="Calibri" pitchFamily="34"/>
                <a:cs typeface="Times New Roman" pitchFamily="18"/>
              </a:rPr>
              <a:t>.</a:t>
            </a:r>
            <a:endParaRPr lang="el-GR" sz="2400" b="1" i="0" u="none" strike="noStrike" kern="1200" cap="none" spc="0" baseline="0" dirty="0">
              <a:solidFill>
                <a:srgbClr val="002060"/>
              </a:solidFill>
              <a:uFillTx/>
              <a:latin typeface="Book Antiqua" pitchFamily="18"/>
              <a:ea typeface="Calibri" pitchFamily="34"/>
              <a:cs typeface="Times New Roman" pitchFamily="18"/>
            </a:endParaRPr>
          </a:p>
        </p:txBody>
      </p:sp>
      <p:sp>
        <p:nvSpPr>
          <p:cNvPr id="9" name="Θέση αριθμού διαφάνειας 8">
            <a:extLst>
              <a:ext uri="{FF2B5EF4-FFF2-40B4-BE49-F238E27FC236}">
                <a16:creationId xmlns:a16="http://schemas.microsoft.com/office/drawing/2014/main" id="{5B8F3504-2E2C-4000-BB09-EE4EEA11BA1D}"/>
              </a:ext>
            </a:extLst>
          </p:cNvPr>
          <p:cNvSpPr>
            <a:spLocks noGrp="1"/>
          </p:cNvSpPr>
          <p:nvPr>
            <p:ph type="sldNum" sz="quarter" idx="12"/>
          </p:nvPr>
        </p:nvSpPr>
        <p:spPr/>
        <p:txBody>
          <a:bodyPr/>
          <a:lstStyle/>
          <a:p>
            <a:pPr>
              <a:defRPr/>
            </a:pPr>
            <a:fld id="{845437B2-4D18-46FF-8583-E2B9C8A721F5}" type="slidenum">
              <a:rPr lang="el-GR" altLang="el-GR" smtClean="0"/>
              <a:pPr>
                <a:defRPr/>
              </a:pPr>
              <a:t>33</a:t>
            </a:fld>
            <a:endParaRPr lang="el-GR" altLang="el-GR"/>
          </a:p>
        </p:txBody>
      </p:sp>
      <p:pic>
        <p:nvPicPr>
          <p:cNvPr id="10" name="Εικόνα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546668" y="6241515"/>
            <a:ext cx="1355743" cy="379608"/>
          </a:xfrm>
          <a:prstGeom prst="rect">
            <a:avLst/>
          </a:prstGeom>
        </p:spPr>
      </p:pic>
    </p:spTree>
    <p:extLst>
      <p:ext uri="{BB962C8B-B14F-4D97-AF65-F5344CB8AC3E}">
        <p14:creationId xmlns:p14="http://schemas.microsoft.com/office/powerpoint/2010/main" val="13585367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500" fill="hold"/>
                                        <p:tgtEl>
                                          <p:spTgt spid="8">
                                            <p:txEl>
                                              <p:pRg st="0" end="0"/>
                                            </p:txEl>
                                          </p:spTgt>
                                        </p:tgtEl>
                                        <p:attrNameLst>
                                          <p:attrName>ppt_w</p:attrName>
                                        </p:attrNameLst>
                                      </p:cBhvr>
                                      <p:tavLst>
                                        <p:tav tm="0">
                                          <p:val>
                                            <p:strVal val="0"/>
                                          </p:val>
                                        </p:tav>
                                        <p:tav tm="100000">
                                          <p:val>
                                            <p:strVal val="#ppt_w"/>
                                          </p:val>
                                        </p:tav>
                                      </p:tavLst>
                                    </p:anim>
                                    <p:anim calcmode="lin" valueType="num">
                                      <p:cBhvr>
                                        <p:cTn id="13" dur="500" fill="hold"/>
                                        <p:tgtEl>
                                          <p:spTgt spid="8">
                                            <p:txEl>
                                              <p:pRg st="0" end="0"/>
                                            </p:txEl>
                                          </p:spTgt>
                                        </p:tgtEl>
                                        <p:attrNameLst>
                                          <p:attrName>ppt_h</p:attrName>
                                        </p:attrNameLst>
                                      </p:cBhvr>
                                      <p:tavLst>
                                        <p:tav tm="0">
                                          <p:val>
                                            <p:strVal val="0"/>
                                          </p:val>
                                        </p:tav>
                                        <p:tav tm="100000">
                                          <p:val>
                                            <p:strVal val="#ppt_h"/>
                                          </p:val>
                                        </p:tav>
                                      </p:tavLst>
                                    </p:anim>
                                    <p:animEffect transition="in" filter="fade">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 calcmode="lin" valueType="num">
                                      <p:cBhvr>
                                        <p:cTn id="3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 calcmode="lin" valueType="num">
                                      <p:cBhvr>
                                        <p:cTn id="3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anim calcmode="lin" valueType="num">
                                      <p:cBhvr>
                                        <p:cTn id="43"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anim calcmode="lin" valueType="num">
                                      <p:cBhvr>
                                        <p:cTn id="49"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50"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35356" y="404664"/>
            <a:ext cx="11507888" cy="461662"/>
          </a:xfrm>
          <a:prstGeom prst="rect">
            <a:avLst/>
          </a:prstGeom>
          <a:noFill/>
          <a:ln cap="flat">
            <a:noFill/>
            <a:prstDash val="solid"/>
          </a:ln>
        </p:spPr>
        <p:txBody>
          <a:bodyPr vert="horz" wrap="square" lIns="91440" tIns="45720" rIns="91440" bIns="45720" anchor="ctr" anchorCtr="1" compatLnSpc="1">
            <a:spAutoFit/>
          </a:bodyPr>
          <a:lstStyle/>
          <a:p>
            <a:pPr marL="0" marR="0" lvl="0" indent="180978"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l-GR" sz="2400" b="0" i="0" u="sng" strike="noStrike" kern="1200" cap="none" spc="0" baseline="0" dirty="0">
                <a:solidFill>
                  <a:srgbClr val="191966"/>
                </a:solidFill>
                <a:effectLst>
                  <a:outerShdw dist="38096" dir="2700000">
                    <a:srgbClr val="000000"/>
                  </a:outerShdw>
                </a:effectLst>
                <a:uFillTx/>
                <a:latin typeface="Book Antiqua" pitchFamily="18"/>
                <a:ea typeface="Calibri" pitchFamily="34"/>
                <a:cs typeface="Times New Roman" pitchFamily="18"/>
              </a:rPr>
              <a:t>Διαχείριση περιστατικού  (1/2)</a:t>
            </a:r>
          </a:p>
        </p:txBody>
      </p:sp>
      <p:sp>
        <p:nvSpPr>
          <p:cNvPr id="3" name="Rectangle 8"/>
          <p:cNvSpPr/>
          <p:nvPr/>
        </p:nvSpPr>
        <p:spPr>
          <a:xfrm>
            <a:off x="1524003" y="2127251"/>
            <a:ext cx="184151" cy="460372"/>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l-GR" sz="2400" b="0" i="0" u="none" strike="noStrike" kern="1200" cap="none" spc="0" baseline="0">
              <a:solidFill>
                <a:srgbClr val="000000"/>
              </a:solidFill>
              <a:uFillTx/>
              <a:latin typeface="Book Antiqua" pitchFamily="18"/>
            </a:endParaRPr>
          </a:p>
        </p:txBody>
      </p:sp>
      <p:sp>
        <p:nvSpPr>
          <p:cNvPr id="4" name="Rectangle 9"/>
          <p:cNvSpPr/>
          <p:nvPr/>
        </p:nvSpPr>
        <p:spPr>
          <a:xfrm>
            <a:off x="1524003" y="2103440"/>
            <a:ext cx="184151" cy="460372"/>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l-GR" sz="2400" b="0" i="0" u="none" strike="noStrike" kern="1200" cap="none" spc="0" baseline="0">
              <a:solidFill>
                <a:srgbClr val="000000"/>
              </a:solidFill>
              <a:uFillTx/>
              <a:latin typeface="Book Antiqua" pitchFamily="18"/>
            </a:endParaRPr>
          </a:p>
        </p:txBody>
      </p:sp>
      <p:sp>
        <p:nvSpPr>
          <p:cNvPr id="6" name="Rectangle 8"/>
          <p:cNvSpPr/>
          <p:nvPr/>
        </p:nvSpPr>
        <p:spPr>
          <a:xfrm>
            <a:off x="-13395" y="-17419"/>
            <a:ext cx="11856640" cy="507830"/>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700" b="1" i="0" u="none" strike="noStrike" kern="0" cap="none" spc="0" baseline="0">
                <a:solidFill>
                  <a:srgbClr val="CC0000"/>
                </a:solidFill>
                <a:effectLst>
                  <a:outerShdw dist="38096" dir="2700000">
                    <a:srgbClr val="C0C0C0"/>
                  </a:outerShdw>
                </a:effectLst>
                <a:uFillTx/>
                <a:latin typeface="Calibri" pitchFamily="34"/>
              </a:rPr>
              <a:t>Ενδοσχολική Βία και Εκφοβισμός (Ε.ΒΙ.Ε.)</a:t>
            </a:r>
            <a:endParaRPr lang="el-GR" sz="3000" b="1" i="0" u="none" strike="noStrike" kern="0" cap="none" spc="0" baseline="0">
              <a:solidFill>
                <a:srgbClr val="CC0000"/>
              </a:solidFill>
              <a:effectLst>
                <a:outerShdw dist="38096" dir="2700000">
                  <a:srgbClr val="C0C0C0"/>
                </a:outerShdw>
              </a:effectLst>
              <a:uFillTx/>
              <a:latin typeface="Calibri" pitchFamily="34"/>
            </a:endParaRPr>
          </a:p>
        </p:txBody>
      </p:sp>
      <p:sp>
        <p:nvSpPr>
          <p:cNvPr id="7" name="Ορθογώνιο 1"/>
          <p:cNvSpPr/>
          <p:nvPr/>
        </p:nvSpPr>
        <p:spPr>
          <a:xfrm>
            <a:off x="407365" y="1010384"/>
            <a:ext cx="11435879" cy="2015931"/>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914400" rtl="0" fontAlgn="auto" hangingPunct="1">
              <a:lnSpc>
                <a:spcPts val="3000"/>
              </a:lnSpc>
              <a:spcBef>
                <a:spcPts val="0"/>
              </a:spcBef>
              <a:spcAft>
                <a:spcPts val="0"/>
              </a:spcAft>
              <a:buNone/>
              <a:tabLst/>
              <a:defRPr sz="1800" b="0" i="0" u="none" strike="noStrike" kern="0" cap="none" spc="0" baseline="0">
                <a:solidFill>
                  <a:srgbClr val="000000"/>
                </a:solidFill>
                <a:uFillTx/>
              </a:defRPr>
            </a:pPr>
            <a:endParaRPr lang="el-GR" sz="2400" b="1" i="0" u="none" strike="noStrike" kern="1200" cap="none" spc="0" baseline="0">
              <a:solidFill>
                <a:srgbClr val="01186C"/>
              </a:solidFill>
              <a:uFillTx/>
              <a:latin typeface="Calibri" pitchFamily="34"/>
              <a:ea typeface="Times New Roman" pitchFamily="18"/>
            </a:endParaRPr>
          </a:p>
          <a:p>
            <a:pPr marL="0" marR="0" lvl="0" indent="0" algn="just" defTabSz="914400" rtl="0" fontAlgn="auto" hangingPunct="1">
              <a:lnSpc>
                <a:spcPts val="3000"/>
              </a:lnSpc>
              <a:spcBef>
                <a:spcPts val="0"/>
              </a:spcBef>
              <a:spcAft>
                <a:spcPts val="0"/>
              </a:spcAft>
              <a:buNone/>
              <a:tabLst/>
              <a:defRPr sz="1800" b="0" i="0" u="none" strike="noStrike" kern="0" cap="none" spc="0" baseline="0">
                <a:solidFill>
                  <a:srgbClr val="000000"/>
                </a:solidFill>
                <a:uFillTx/>
              </a:defRPr>
            </a:pPr>
            <a:endParaRPr lang="el-GR" sz="2400" b="1" i="0" u="none" strike="noStrike" kern="1200" cap="none" spc="0" baseline="0">
              <a:solidFill>
                <a:srgbClr val="01186C"/>
              </a:solidFill>
              <a:uFillTx/>
              <a:latin typeface="Calibri" pitchFamily="34"/>
              <a:ea typeface="Times New Roman" pitchFamily="18"/>
            </a:endParaRPr>
          </a:p>
          <a:p>
            <a:pPr marL="0" marR="0" lvl="0" indent="0" algn="just" defTabSz="914400" rtl="0" fontAlgn="auto" hangingPunct="1">
              <a:lnSpc>
                <a:spcPts val="3000"/>
              </a:lnSpc>
              <a:spcBef>
                <a:spcPts val="0"/>
              </a:spcBef>
              <a:spcAft>
                <a:spcPts val="0"/>
              </a:spcAft>
              <a:buNone/>
              <a:tabLst/>
              <a:defRPr sz="1800" b="0" i="0" u="none" strike="noStrike" kern="0" cap="none" spc="0" baseline="0">
                <a:solidFill>
                  <a:srgbClr val="000000"/>
                </a:solidFill>
                <a:uFillTx/>
              </a:defRPr>
            </a:pPr>
            <a:endParaRPr lang="el-GR" sz="2400" b="1" i="0" u="none" strike="noStrike" kern="1200" cap="none" spc="0" baseline="0">
              <a:solidFill>
                <a:srgbClr val="01186C"/>
              </a:solidFill>
              <a:uFillTx/>
              <a:latin typeface="Calibri" pitchFamily="34"/>
              <a:ea typeface="Times New Roman" pitchFamily="18"/>
            </a:endParaRPr>
          </a:p>
          <a:p>
            <a:pPr marL="0" marR="0" lvl="0" indent="0" algn="just" defTabSz="914400" rtl="0" fontAlgn="auto" hangingPunct="1">
              <a:lnSpc>
                <a:spcPts val="3000"/>
              </a:lnSpc>
              <a:spcBef>
                <a:spcPts val="0"/>
              </a:spcBef>
              <a:spcAft>
                <a:spcPts val="0"/>
              </a:spcAft>
              <a:buNone/>
              <a:tabLst/>
              <a:defRPr sz="1800" b="0" i="0" u="none" strike="noStrike" kern="0" cap="none" spc="0" baseline="0">
                <a:solidFill>
                  <a:srgbClr val="000000"/>
                </a:solidFill>
                <a:uFillTx/>
              </a:defRPr>
            </a:pPr>
            <a:endParaRPr lang="el-GR" sz="2400" b="1" i="0" u="none" strike="noStrike" kern="1200" cap="none" spc="0" baseline="0">
              <a:solidFill>
                <a:srgbClr val="01186C"/>
              </a:solidFill>
              <a:uFillTx/>
              <a:latin typeface="Calibri" pitchFamily="34"/>
              <a:ea typeface="Times New Roman" pitchFamily="18"/>
            </a:endParaRPr>
          </a:p>
          <a:p>
            <a:pPr marL="0" marR="0" lvl="0" indent="0" algn="just" defTabSz="914400" rtl="0" fontAlgn="auto" hangingPunct="1">
              <a:lnSpc>
                <a:spcPts val="3000"/>
              </a:lnSpc>
              <a:spcBef>
                <a:spcPts val="0"/>
              </a:spcBef>
              <a:spcAft>
                <a:spcPts val="0"/>
              </a:spcAft>
              <a:buNone/>
              <a:tabLst/>
              <a:defRPr sz="1800" b="0" i="0" u="none" strike="noStrike" kern="0" cap="none" spc="0" baseline="0">
                <a:solidFill>
                  <a:srgbClr val="000000"/>
                </a:solidFill>
                <a:uFillTx/>
              </a:defRPr>
            </a:pPr>
            <a:endParaRPr lang="el-GR" sz="2400" b="1" i="0" u="none" strike="noStrike" kern="1200" cap="none" spc="0" baseline="0">
              <a:solidFill>
                <a:srgbClr val="01186C"/>
              </a:solidFill>
              <a:uFillTx/>
              <a:latin typeface="Calibri" pitchFamily="34"/>
              <a:ea typeface="Times New Roman" pitchFamily="18"/>
            </a:endParaRPr>
          </a:p>
        </p:txBody>
      </p:sp>
      <p:sp>
        <p:nvSpPr>
          <p:cNvPr id="8" name="Ορθογώνιο 2"/>
          <p:cNvSpPr/>
          <p:nvPr/>
        </p:nvSpPr>
        <p:spPr>
          <a:xfrm>
            <a:off x="263352" y="836712"/>
            <a:ext cx="11507888" cy="5531451"/>
          </a:xfrm>
          <a:prstGeom prst="rect">
            <a:avLst/>
          </a:prstGeom>
          <a:noFill/>
          <a:ln cap="flat">
            <a:noFill/>
            <a:prstDash val="solid"/>
          </a:ln>
        </p:spPr>
        <p:txBody>
          <a:bodyPr vert="horz" wrap="square" lIns="91440" tIns="45720" rIns="91440" bIns="45720" anchor="t" anchorCtr="0" compatLnSpc="1">
            <a:spAutoFit/>
          </a:bodyPr>
          <a:lstStyle/>
          <a:p>
            <a:pPr marL="342900" marR="0" lvl="0" indent="-342900" algn="just" defTabSz="914400" rtl="0" fontAlgn="auto" hangingPunct="0">
              <a:lnSpc>
                <a:spcPct val="107000"/>
              </a:lnSpc>
              <a:spcBef>
                <a:spcPts val="0"/>
              </a:spcBef>
              <a:spcAft>
                <a:spcPts val="800"/>
              </a:spcAft>
              <a:buSzPct val="100000"/>
              <a:buFont typeface="Arial" pitchFamily="34"/>
              <a:buChar char="•"/>
              <a:tabLst/>
              <a:defRPr sz="1800" b="0" i="0" u="none" strike="noStrike" kern="0" cap="none" spc="0" baseline="0">
                <a:solidFill>
                  <a:srgbClr val="000000"/>
                </a:solidFill>
                <a:uFillTx/>
              </a:defRPr>
            </a:pPr>
            <a:r>
              <a:rPr lang="el-GR" sz="2000" b="1" i="0" u="none" strike="noStrike" kern="1200" cap="none" spc="0" baseline="0" dirty="0">
                <a:solidFill>
                  <a:srgbClr val="002060"/>
                </a:solidFill>
                <a:uFillTx/>
                <a:latin typeface="Book Antiqua" pitchFamily="18"/>
                <a:ea typeface="Calibri" pitchFamily="34"/>
                <a:cs typeface="Times New Roman" pitchFamily="18"/>
              </a:rPr>
              <a:t>Οι υπεύθυνοι αποδέκτες αναφορών της σχολικής μονάδας ενεργούν άμεσα σε συνεργασία με την τετραμελή ομάδα δράσης της αρμόδιας Διεύθυνσης Δευτεροβάθμιας Εκπαίδευσης.</a:t>
            </a:r>
          </a:p>
          <a:p>
            <a:pPr marL="342900" marR="0" lvl="0" indent="-342900" algn="just" defTabSz="914400" rtl="0" fontAlgn="auto" hangingPunct="0">
              <a:lnSpc>
                <a:spcPct val="107000"/>
              </a:lnSpc>
              <a:spcBef>
                <a:spcPts val="0"/>
              </a:spcBef>
              <a:spcAft>
                <a:spcPts val="800"/>
              </a:spcAft>
              <a:buSzPct val="100000"/>
              <a:buFont typeface="Arial" pitchFamily="34"/>
              <a:buChar char="•"/>
              <a:tabLst/>
              <a:defRPr sz="1800" b="0" i="0" u="none" strike="noStrike" kern="0" cap="none" spc="0" baseline="0">
                <a:solidFill>
                  <a:srgbClr val="000000"/>
                </a:solidFill>
                <a:uFillTx/>
              </a:defRPr>
            </a:pPr>
            <a:r>
              <a:rPr lang="el-GR" sz="2000" b="1" i="0" u="none" strike="noStrike" kern="1200" cap="none" spc="0" baseline="0" dirty="0">
                <a:solidFill>
                  <a:srgbClr val="002060"/>
                </a:solidFill>
                <a:uFillTx/>
                <a:latin typeface="Book Antiqua" pitchFamily="18"/>
                <a:ea typeface="Calibri" pitchFamily="34"/>
                <a:cs typeface="Times New Roman" pitchFamily="18"/>
              </a:rPr>
              <a:t>Διερεύνηση του περιστατικού μέσα από πηγές του σχολείου (ημερολόγια σχολικής ζωής, παρατήρησης, πρακτικά Σ.Δ., κτλ.)</a:t>
            </a:r>
          </a:p>
          <a:p>
            <a:pPr marL="342900" marR="0" lvl="0" indent="-342900" algn="just" defTabSz="914400" rtl="0" fontAlgn="auto" hangingPunct="0">
              <a:lnSpc>
                <a:spcPct val="107000"/>
              </a:lnSpc>
              <a:spcBef>
                <a:spcPts val="0"/>
              </a:spcBef>
              <a:spcAft>
                <a:spcPts val="800"/>
              </a:spcAft>
              <a:buSzPct val="100000"/>
              <a:buFont typeface="Arial" pitchFamily="34"/>
              <a:buChar char="•"/>
              <a:tabLst/>
              <a:defRPr sz="1800" b="0" i="0" u="none" strike="noStrike" kern="0" cap="none" spc="0" baseline="0">
                <a:solidFill>
                  <a:srgbClr val="000000"/>
                </a:solidFill>
                <a:uFillTx/>
              </a:defRPr>
            </a:pPr>
            <a:r>
              <a:rPr lang="el-GR" sz="2000" b="1" i="0" u="none" strike="noStrike" kern="1200" cap="none" spc="0" baseline="0" dirty="0">
                <a:solidFill>
                  <a:srgbClr val="002060"/>
                </a:solidFill>
                <a:uFillTx/>
                <a:latin typeface="Book Antiqua" pitchFamily="18"/>
                <a:ea typeface="Calibri" pitchFamily="34"/>
                <a:cs typeface="Times New Roman" pitchFamily="18"/>
              </a:rPr>
              <a:t>Υπάρχουν ενδείξεις παραμέλησης και ενδοοικογενειακής βίας (;) Το παιδί παρακολουθείται από παιδοψυχίατρο (;) </a:t>
            </a:r>
          </a:p>
          <a:p>
            <a:pPr marL="342900" marR="0" lvl="0" indent="-342900" algn="just" defTabSz="914400" rtl="0" fontAlgn="auto" hangingPunct="0">
              <a:lnSpc>
                <a:spcPct val="107000"/>
              </a:lnSpc>
              <a:spcBef>
                <a:spcPts val="0"/>
              </a:spcBef>
              <a:spcAft>
                <a:spcPts val="800"/>
              </a:spcAft>
              <a:buSzPct val="100000"/>
              <a:buFont typeface="Arial" pitchFamily="34"/>
              <a:buChar char="•"/>
              <a:tabLst/>
              <a:defRPr sz="1800" b="0" i="0" u="none" strike="noStrike" kern="0" cap="none" spc="0" baseline="0">
                <a:solidFill>
                  <a:srgbClr val="000000"/>
                </a:solidFill>
                <a:uFillTx/>
              </a:defRPr>
            </a:pPr>
            <a:r>
              <a:rPr lang="el-GR" sz="2000" b="1" i="0" u="none" strike="noStrike" kern="1200" cap="none" spc="0" baseline="0" dirty="0">
                <a:solidFill>
                  <a:srgbClr val="002060"/>
                </a:solidFill>
                <a:uFillTx/>
                <a:latin typeface="Book Antiqua" pitchFamily="18"/>
                <a:ea typeface="Calibri" pitchFamily="34"/>
                <a:cs typeface="Times New Roman" pitchFamily="18"/>
              </a:rPr>
              <a:t>Σύσκεψη του Συλλόγου Διδασκόντων, καθώς το περιστατικό επηρεάζει αρνητικά την λειτουργία του σχολείου. Πρόσκληση του αρμόδιου </a:t>
            </a:r>
            <a:r>
              <a:rPr lang="el-GR" sz="2000" b="1" i="0" u="none" strike="noStrike" kern="1200" cap="none" spc="0" baseline="0" dirty="0" err="1">
                <a:solidFill>
                  <a:srgbClr val="002060"/>
                </a:solidFill>
                <a:uFillTx/>
                <a:latin typeface="Book Antiqua" pitchFamily="18"/>
                <a:ea typeface="Calibri" pitchFamily="34"/>
                <a:cs typeface="Times New Roman" pitchFamily="18"/>
              </a:rPr>
              <a:t>Συμβούλυο</a:t>
            </a:r>
            <a:r>
              <a:rPr lang="el-GR" sz="2000" b="1" i="0" u="none" strike="noStrike" kern="1200" cap="none" spc="0" baseline="0" dirty="0">
                <a:solidFill>
                  <a:srgbClr val="002060"/>
                </a:solidFill>
                <a:uFillTx/>
                <a:latin typeface="Book Antiqua" pitchFamily="18"/>
                <a:ea typeface="Calibri" pitchFamily="34"/>
                <a:cs typeface="Times New Roman" pitchFamily="18"/>
              </a:rPr>
              <a:t> Ειδικής Αγωγής &amp; Ενταξιακής </a:t>
            </a:r>
            <a:r>
              <a:rPr lang="el-GR" sz="2000" b="1" i="0" u="none" strike="noStrike" kern="1200" cap="none" spc="0" baseline="0" dirty="0" err="1">
                <a:solidFill>
                  <a:srgbClr val="002060"/>
                </a:solidFill>
                <a:uFillTx/>
                <a:latin typeface="Book Antiqua" pitchFamily="18"/>
                <a:ea typeface="Calibri" pitchFamily="34"/>
                <a:cs typeface="Times New Roman" pitchFamily="18"/>
              </a:rPr>
              <a:t>Εκπ</a:t>
            </a:r>
            <a:r>
              <a:rPr lang="el-GR" sz="2000" b="1" i="0" u="none" strike="noStrike" kern="1200" cap="none" spc="0" baseline="0" dirty="0">
                <a:solidFill>
                  <a:srgbClr val="002060"/>
                </a:solidFill>
                <a:uFillTx/>
                <a:latin typeface="Book Antiqua" pitchFamily="18"/>
                <a:ea typeface="Calibri" pitchFamily="34"/>
                <a:cs typeface="Times New Roman" pitchFamily="18"/>
              </a:rPr>
              <a:t>/</a:t>
            </a:r>
            <a:r>
              <a:rPr lang="el-GR" sz="2000" b="1" i="0" u="none" strike="noStrike" kern="1200" cap="none" spc="0" baseline="0" dirty="0" err="1">
                <a:solidFill>
                  <a:srgbClr val="002060"/>
                </a:solidFill>
                <a:uFillTx/>
                <a:latin typeface="Book Antiqua" pitchFamily="18"/>
                <a:ea typeface="Calibri" pitchFamily="34"/>
                <a:cs typeface="Times New Roman" pitchFamily="18"/>
              </a:rPr>
              <a:t>σης</a:t>
            </a:r>
            <a:r>
              <a:rPr lang="el-GR" sz="2000" b="1" i="0" u="none" strike="noStrike" kern="1200" cap="none" spc="0" baseline="0" dirty="0">
                <a:solidFill>
                  <a:srgbClr val="002060"/>
                </a:solidFill>
                <a:uFillTx/>
                <a:latin typeface="Book Antiqua" pitchFamily="18"/>
                <a:ea typeface="Calibri" pitchFamily="34"/>
                <a:cs typeface="Times New Roman" pitchFamily="18"/>
              </a:rPr>
              <a:t> να παραβρίσκεται στο συμβούλιο αυτό.</a:t>
            </a:r>
            <a:r>
              <a:rPr lang="en-US" sz="2000" b="1" i="0" u="none" strike="noStrike" kern="1200" cap="none" spc="0" baseline="0" dirty="0">
                <a:solidFill>
                  <a:srgbClr val="002060"/>
                </a:solidFill>
                <a:uFillTx/>
                <a:latin typeface="Book Antiqua" pitchFamily="18"/>
                <a:ea typeface="Calibri" pitchFamily="34"/>
                <a:cs typeface="Times New Roman" pitchFamily="18"/>
              </a:rPr>
              <a:t> </a:t>
            </a:r>
            <a:r>
              <a:rPr lang="el-GR" sz="2000" b="1" i="0" u="none" strike="noStrike" kern="1200" cap="none" spc="0" baseline="0" dirty="0">
                <a:solidFill>
                  <a:srgbClr val="002060"/>
                </a:solidFill>
                <a:uFillTx/>
                <a:latin typeface="Book Antiqua" pitchFamily="18"/>
                <a:ea typeface="Calibri" pitchFamily="34"/>
                <a:cs typeface="Times New Roman" pitchFamily="18"/>
              </a:rPr>
              <a:t>Πρόσκληση και της οικογένειας να παραβρεθεί (όχι απαραίτητα στη συγκεκριμένη σύσκεψη, αλλά σε επόμενη, ώστε να οργανωθεί η προετοιμασία της). </a:t>
            </a:r>
          </a:p>
          <a:p>
            <a:pPr marL="342900" marR="0" lvl="0" indent="-342900" algn="just" defTabSz="914400" rtl="0" fontAlgn="auto" hangingPunct="0">
              <a:lnSpc>
                <a:spcPct val="107000"/>
              </a:lnSpc>
              <a:spcBef>
                <a:spcPts val="0"/>
              </a:spcBef>
              <a:spcAft>
                <a:spcPts val="800"/>
              </a:spcAft>
              <a:buSzPct val="100000"/>
              <a:buFont typeface="Arial" pitchFamily="34"/>
              <a:buChar char="•"/>
              <a:tabLst/>
              <a:defRPr sz="1800" b="0" i="0" u="none" strike="noStrike" kern="0" cap="none" spc="0" baseline="0">
                <a:solidFill>
                  <a:srgbClr val="000000"/>
                </a:solidFill>
                <a:uFillTx/>
              </a:defRPr>
            </a:pPr>
            <a:r>
              <a:rPr lang="el-GR" sz="2000" b="1" i="0" u="none" strike="noStrike" kern="1200" cap="none" spc="0" baseline="0" dirty="0">
                <a:solidFill>
                  <a:srgbClr val="002060"/>
                </a:solidFill>
                <a:uFillTx/>
                <a:latin typeface="Book Antiqua" pitchFamily="18"/>
                <a:ea typeface="Calibri" pitchFamily="34"/>
                <a:cs typeface="Times New Roman" pitchFamily="18"/>
              </a:rPr>
              <a:t>Συνάντηση με τους γονείς των εμπλεκομένων στο περιστατικό (ξεχωριστές συναντήσεις)</a:t>
            </a:r>
          </a:p>
          <a:p>
            <a:pPr marL="342900" marR="0" lvl="0" indent="-342900" algn="just" defTabSz="914400" rtl="0" fontAlgn="auto" hangingPunct="0">
              <a:lnSpc>
                <a:spcPct val="107000"/>
              </a:lnSpc>
              <a:spcBef>
                <a:spcPts val="0"/>
              </a:spcBef>
              <a:spcAft>
                <a:spcPts val="800"/>
              </a:spcAft>
              <a:buSzPct val="100000"/>
              <a:buFont typeface="Arial" pitchFamily="34"/>
              <a:buChar char="•"/>
              <a:tabLst/>
              <a:defRPr sz="1800" b="0" i="0" u="none" strike="noStrike" kern="0" cap="none" spc="0" baseline="0">
                <a:solidFill>
                  <a:srgbClr val="000000"/>
                </a:solidFill>
                <a:uFillTx/>
              </a:defRPr>
            </a:pPr>
            <a:r>
              <a:rPr lang="el-GR" sz="2000" b="1" i="0" u="none" strike="noStrike" kern="1200" cap="none" spc="0" baseline="0" dirty="0">
                <a:solidFill>
                  <a:srgbClr val="002060"/>
                </a:solidFill>
                <a:uFillTx/>
                <a:latin typeface="Book Antiqua" pitchFamily="18"/>
                <a:ea typeface="Calibri" pitchFamily="34"/>
                <a:cs typeface="Times New Roman" pitchFamily="18"/>
              </a:rPr>
              <a:t>Άμεση συνεργασία με το ΚΕ.Δ.Α.Σ.Υ. αποστολή πρακτικού Συλλόγου Διδασκόντων για το περιστατικό μαζί με έκθεση περιγραφική που να περιλαμβάνει και τις παρεμβάσεις που έχουν ήδη γίνει, ακολουθώντας το νομοθετικό πλαίσιο.</a:t>
            </a:r>
          </a:p>
        </p:txBody>
      </p:sp>
      <p:sp>
        <p:nvSpPr>
          <p:cNvPr id="9" name="Θέση αριθμού διαφάνειας 8">
            <a:extLst>
              <a:ext uri="{FF2B5EF4-FFF2-40B4-BE49-F238E27FC236}">
                <a16:creationId xmlns:a16="http://schemas.microsoft.com/office/drawing/2014/main" id="{11009237-7514-40E2-A152-634089AD146B}"/>
              </a:ext>
            </a:extLst>
          </p:cNvPr>
          <p:cNvSpPr>
            <a:spLocks noGrp="1"/>
          </p:cNvSpPr>
          <p:nvPr>
            <p:ph type="sldNum" sz="quarter" idx="12"/>
          </p:nvPr>
        </p:nvSpPr>
        <p:spPr/>
        <p:txBody>
          <a:bodyPr/>
          <a:lstStyle/>
          <a:p>
            <a:pPr>
              <a:defRPr/>
            </a:pPr>
            <a:fld id="{845437B2-4D18-46FF-8583-E2B9C8A721F5}" type="slidenum">
              <a:rPr lang="el-GR" altLang="el-GR" smtClean="0"/>
              <a:pPr>
                <a:defRPr/>
              </a:pPr>
              <a:t>34</a:t>
            </a:fld>
            <a:endParaRPr lang="el-GR" altLang="el-GR"/>
          </a:p>
        </p:txBody>
      </p:sp>
      <p:pic>
        <p:nvPicPr>
          <p:cNvPr id="10" name="Εικόνα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490806" y="6282265"/>
            <a:ext cx="1355743" cy="379608"/>
          </a:xfrm>
          <a:prstGeom prst="rect">
            <a:avLst/>
          </a:prstGeom>
        </p:spPr>
      </p:pic>
    </p:spTree>
    <p:extLst>
      <p:ext uri="{BB962C8B-B14F-4D97-AF65-F5344CB8AC3E}">
        <p14:creationId xmlns:p14="http://schemas.microsoft.com/office/powerpoint/2010/main" val="1846704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p:cTn id="15"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 calcmode="lin" valueType="num">
                                      <p:cBhvr>
                                        <p:cTn id="20"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p:cTn id="21"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 calcmode="lin" valueType="num">
                                      <p:cBhvr>
                                        <p:cTn id="26"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p:cTn id="27"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 calcmode="lin" valueType="num">
                                      <p:cBhvr>
                                        <p:cTn id="32"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p:cTn id="33"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8">
                                            <p:txEl>
                                              <p:pRg st="4" end="4"/>
                                            </p:txEl>
                                          </p:spTgt>
                                        </p:tgtEl>
                                        <p:attrNameLst>
                                          <p:attrName>style.visibility</p:attrName>
                                        </p:attrNameLst>
                                      </p:cBhvr>
                                      <p:to>
                                        <p:strVal val="visible"/>
                                      </p:to>
                                    </p:set>
                                    <p:anim calcmode="lin" valueType="num">
                                      <p:cBhvr>
                                        <p:cTn id="38"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p:cTn id="39"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8">
                                            <p:txEl>
                                              <p:pRg st="5" end="5"/>
                                            </p:txEl>
                                          </p:spTgt>
                                        </p:tgtEl>
                                        <p:attrNameLst>
                                          <p:attrName>style.visibility</p:attrName>
                                        </p:attrNameLst>
                                      </p:cBhvr>
                                      <p:to>
                                        <p:strVal val="visible"/>
                                      </p:to>
                                    </p:set>
                                    <p:anim calcmode="lin" valueType="num">
                                      <p:cBhvr>
                                        <p:cTn id="44"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p:cTn id="45"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35356" y="519543"/>
            <a:ext cx="11507888" cy="461662"/>
          </a:xfrm>
          <a:prstGeom prst="rect">
            <a:avLst/>
          </a:prstGeom>
          <a:noFill/>
          <a:ln cap="flat">
            <a:noFill/>
            <a:prstDash val="solid"/>
          </a:ln>
        </p:spPr>
        <p:txBody>
          <a:bodyPr vert="horz" wrap="square" lIns="91440" tIns="45720" rIns="91440" bIns="45720" anchor="ctr" anchorCtr="1" compatLnSpc="1">
            <a:spAutoFit/>
          </a:bodyPr>
          <a:lstStyle/>
          <a:p>
            <a:pPr marL="0" marR="0" lvl="0" indent="180978"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l-GR" sz="2400" b="0" i="0" u="sng" strike="noStrike" kern="1200" cap="none" spc="0" baseline="0" dirty="0">
                <a:solidFill>
                  <a:srgbClr val="191966"/>
                </a:solidFill>
                <a:effectLst>
                  <a:outerShdw dist="38096" dir="2700000">
                    <a:srgbClr val="000000"/>
                  </a:outerShdw>
                </a:effectLst>
                <a:uFillTx/>
                <a:latin typeface="Book Antiqua" pitchFamily="18"/>
                <a:ea typeface="Calibri" pitchFamily="34"/>
                <a:cs typeface="Times New Roman" pitchFamily="18"/>
              </a:rPr>
              <a:t>Διαχείριση περιστατικού   (2/2)</a:t>
            </a:r>
          </a:p>
        </p:txBody>
      </p:sp>
      <p:sp>
        <p:nvSpPr>
          <p:cNvPr id="3" name="Rectangle 8"/>
          <p:cNvSpPr/>
          <p:nvPr/>
        </p:nvSpPr>
        <p:spPr>
          <a:xfrm>
            <a:off x="1524003" y="2127251"/>
            <a:ext cx="184151" cy="460372"/>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l-GR" sz="2400" b="0" i="0" u="none" strike="noStrike" kern="1200" cap="none" spc="0" baseline="0">
              <a:solidFill>
                <a:srgbClr val="000000"/>
              </a:solidFill>
              <a:uFillTx/>
              <a:latin typeface="Book Antiqua" pitchFamily="18"/>
            </a:endParaRPr>
          </a:p>
        </p:txBody>
      </p:sp>
      <p:sp>
        <p:nvSpPr>
          <p:cNvPr id="4" name="Rectangle 9"/>
          <p:cNvSpPr/>
          <p:nvPr/>
        </p:nvSpPr>
        <p:spPr>
          <a:xfrm>
            <a:off x="1524003" y="2103440"/>
            <a:ext cx="184151" cy="460372"/>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l-GR" sz="2400" b="0" i="0" u="none" strike="noStrike" kern="1200" cap="none" spc="0" baseline="0">
              <a:solidFill>
                <a:srgbClr val="000000"/>
              </a:solidFill>
              <a:uFillTx/>
              <a:latin typeface="Book Antiqua" pitchFamily="18"/>
            </a:endParaRPr>
          </a:p>
        </p:txBody>
      </p:sp>
      <p:sp>
        <p:nvSpPr>
          <p:cNvPr id="6" name="Rectangle 8"/>
          <p:cNvSpPr/>
          <p:nvPr/>
        </p:nvSpPr>
        <p:spPr>
          <a:xfrm>
            <a:off x="-13395" y="-17419"/>
            <a:ext cx="11856640" cy="507830"/>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700" b="1" i="0" u="none" strike="noStrike" kern="0" cap="none" spc="0" baseline="0">
                <a:solidFill>
                  <a:srgbClr val="CC0000"/>
                </a:solidFill>
                <a:effectLst>
                  <a:outerShdw dist="38096" dir="2700000">
                    <a:srgbClr val="C0C0C0"/>
                  </a:outerShdw>
                </a:effectLst>
                <a:uFillTx/>
                <a:latin typeface="Calibri" pitchFamily="34"/>
              </a:rPr>
              <a:t>Ενδοσχολική Βία και Εκφοβισμός (Ε.ΒΙ.Ε.)</a:t>
            </a:r>
            <a:endParaRPr lang="el-GR" sz="3000" b="1" i="0" u="none" strike="noStrike" kern="0" cap="none" spc="0" baseline="0">
              <a:solidFill>
                <a:srgbClr val="CC0000"/>
              </a:solidFill>
              <a:effectLst>
                <a:outerShdw dist="38096" dir="2700000">
                  <a:srgbClr val="C0C0C0"/>
                </a:outerShdw>
              </a:effectLst>
              <a:uFillTx/>
              <a:latin typeface="Calibri" pitchFamily="34"/>
            </a:endParaRPr>
          </a:p>
        </p:txBody>
      </p:sp>
      <p:sp>
        <p:nvSpPr>
          <p:cNvPr id="7" name="Ορθογώνιο 1"/>
          <p:cNvSpPr/>
          <p:nvPr/>
        </p:nvSpPr>
        <p:spPr>
          <a:xfrm>
            <a:off x="407365" y="1010384"/>
            <a:ext cx="11435879" cy="2015931"/>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914400" rtl="0" fontAlgn="auto" hangingPunct="1">
              <a:lnSpc>
                <a:spcPts val="3000"/>
              </a:lnSpc>
              <a:spcBef>
                <a:spcPts val="0"/>
              </a:spcBef>
              <a:spcAft>
                <a:spcPts val="0"/>
              </a:spcAft>
              <a:buNone/>
              <a:tabLst/>
              <a:defRPr sz="1800" b="0" i="0" u="none" strike="noStrike" kern="0" cap="none" spc="0" baseline="0">
                <a:solidFill>
                  <a:srgbClr val="000000"/>
                </a:solidFill>
                <a:uFillTx/>
              </a:defRPr>
            </a:pPr>
            <a:endParaRPr lang="el-GR" sz="2400" b="1" i="0" u="none" strike="noStrike" kern="1200" cap="none" spc="0" baseline="0">
              <a:solidFill>
                <a:srgbClr val="01186C"/>
              </a:solidFill>
              <a:uFillTx/>
              <a:latin typeface="Calibri" pitchFamily="34"/>
              <a:ea typeface="Times New Roman" pitchFamily="18"/>
            </a:endParaRPr>
          </a:p>
          <a:p>
            <a:pPr marL="0" marR="0" lvl="0" indent="0" algn="just" defTabSz="914400" rtl="0" fontAlgn="auto" hangingPunct="1">
              <a:lnSpc>
                <a:spcPts val="3000"/>
              </a:lnSpc>
              <a:spcBef>
                <a:spcPts val="0"/>
              </a:spcBef>
              <a:spcAft>
                <a:spcPts val="0"/>
              </a:spcAft>
              <a:buNone/>
              <a:tabLst/>
              <a:defRPr sz="1800" b="0" i="0" u="none" strike="noStrike" kern="0" cap="none" spc="0" baseline="0">
                <a:solidFill>
                  <a:srgbClr val="000000"/>
                </a:solidFill>
                <a:uFillTx/>
              </a:defRPr>
            </a:pPr>
            <a:endParaRPr lang="el-GR" sz="2400" b="1" i="0" u="none" strike="noStrike" kern="1200" cap="none" spc="0" baseline="0">
              <a:solidFill>
                <a:srgbClr val="01186C"/>
              </a:solidFill>
              <a:uFillTx/>
              <a:latin typeface="Calibri" pitchFamily="34"/>
              <a:ea typeface="Times New Roman" pitchFamily="18"/>
            </a:endParaRPr>
          </a:p>
          <a:p>
            <a:pPr marL="0" marR="0" lvl="0" indent="0" algn="just" defTabSz="914400" rtl="0" fontAlgn="auto" hangingPunct="1">
              <a:lnSpc>
                <a:spcPts val="3000"/>
              </a:lnSpc>
              <a:spcBef>
                <a:spcPts val="0"/>
              </a:spcBef>
              <a:spcAft>
                <a:spcPts val="0"/>
              </a:spcAft>
              <a:buNone/>
              <a:tabLst/>
              <a:defRPr sz="1800" b="0" i="0" u="none" strike="noStrike" kern="0" cap="none" spc="0" baseline="0">
                <a:solidFill>
                  <a:srgbClr val="000000"/>
                </a:solidFill>
                <a:uFillTx/>
              </a:defRPr>
            </a:pPr>
            <a:endParaRPr lang="el-GR" sz="2400" b="1" i="0" u="none" strike="noStrike" kern="1200" cap="none" spc="0" baseline="0">
              <a:solidFill>
                <a:srgbClr val="01186C"/>
              </a:solidFill>
              <a:uFillTx/>
              <a:latin typeface="Calibri" pitchFamily="34"/>
              <a:ea typeface="Times New Roman" pitchFamily="18"/>
            </a:endParaRPr>
          </a:p>
          <a:p>
            <a:pPr marL="0" marR="0" lvl="0" indent="0" algn="just" defTabSz="914400" rtl="0" fontAlgn="auto" hangingPunct="1">
              <a:lnSpc>
                <a:spcPts val="3000"/>
              </a:lnSpc>
              <a:spcBef>
                <a:spcPts val="0"/>
              </a:spcBef>
              <a:spcAft>
                <a:spcPts val="0"/>
              </a:spcAft>
              <a:buNone/>
              <a:tabLst/>
              <a:defRPr sz="1800" b="0" i="0" u="none" strike="noStrike" kern="0" cap="none" spc="0" baseline="0">
                <a:solidFill>
                  <a:srgbClr val="000000"/>
                </a:solidFill>
                <a:uFillTx/>
              </a:defRPr>
            </a:pPr>
            <a:endParaRPr lang="el-GR" sz="2400" b="1" i="0" u="none" strike="noStrike" kern="1200" cap="none" spc="0" baseline="0">
              <a:solidFill>
                <a:srgbClr val="01186C"/>
              </a:solidFill>
              <a:uFillTx/>
              <a:latin typeface="Calibri" pitchFamily="34"/>
              <a:ea typeface="Times New Roman" pitchFamily="18"/>
            </a:endParaRPr>
          </a:p>
          <a:p>
            <a:pPr marL="0" marR="0" lvl="0" indent="0" algn="just" defTabSz="914400" rtl="0" fontAlgn="auto" hangingPunct="1">
              <a:lnSpc>
                <a:spcPts val="3000"/>
              </a:lnSpc>
              <a:spcBef>
                <a:spcPts val="0"/>
              </a:spcBef>
              <a:spcAft>
                <a:spcPts val="0"/>
              </a:spcAft>
              <a:buNone/>
              <a:tabLst/>
              <a:defRPr sz="1800" b="0" i="0" u="none" strike="noStrike" kern="0" cap="none" spc="0" baseline="0">
                <a:solidFill>
                  <a:srgbClr val="000000"/>
                </a:solidFill>
                <a:uFillTx/>
              </a:defRPr>
            </a:pPr>
            <a:endParaRPr lang="el-GR" sz="2400" b="1" i="0" u="none" strike="noStrike" kern="1200" cap="none" spc="0" baseline="0">
              <a:solidFill>
                <a:srgbClr val="01186C"/>
              </a:solidFill>
              <a:uFillTx/>
              <a:latin typeface="Calibri" pitchFamily="34"/>
              <a:ea typeface="Times New Roman" pitchFamily="18"/>
            </a:endParaRPr>
          </a:p>
        </p:txBody>
      </p:sp>
      <p:sp>
        <p:nvSpPr>
          <p:cNvPr id="8" name="Ορθογώνιο 2"/>
          <p:cNvSpPr/>
          <p:nvPr/>
        </p:nvSpPr>
        <p:spPr>
          <a:xfrm>
            <a:off x="335356" y="1228139"/>
            <a:ext cx="11507888" cy="4351961"/>
          </a:xfrm>
          <a:prstGeom prst="rect">
            <a:avLst/>
          </a:prstGeom>
          <a:noFill/>
          <a:ln cap="flat">
            <a:noFill/>
            <a:prstDash val="solid"/>
          </a:ln>
        </p:spPr>
        <p:txBody>
          <a:bodyPr vert="horz" wrap="square" lIns="91440" tIns="45720" rIns="91440" bIns="45720" anchor="t" anchorCtr="0" compatLnSpc="1">
            <a:spAutoFit/>
          </a:bodyPr>
          <a:lstStyle/>
          <a:p>
            <a:pPr marL="342900" marR="0" lvl="0" indent="-342900" algn="just" defTabSz="914400" rtl="0" fontAlgn="auto" hangingPunct="0">
              <a:lnSpc>
                <a:spcPct val="107000"/>
              </a:lnSpc>
              <a:spcBef>
                <a:spcPts val="0"/>
              </a:spcBef>
              <a:spcAft>
                <a:spcPts val="800"/>
              </a:spcAft>
              <a:buSzPct val="100000"/>
              <a:buFont typeface="Arial" pitchFamily="34"/>
              <a:buChar char="•"/>
              <a:tabLst/>
              <a:defRPr sz="1800" b="0" i="0" u="none" strike="noStrike" kern="0" cap="none" spc="0" baseline="0">
                <a:solidFill>
                  <a:srgbClr val="000000"/>
                </a:solidFill>
                <a:uFillTx/>
              </a:defRPr>
            </a:pPr>
            <a:r>
              <a:rPr lang="el-GR" sz="2000" b="1" i="0" u="none" strike="noStrike" kern="1200" cap="none" spc="0" baseline="0" dirty="0">
                <a:solidFill>
                  <a:srgbClr val="002060"/>
                </a:solidFill>
                <a:uFillTx/>
                <a:latin typeface="Book Antiqua" pitchFamily="18"/>
                <a:ea typeface="Calibri" pitchFamily="34"/>
                <a:cs typeface="Times New Roman" pitchFamily="18"/>
              </a:rPr>
              <a:t>Να εξεταστεί η πιθανότητα συνεργασίας με τον/την παιδοψυχίατρο που παρακολουθεί το παιδί (αν παρακολουθείται) ως προς το να δοθούν κατευθυντήριες οδηγίες για τον τρόπο διαχείρισης του μαθητή/της μαθήτριας σε περιστατικό κρίσης. </a:t>
            </a:r>
          </a:p>
          <a:p>
            <a:pPr marL="342900" marR="0" lvl="0" indent="-342900" algn="just" defTabSz="914400" rtl="0" fontAlgn="auto" hangingPunct="0">
              <a:lnSpc>
                <a:spcPct val="107000"/>
              </a:lnSpc>
              <a:spcBef>
                <a:spcPts val="0"/>
              </a:spcBef>
              <a:spcAft>
                <a:spcPts val="800"/>
              </a:spcAft>
              <a:buSzPct val="100000"/>
              <a:buFont typeface="Arial" pitchFamily="34"/>
              <a:buChar char="•"/>
              <a:tabLst/>
              <a:defRPr sz="1800" b="0" i="0" u="none" strike="noStrike" kern="0" cap="none" spc="0" baseline="0">
                <a:solidFill>
                  <a:srgbClr val="000000"/>
                </a:solidFill>
                <a:uFillTx/>
              </a:defRPr>
            </a:pPr>
            <a:r>
              <a:rPr lang="el-GR" sz="2000" b="1" i="0" u="none" strike="noStrike" kern="1200" cap="none" spc="0" baseline="0" dirty="0" err="1">
                <a:solidFill>
                  <a:srgbClr val="002060"/>
                </a:solidFill>
                <a:uFillTx/>
                <a:latin typeface="Book Antiqua" pitchFamily="18"/>
                <a:ea typeface="Calibri" pitchFamily="34"/>
                <a:cs typeface="Times New Roman" pitchFamily="18"/>
              </a:rPr>
              <a:t>Αμεση</a:t>
            </a:r>
            <a:r>
              <a:rPr lang="el-GR" sz="2000" b="1" i="0" u="none" strike="noStrike" kern="1200" cap="none" spc="0" baseline="0" dirty="0">
                <a:solidFill>
                  <a:srgbClr val="002060"/>
                </a:solidFill>
                <a:uFillTx/>
                <a:latin typeface="Book Antiqua" pitchFamily="18"/>
                <a:ea typeface="Calibri" pitchFamily="34"/>
                <a:cs typeface="Times New Roman" pitchFamily="18"/>
              </a:rPr>
              <a:t> παρέμβαση για υποστήριξη της οικογένειας του μαθητή από ασκεί βίαιη συμπεριφορά από τον/την Κ.Λ. της  σχολικής μονάδας σε συνεργασία με τον/την Κ.Λ. της 4μελούς Ομάδας Δράσης. Συνεργασία με την τοπική κοινωνική υπηρεσία και διακριτική διερεύνηση για πιθανή εύρεση φακέλου άλλων καταγγελιών για την οικογένεια αυτή.</a:t>
            </a:r>
          </a:p>
          <a:p>
            <a:pPr marL="342900" marR="0" lvl="0" indent="-342900" algn="just" defTabSz="914400" rtl="0" fontAlgn="auto" hangingPunct="0">
              <a:lnSpc>
                <a:spcPct val="107000"/>
              </a:lnSpc>
              <a:spcBef>
                <a:spcPts val="0"/>
              </a:spcBef>
              <a:spcAft>
                <a:spcPts val="800"/>
              </a:spcAft>
              <a:buSzPct val="100000"/>
              <a:buFont typeface="Arial" pitchFamily="34"/>
              <a:buChar char="•"/>
              <a:tabLst/>
              <a:defRPr sz="1800" b="0" i="0" u="none" strike="noStrike" kern="0" cap="none" spc="0" baseline="0">
                <a:solidFill>
                  <a:srgbClr val="000000"/>
                </a:solidFill>
                <a:uFillTx/>
              </a:defRPr>
            </a:pPr>
            <a:r>
              <a:rPr lang="el-GR" sz="2000" b="1" i="0" u="none" strike="noStrike" kern="1200" cap="none" spc="0" baseline="0" dirty="0">
                <a:solidFill>
                  <a:srgbClr val="002060"/>
                </a:solidFill>
                <a:uFillTx/>
                <a:latin typeface="Book Antiqua" pitchFamily="18"/>
                <a:ea typeface="Calibri" pitchFamily="34"/>
                <a:cs typeface="Times New Roman" pitchFamily="18"/>
              </a:rPr>
              <a:t>Εάν η οικογένεια δεν συνεργάζεται, συστήνεται να υπάρξει παρέμβαση της 4μελούς Ομάδας Δράσης σε συνεργασία με την σχολική μονάδα. </a:t>
            </a:r>
          </a:p>
          <a:p>
            <a:pPr marL="342900" marR="0" lvl="0" indent="-342900" algn="just" defTabSz="914400" rtl="0" fontAlgn="auto" hangingPunct="0">
              <a:lnSpc>
                <a:spcPct val="107000"/>
              </a:lnSpc>
              <a:spcBef>
                <a:spcPts val="0"/>
              </a:spcBef>
              <a:spcAft>
                <a:spcPts val="800"/>
              </a:spcAft>
              <a:buSzPct val="100000"/>
              <a:buFont typeface="Arial" pitchFamily="34"/>
              <a:buChar char="•"/>
              <a:tabLst/>
              <a:defRPr sz="1800" b="0" i="0" u="none" strike="noStrike" kern="0" cap="none" spc="0" baseline="0">
                <a:solidFill>
                  <a:srgbClr val="000000"/>
                </a:solidFill>
                <a:uFillTx/>
              </a:defRPr>
            </a:pPr>
            <a:r>
              <a:rPr lang="el-GR" sz="2000" b="1" i="0" u="none" strike="noStrike" kern="1200" cap="none" spc="0" baseline="0" dirty="0">
                <a:solidFill>
                  <a:srgbClr val="002060"/>
                </a:solidFill>
                <a:uFillTx/>
                <a:latin typeface="Book Antiqua" pitchFamily="18"/>
                <a:ea typeface="Calibri" pitchFamily="34"/>
                <a:cs typeface="Times New Roman" pitchFamily="18"/>
              </a:rPr>
              <a:t>Εάν υπάρχουν ξεκάθαρες ενδείξεις για παραμέληση και </a:t>
            </a:r>
            <a:r>
              <a:rPr lang="el-GR" sz="2000" b="1" i="0" u="none" strike="noStrike" kern="1200" cap="none" spc="0" baseline="0" dirty="0" err="1">
                <a:solidFill>
                  <a:srgbClr val="002060"/>
                </a:solidFill>
                <a:uFillTx/>
                <a:latin typeface="Book Antiqua" pitchFamily="18"/>
                <a:ea typeface="Calibri" pitchFamily="34"/>
                <a:cs typeface="Times New Roman" pitchFamily="18"/>
              </a:rPr>
              <a:t>ενδο</a:t>
            </a:r>
            <a:r>
              <a:rPr lang="el-GR" sz="2000" b="1" i="0" u="none" strike="noStrike" kern="1200" cap="none" spc="0" baseline="0" dirty="0">
                <a:solidFill>
                  <a:srgbClr val="002060"/>
                </a:solidFill>
                <a:uFillTx/>
                <a:latin typeface="Book Antiqua" pitchFamily="18"/>
                <a:ea typeface="Calibri" pitchFamily="34"/>
                <a:cs typeface="Times New Roman" pitchFamily="18"/>
              </a:rPr>
              <a:t>-οικογενειακή βία με τον μαθητή που ασκεί τη</a:t>
            </a:r>
            <a:r>
              <a:rPr lang="en-US" sz="2000" b="1" i="0" u="none" strike="noStrike" kern="1200" cap="none" spc="0" baseline="0" dirty="0">
                <a:solidFill>
                  <a:srgbClr val="002060"/>
                </a:solidFill>
                <a:uFillTx/>
                <a:latin typeface="Book Antiqua" pitchFamily="18"/>
                <a:ea typeface="Calibri" pitchFamily="34"/>
                <a:cs typeface="Times New Roman" pitchFamily="18"/>
              </a:rPr>
              <a:t>n E.BI.E.</a:t>
            </a:r>
            <a:r>
              <a:rPr lang="el-GR" sz="2000" b="1" i="0" u="none" strike="noStrike" kern="1200" cap="none" spc="0" baseline="0" dirty="0">
                <a:solidFill>
                  <a:srgbClr val="002060"/>
                </a:solidFill>
                <a:uFillTx/>
                <a:latin typeface="Book Antiqua" pitchFamily="18"/>
                <a:ea typeface="Calibri" pitchFamily="34"/>
                <a:cs typeface="Times New Roman" pitchFamily="18"/>
              </a:rPr>
              <a:t> είναι υποχρεωτική η αναφορά στις αρμόδιες διωκτικές αρχές (άρθρο 130 του Ν. 5090/2024 όπως αντικατέστησε το άρθρο 23 του Ν.3500/2006 ).  </a:t>
            </a:r>
          </a:p>
        </p:txBody>
      </p:sp>
      <p:sp>
        <p:nvSpPr>
          <p:cNvPr id="9" name="Θέση αριθμού διαφάνειας 8">
            <a:extLst>
              <a:ext uri="{FF2B5EF4-FFF2-40B4-BE49-F238E27FC236}">
                <a16:creationId xmlns:a16="http://schemas.microsoft.com/office/drawing/2014/main" id="{11B84273-3133-4113-903B-60AD78E22698}"/>
              </a:ext>
            </a:extLst>
          </p:cNvPr>
          <p:cNvSpPr>
            <a:spLocks noGrp="1"/>
          </p:cNvSpPr>
          <p:nvPr>
            <p:ph type="sldNum" sz="quarter" idx="12"/>
          </p:nvPr>
        </p:nvSpPr>
        <p:spPr/>
        <p:txBody>
          <a:bodyPr/>
          <a:lstStyle/>
          <a:p>
            <a:pPr>
              <a:defRPr/>
            </a:pPr>
            <a:fld id="{845437B2-4D18-46FF-8583-E2B9C8A721F5}" type="slidenum">
              <a:rPr lang="el-GR" altLang="el-GR" smtClean="0"/>
              <a:pPr>
                <a:defRPr/>
              </a:pPr>
              <a:t>35</a:t>
            </a:fld>
            <a:endParaRPr lang="el-GR" altLang="el-GR"/>
          </a:p>
        </p:txBody>
      </p:sp>
      <p:pic>
        <p:nvPicPr>
          <p:cNvPr id="10" name="Εικόνα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552384" y="6248400"/>
            <a:ext cx="1355743" cy="379608"/>
          </a:xfrm>
          <a:prstGeom prst="rect">
            <a:avLst/>
          </a:prstGeom>
        </p:spPr>
      </p:pic>
    </p:spTree>
    <p:extLst>
      <p:ext uri="{BB962C8B-B14F-4D97-AF65-F5344CB8AC3E}">
        <p14:creationId xmlns:p14="http://schemas.microsoft.com/office/powerpoint/2010/main" val="3979025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p:cTn id="15"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 calcmode="lin" valueType="num">
                                      <p:cBhvr>
                                        <p:cTn id="20"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p:cTn id="21"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 calcmode="lin" valueType="num">
                                      <p:cBhvr>
                                        <p:cTn id="26"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p:cTn id="27"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 calcmode="lin" valueType="num">
                                      <p:cBhvr>
                                        <p:cTn id="32"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p:cTn id="33"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07368" y="64265"/>
            <a:ext cx="11377264" cy="484416"/>
          </a:xfrm>
        </p:spPr>
        <p:txBody>
          <a:bodyPr anchorCtr="1"/>
          <a:lstStyle/>
          <a:p>
            <a:pPr lvl="0" algn="ctr"/>
            <a:r>
              <a:rPr lang="el-GR" sz="1600" b="1" dirty="0"/>
              <a:t/>
            </a:r>
            <a:br>
              <a:rPr lang="el-GR" sz="1600" b="1" dirty="0"/>
            </a:br>
            <a:r>
              <a:rPr lang="el-GR" sz="1600" b="1" dirty="0"/>
              <a:t> </a:t>
            </a:r>
            <a:r>
              <a:rPr lang="el-GR" sz="2000" b="1" dirty="0">
                <a:latin typeface="Calibri" panose="020F0502020204030204" pitchFamily="34" charset="0"/>
                <a:ea typeface="Calibri" panose="020F0502020204030204" pitchFamily="34" charset="0"/>
                <a:cs typeface="Calibri" panose="020F0502020204030204" pitchFamily="34" charset="0"/>
              </a:rPr>
              <a:t>Ν.5090/2024 όπως αντικατέστησε το άρθρο 23 του Ν. 3500/2006</a:t>
            </a:r>
            <a:endParaRPr lang="en-US" sz="20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2"/>
          <p:cNvSpPr txBox="1">
            <a:spLocks noGrp="1"/>
          </p:cNvSpPr>
          <p:nvPr>
            <p:ph idx="1"/>
          </p:nvPr>
        </p:nvSpPr>
        <p:spPr>
          <a:xfrm>
            <a:off x="407368" y="836712"/>
            <a:ext cx="11377264" cy="5184576"/>
          </a:xfrm>
        </p:spPr>
        <p:txBody>
          <a:bodyPr/>
          <a:lstStyle/>
          <a:p>
            <a:pPr marL="548640" lvl="0" indent="-411480" algn="just">
              <a:spcBef>
                <a:spcPts val="400"/>
              </a:spcBef>
              <a:buClr>
                <a:srgbClr val="F9F9F9"/>
              </a:buClr>
              <a:buSzPct val="65000"/>
              <a:buFont typeface="Wingdings 2"/>
              <a:buChar char=""/>
            </a:pPr>
            <a:r>
              <a:rPr lang="el-GR" sz="2000" b="0" kern="1200" dirty="0">
                <a:latin typeface="+mj-lt"/>
                <a:ea typeface="Calibri" panose="020F0502020204030204" pitchFamily="34" charset="0"/>
                <a:cs typeface="Calibri" panose="020F0502020204030204" pitchFamily="34" charset="0"/>
              </a:rPr>
              <a:t>1. Παιδαγωγός, εκπαιδευτικός, μέλος του ειδικού εκπαιδευτικού προσωπικού ή του ειδικού βοηθητικού προσωπικού της πρωτοβάθμιας ή δευτεροβάθμιας εκπαίδευσης, κοινωνικός λειτουργός, ψυχολόγος, επιμελητής, προπονητής ή γιατρός που παρέχει τις υπηρεσίες του σε ανήλικο, ο οποίος κατά την εκτέλεση των καθηκόντων του πληροφορείται ή διαπιστώνει με οποιονδήποτε τρόπο, ότι έχει διαπραχθεί σε βάρος ανηλίκου έγκλημα ενδοοικογενειακής βίας, υποχρεούται να το αναφέρει αμελλητί στις αρμόδιες διωκτικές αρχές. Την ίδια υποχρέωση έχει ιατρός που με βάση σοβαρά αντικειμενικά ευρήματα της ιατρικής εξέτασης διαπιστώνει ότι έχει διαπραχθεί σε βάρος ενηλίκου έγκλημα ενδοοικογενειακής βίας.</a:t>
            </a:r>
          </a:p>
          <a:p>
            <a:pPr marL="548640" lvl="0" indent="-411480" algn="just">
              <a:spcBef>
                <a:spcPts val="400"/>
              </a:spcBef>
              <a:buClr>
                <a:srgbClr val="F9F9F9"/>
              </a:buClr>
              <a:buSzPct val="65000"/>
              <a:buFont typeface="Wingdings 2"/>
              <a:buChar char=""/>
            </a:pPr>
            <a:r>
              <a:rPr lang="el-GR" sz="2000" kern="1200" dirty="0">
                <a:latin typeface="+mj-lt"/>
                <a:ea typeface="Calibri" panose="020F0502020204030204" pitchFamily="34" charset="0"/>
                <a:cs typeface="Calibri" panose="020F0502020204030204" pitchFamily="34" charset="0"/>
              </a:rPr>
              <a:t> 2. Τα πρόσωπα της παρ. 1, που προβαίνουν σε αναφορά εγκλήματος ενδοοικογενειακής βίας δεν εγκαλούνται, δεν ενάγονται, δεν διώκονται πειθαρχικά, δεν απολύονται, ούτε υφίστανται άλλου είδους κυρώσεις ή δυσμενή μεταχείριση, για το περιστατικό που ανέφεραν κατά την άσκηση των καθηκόντων τους, παρά μόνο εάν προέβησαν εν γνώσει τους σε αναληθή αναφορά. </a:t>
            </a:r>
          </a:p>
          <a:p>
            <a:pPr marL="548640" lvl="0" indent="-411480" algn="just">
              <a:spcBef>
                <a:spcPts val="400"/>
              </a:spcBef>
              <a:buClr>
                <a:srgbClr val="F9F9F9"/>
              </a:buClr>
              <a:buSzPct val="65000"/>
              <a:buFont typeface="Wingdings 2"/>
              <a:buChar char=""/>
            </a:pPr>
            <a:r>
              <a:rPr lang="el-GR" sz="2000" b="0" kern="1200" dirty="0">
                <a:latin typeface="+mj-lt"/>
                <a:ea typeface="Calibri" panose="020F0502020204030204" pitchFamily="34" charset="0"/>
                <a:cs typeface="Calibri" panose="020F0502020204030204" pitchFamily="34" charset="0"/>
              </a:rPr>
              <a:t>2.Α. Τα πρόσωπα της παρ. 1 καλούνται να εξετασθούν ως μάρτυρες κατά τη διαδικασία στο ακροατήριο, μόνο αν το έγκλημα ενδοοικογενειακής βίας δεν αποδεικνύεται με οποιοδήποτε άλλο αποδεικτικό μέσο. </a:t>
            </a:r>
          </a:p>
        </p:txBody>
      </p:sp>
      <p:sp>
        <p:nvSpPr>
          <p:cNvPr id="5" name="Θέση αριθμού διαφάνειας 4">
            <a:extLst>
              <a:ext uri="{FF2B5EF4-FFF2-40B4-BE49-F238E27FC236}">
                <a16:creationId xmlns:a16="http://schemas.microsoft.com/office/drawing/2014/main" id="{3A9A030C-7F99-4836-AAEE-F8825C0B1A18}"/>
              </a:ext>
            </a:extLst>
          </p:cNvPr>
          <p:cNvSpPr>
            <a:spLocks noGrp="1"/>
          </p:cNvSpPr>
          <p:nvPr>
            <p:ph type="sldNum" sz="quarter" idx="12"/>
          </p:nvPr>
        </p:nvSpPr>
        <p:spPr/>
        <p:txBody>
          <a:bodyPr/>
          <a:lstStyle/>
          <a:p>
            <a:pPr>
              <a:defRPr/>
            </a:pPr>
            <a:fld id="{6D690F74-246D-4367-A0A9-9F62E7BA2245}" type="slidenum">
              <a:rPr lang="el-GR" altLang="el-GR" smtClean="0"/>
              <a:pPr>
                <a:defRPr/>
              </a:pPr>
              <a:t>36</a:t>
            </a:fld>
            <a:endParaRPr lang="el-GR" altLang="el-GR"/>
          </a:p>
        </p:txBody>
      </p:sp>
      <p:pic>
        <p:nvPicPr>
          <p:cNvPr id="6" name="Εικόνα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60496" y="6218042"/>
            <a:ext cx="1355743" cy="379608"/>
          </a:xfrm>
          <a:prstGeom prst="rect">
            <a:avLst/>
          </a:prstGeom>
        </p:spPr>
      </p:pic>
    </p:spTree>
    <p:extLst>
      <p:ext uri="{BB962C8B-B14F-4D97-AF65-F5344CB8AC3E}">
        <p14:creationId xmlns:p14="http://schemas.microsoft.com/office/powerpoint/2010/main" val="33479111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1441450" y="385763"/>
            <a:ext cx="3079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1809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800" b="1" dirty="0">
                <a:latin typeface="Book Antiqua" panose="02040602050305030304" pitchFamily="18" charset="0"/>
              </a:rPr>
              <a:t>                                          </a:t>
            </a:r>
          </a:p>
          <a:p>
            <a:pPr>
              <a:spcBef>
                <a:spcPct val="0"/>
              </a:spcBef>
              <a:buFontTx/>
              <a:buNone/>
            </a:pPr>
            <a:r>
              <a:rPr lang="el-GR" altLang="el-GR" sz="1800" b="1" dirty="0">
                <a:latin typeface="Book Antiqua" panose="02040602050305030304" pitchFamily="18" charset="0"/>
              </a:rPr>
              <a:t>                                               </a:t>
            </a:r>
            <a:endParaRPr lang="el-GR" altLang="el-GR" sz="2400" dirty="0"/>
          </a:p>
        </p:txBody>
      </p:sp>
      <p:sp>
        <p:nvSpPr>
          <p:cNvPr id="22531" name="Rectangle 8"/>
          <p:cNvSpPr>
            <a:spLocks noChangeArrowheads="1"/>
          </p:cNvSpPr>
          <p:nvPr/>
        </p:nvSpPr>
        <p:spPr bwMode="auto">
          <a:xfrm>
            <a:off x="1524000" y="21272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22532" name="Rectangle 9"/>
          <p:cNvSpPr>
            <a:spLocks noChangeArrowheads="1"/>
          </p:cNvSpPr>
          <p:nvPr/>
        </p:nvSpPr>
        <p:spPr bwMode="auto">
          <a:xfrm>
            <a:off x="1524000" y="2103439"/>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9" name="Rectangle 8"/>
          <p:cNvSpPr>
            <a:spLocks noChangeArrowheads="1"/>
          </p:cNvSpPr>
          <p:nvPr/>
        </p:nvSpPr>
        <p:spPr bwMode="auto">
          <a:xfrm>
            <a:off x="-13394" y="-17415"/>
            <a:ext cx="11856640" cy="553998"/>
          </a:xfrm>
          <a:prstGeom prst="rect">
            <a:avLst/>
          </a:prstGeom>
          <a:noFill/>
          <a:ln w="9525" algn="ctr">
            <a:noFill/>
            <a:miter lim="800000"/>
            <a:headEnd/>
            <a:tailEnd/>
          </a:ln>
          <a:effectLst/>
        </p:spPr>
        <p:txBody>
          <a:bodyPr wrap="square">
            <a:spAutoFit/>
          </a:bodyPr>
          <a:lstStyle>
            <a:lvl1pPr eaLnBrk="0" hangingPunct="0">
              <a:defRPr sz="2500">
                <a:solidFill>
                  <a:schemeClr val="tx2"/>
                </a:solidFill>
                <a:latin typeface="Calibri" pitchFamily="34" charset="0"/>
              </a:defRPr>
            </a:lvl1pPr>
            <a:lvl2pPr marL="742950" indent="-285750" eaLnBrk="0" hangingPunct="0">
              <a:defRPr sz="2500">
                <a:solidFill>
                  <a:schemeClr val="tx2"/>
                </a:solidFill>
                <a:latin typeface="Calibri" pitchFamily="34" charset="0"/>
              </a:defRPr>
            </a:lvl2pPr>
            <a:lvl3pPr marL="1143000" indent="-228600" eaLnBrk="0" hangingPunct="0">
              <a:defRPr sz="2500">
                <a:solidFill>
                  <a:schemeClr val="tx2"/>
                </a:solidFill>
                <a:latin typeface="Calibri" pitchFamily="34" charset="0"/>
              </a:defRPr>
            </a:lvl3pPr>
            <a:lvl4pPr marL="1600200" indent="-228600" eaLnBrk="0" hangingPunct="0">
              <a:defRPr sz="2500">
                <a:solidFill>
                  <a:schemeClr val="tx2"/>
                </a:solidFill>
                <a:latin typeface="Calibri" pitchFamily="34" charset="0"/>
              </a:defRPr>
            </a:lvl4pPr>
            <a:lvl5pPr marL="2057400" indent="-228600" eaLnBrk="0" hangingPunct="0">
              <a:defRPr sz="2500">
                <a:solidFill>
                  <a:schemeClr val="tx2"/>
                </a:solidFill>
                <a:latin typeface="Calibri" pitchFamily="34" charset="0"/>
              </a:defRPr>
            </a:lvl5pPr>
            <a:lvl6pPr marL="2514600" indent="-228600" eaLnBrk="0" fontAlgn="base" hangingPunct="0">
              <a:spcBef>
                <a:spcPct val="0"/>
              </a:spcBef>
              <a:spcAft>
                <a:spcPct val="0"/>
              </a:spcAft>
              <a:defRPr sz="2500">
                <a:solidFill>
                  <a:schemeClr val="tx2"/>
                </a:solidFill>
                <a:latin typeface="Calibri" pitchFamily="34" charset="0"/>
              </a:defRPr>
            </a:lvl6pPr>
            <a:lvl7pPr marL="2971800" indent="-228600" eaLnBrk="0" fontAlgn="base" hangingPunct="0">
              <a:spcBef>
                <a:spcPct val="0"/>
              </a:spcBef>
              <a:spcAft>
                <a:spcPct val="0"/>
              </a:spcAft>
              <a:defRPr sz="2500">
                <a:solidFill>
                  <a:schemeClr val="tx2"/>
                </a:solidFill>
                <a:latin typeface="Calibri" pitchFamily="34" charset="0"/>
              </a:defRPr>
            </a:lvl7pPr>
            <a:lvl8pPr marL="3429000" indent="-228600" eaLnBrk="0" fontAlgn="base" hangingPunct="0">
              <a:spcBef>
                <a:spcPct val="0"/>
              </a:spcBef>
              <a:spcAft>
                <a:spcPct val="0"/>
              </a:spcAft>
              <a:defRPr sz="2500">
                <a:solidFill>
                  <a:schemeClr val="tx2"/>
                </a:solidFill>
                <a:latin typeface="Calibri" pitchFamily="34" charset="0"/>
              </a:defRPr>
            </a:lvl8pPr>
            <a:lvl9pPr marL="3886200" indent="-228600" eaLnBrk="0" fontAlgn="base" hangingPunct="0">
              <a:spcBef>
                <a:spcPct val="0"/>
              </a:spcBef>
              <a:spcAft>
                <a:spcPct val="0"/>
              </a:spcAft>
              <a:defRPr sz="2500">
                <a:solidFill>
                  <a:schemeClr val="tx2"/>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rPr>
              <a:t>Ενδοσχολική Βία και Εκφοβισμός (Ε.ΒΙ.Ε.)</a:t>
            </a:r>
            <a:r>
              <a:rPr lang="el-GR" altLang="el-GR" sz="3000" b="1" kern="0" noProof="0" dirty="0">
                <a:solidFill>
                  <a:srgbClr val="CC0000"/>
                </a:solidFill>
                <a:effectLst>
                  <a:outerShdw blurRad="38100" dist="38100" dir="2700000" algn="tl">
                    <a:srgbClr val="C0C0C0"/>
                  </a:outerShdw>
                </a:effectLst>
              </a:rPr>
              <a:t>: 3</a:t>
            </a:r>
            <a:r>
              <a:rPr lang="el-GR" altLang="el-GR" sz="3000" b="1" kern="0" baseline="30000" dirty="0">
                <a:solidFill>
                  <a:srgbClr val="CC0000"/>
                </a:solidFill>
                <a:effectLst>
                  <a:outerShdw blurRad="38100" dist="38100" dir="2700000" algn="tl">
                    <a:srgbClr val="C0C0C0"/>
                  </a:outerShdw>
                </a:effectLst>
              </a:rPr>
              <a:t>η</a:t>
            </a:r>
            <a:r>
              <a:rPr lang="el-GR" altLang="el-GR" sz="3000" b="1" kern="0" dirty="0">
                <a:solidFill>
                  <a:srgbClr val="CC0000"/>
                </a:solidFill>
                <a:effectLst>
                  <a:outerShdw blurRad="38100" dist="38100" dir="2700000" algn="tl">
                    <a:srgbClr val="C0C0C0"/>
                  </a:outerShdw>
                </a:effectLst>
              </a:rPr>
              <a:t> Μελέτη Περίπτωσης </a:t>
            </a:r>
            <a:endPar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endParaRPr>
          </a:p>
        </p:txBody>
      </p:sp>
      <p:sp>
        <p:nvSpPr>
          <p:cNvPr id="11" name="Ορθογώνιο 10"/>
          <p:cNvSpPr/>
          <p:nvPr/>
        </p:nvSpPr>
        <p:spPr>
          <a:xfrm>
            <a:off x="263352" y="764704"/>
            <a:ext cx="11233248" cy="5414303"/>
          </a:xfrm>
          <a:prstGeom prst="rect">
            <a:avLst/>
          </a:prstGeom>
        </p:spPr>
        <p:txBody>
          <a:bodyPr wrap="square">
            <a:spAutoFit/>
          </a:bodyPr>
          <a:lstStyle/>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Ημερομηνία και ώρα υποβολής αναφοράς:  </a:t>
            </a:r>
            <a:r>
              <a:rPr lang="el-GR" b="1" dirty="0">
                <a:solidFill>
                  <a:srgbClr val="C00000"/>
                </a:solidFill>
                <a:latin typeface="Calibri" pitchFamily="34" charset="0"/>
                <a:ea typeface="Times New Roman" panose="02020603050405020304" pitchFamily="18" charset="0"/>
              </a:rPr>
              <a:t>19/4/2024, 11:06</a:t>
            </a:r>
            <a:endParaRPr lang="en-US" b="1" dirty="0">
              <a:solidFill>
                <a:srgbClr val="C00000"/>
              </a:solidFill>
              <a:latin typeface="Calibri" pitchFamily="34" charset="0"/>
              <a:ea typeface="Times New Roman" panose="02020603050405020304" pitchFamily="18" charset="0"/>
            </a:endParaRP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Η αναφορά υπεβλήθη από: </a:t>
            </a:r>
            <a:r>
              <a:rPr lang="el-GR" b="1" dirty="0">
                <a:solidFill>
                  <a:srgbClr val="C00000"/>
                </a:solidFill>
                <a:latin typeface="Calibri" pitchFamily="34" charset="0"/>
                <a:ea typeface="Times New Roman" panose="02020603050405020304" pitchFamily="18" charset="0"/>
              </a:rPr>
              <a:t>Γονέα	---&gt; </a:t>
            </a:r>
            <a:r>
              <a:rPr lang="el-GR" b="1" dirty="0">
                <a:solidFill>
                  <a:srgbClr val="B7C6FE">
                    <a:lumMod val="25000"/>
                  </a:srgbClr>
                </a:solidFill>
                <a:latin typeface="Calibri" pitchFamily="34" charset="0"/>
                <a:ea typeface="Times New Roman" panose="02020603050405020304" pitchFamily="18" charset="0"/>
              </a:rPr>
              <a:t>Ημερομηνία περιστατικού:</a:t>
            </a:r>
            <a:r>
              <a:rPr lang="el-GR" b="1" dirty="0">
                <a:solidFill>
                  <a:srgbClr val="C00000"/>
                </a:solidFill>
                <a:latin typeface="Calibri" pitchFamily="34" charset="0"/>
                <a:ea typeface="Times New Roman" panose="02020603050405020304" pitchFamily="18" charset="0"/>
              </a:rPr>
              <a:t> 18/4/2024</a:t>
            </a: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Βαθμίδα Εκπαίδευσης: </a:t>
            </a:r>
            <a:r>
              <a:rPr lang="el-GR" b="1" dirty="0">
                <a:solidFill>
                  <a:srgbClr val="C00000"/>
                </a:solidFill>
                <a:latin typeface="Calibri" pitchFamily="34" charset="0"/>
                <a:ea typeface="Times New Roman" panose="02020603050405020304" pitchFamily="18" charset="0"/>
              </a:rPr>
              <a:t>Πρωτοβάθμια, Δημοτικό.	 ---&gt; </a:t>
            </a:r>
            <a:r>
              <a:rPr lang="el-GR" b="1" dirty="0">
                <a:solidFill>
                  <a:srgbClr val="B7C6FE">
                    <a:lumMod val="25000"/>
                  </a:srgbClr>
                </a:solidFill>
                <a:latin typeface="Calibri" pitchFamily="34" charset="0"/>
                <a:ea typeface="Times New Roman" panose="02020603050405020304" pitchFamily="18" charset="0"/>
              </a:rPr>
              <a:t>Τάξη: </a:t>
            </a:r>
            <a:r>
              <a:rPr lang="el-GR" b="1" dirty="0">
                <a:solidFill>
                  <a:srgbClr val="C00000"/>
                </a:solidFill>
                <a:latin typeface="Calibri" pitchFamily="34" charset="0"/>
                <a:ea typeface="Times New Roman" panose="02020603050405020304" pitchFamily="18" charset="0"/>
              </a:rPr>
              <a:t>Β΄</a:t>
            </a: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Χρόνος που συνέβη το περιστατικό : </a:t>
            </a:r>
            <a:r>
              <a:rPr lang="el-GR" b="1" dirty="0">
                <a:solidFill>
                  <a:srgbClr val="C00000"/>
                </a:solidFill>
                <a:latin typeface="Calibri" pitchFamily="34" charset="0"/>
                <a:ea typeface="Times New Roman" panose="02020603050405020304" pitchFamily="18" charset="0"/>
              </a:rPr>
              <a:t>Ώρα διαλείμματος.</a:t>
            </a: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Τόπος που συνέβη το περιστατικό : </a:t>
            </a:r>
            <a:r>
              <a:rPr lang="el-GR" b="1" dirty="0">
                <a:solidFill>
                  <a:srgbClr val="C00000"/>
                </a:solidFill>
                <a:latin typeface="Calibri" pitchFamily="34" charset="0"/>
                <a:ea typeface="Times New Roman" panose="02020603050405020304" pitchFamily="18" charset="0"/>
              </a:rPr>
              <a:t>Αυλή.</a:t>
            </a:r>
          </a:p>
          <a:p>
            <a:pPr algn="just" eaLnBrk="1" hangingPunct="1">
              <a:lnSpc>
                <a:spcPts val="1500"/>
              </a:lnSpc>
              <a:spcAft>
                <a:spcPts val="0"/>
              </a:spcAft>
            </a:pPr>
            <a:endParaRPr lang="el-GR" b="1" dirty="0">
              <a:solidFill>
                <a:srgbClr val="C00000"/>
              </a:solidFill>
              <a:latin typeface="Calibri" pitchFamily="34" charset="0"/>
              <a:ea typeface="Times New Roman" panose="02020603050405020304" pitchFamily="18" charset="0"/>
            </a:endParaRPr>
          </a:p>
          <a:p>
            <a:pPr lvl="0"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Επαναλαμβανόμενο: </a:t>
            </a:r>
            <a:r>
              <a:rPr lang="el-GR" b="1" dirty="0">
                <a:solidFill>
                  <a:srgbClr val="C00000"/>
                </a:solidFill>
                <a:latin typeface="Calibri" pitchFamily="34" charset="0"/>
                <a:ea typeface="Times New Roman" panose="02020603050405020304" pitchFamily="18" charset="0"/>
              </a:rPr>
              <a:t>Μία (1) φορά.</a:t>
            </a: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Περιγραφή περιστατικού:</a:t>
            </a:r>
          </a:p>
          <a:p>
            <a:pPr algn="just" eaLnBrk="1" hangingPunct="1">
              <a:lnSpc>
                <a:spcPts val="3000"/>
              </a:lnSpc>
              <a:spcAft>
                <a:spcPts val="0"/>
              </a:spcAft>
            </a:pPr>
            <a:r>
              <a:rPr lang="el-GR" b="1" i="1" dirty="0">
                <a:solidFill>
                  <a:srgbClr val="C00000"/>
                </a:solidFill>
                <a:latin typeface="Calibri" pitchFamily="34" charset="0"/>
                <a:ea typeface="Times New Roman" panose="02020603050405020304" pitchFamily="18" charset="0"/>
              </a:rPr>
              <a:t>«Κατά τη διάρκεια του διαλείμματος έξι αγόρια διαφόρων ηλικιών έπιασαν τον μαθητή από χέρια και πόδια τον </a:t>
            </a:r>
            <a:r>
              <a:rPr lang="el-GR" b="1" i="1" dirty="0" err="1">
                <a:solidFill>
                  <a:srgbClr val="C00000"/>
                </a:solidFill>
                <a:latin typeface="Calibri" pitchFamily="34" charset="0"/>
                <a:ea typeface="Times New Roman" panose="02020603050405020304" pitchFamily="18" charset="0"/>
              </a:rPr>
              <a:t>περιέφεραν</a:t>
            </a:r>
            <a:r>
              <a:rPr lang="el-GR" b="1" i="1" dirty="0">
                <a:solidFill>
                  <a:srgbClr val="C00000"/>
                </a:solidFill>
                <a:latin typeface="Calibri" pitchFamily="34" charset="0"/>
                <a:ea typeface="Times New Roman" panose="02020603050405020304" pitchFamily="18" charset="0"/>
              </a:rPr>
              <a:t> στην αυλή του σχολείου και του κατέβασαν το παντελόνι επανειλημμένα. Δεν υπήρχε εκπαιδευτικός σε εφημερία και το παιδί απευθύνθηκε στη διεύθυνση όπου δεν βρήκε ανταπόκριση».</a:t>
            </a:r>
            <a:endParaRPr lang="el-GR" b="1" i="1" dirty="0">
              <a:solidFill>
                <a:srgbClr val="C00000"/>
              </a:solidFill>
              <a:latin typeface="Times New Roman" panose="02020603050405020304" pitchFamily="18" charset="0"/>
              <a:ea typeface="Times New Roman" panose="02020603050405020304" pitchFamily="18" charset="0"/>
            </a:endParaRPr>
          </a:p>
        </p:txBody>
      </p:sp>
      <p:pic>
        <p:nvPicPr>
          <p:cNvPr id="8" name="Picture 24" descr="https://encrypted-tbn2.gstatic.com/images?q=tbn:ANd9GcTxc4Fb3RxoIPc_9rCaIqP-vXk-sSxHCrIpnYZMaN9QzfZk2LmE"/>
          <p:cNvPicPr>
            <a:picLocks noChangeAspect="1" noChangeArrowheads="1"/>
          </p:cNvPicPr>
          <p:nvPr/>
        </p:nvPicPr>
        <p:blipFill>
          <a:blip r:embed="rId2" cstate="print"/>
          <a:srcRect/>
          <a:stretch>
            <a:fillRect/>
          </a:stretch>
        </p:blipFill>
        <p:spPr bwMode="auto">
          <a:xfrm>
            <a:off x="8256240" y="2373729"/>
            <a:ext cx="3312368" cy="2135391"/>
          </a:xfrm>
          <a:prstGeom prst="rect">
            <a:avLst/>
          </a:prstGeom>
          <a:noFill/>
        </p:spPr>
      </p:pic>
      <p:sp>
        <p:nvSpPr>
          <p:cNvPr id="2" name="Θέση αριθμού διαφάνειας 1">
            <a:extLst>
              <a:ext uri="{FF2B5EF4-FFF2-40B4-BE49-F238E27FC236}">
                <a16:creationId xmlns:a16="http://schemas.microsoft.com/office/drawing/2014/main" id="{9BC0FC49-9B6E-4F4A-8471-E75EA1B14D6A}"/>
              </a:ext>
            </a:extLst>
          </p:cNvPr>
          <p:cNvSpPr>
            <a:spLocks noGrp="1"/>
          </p:cNvSpPr>
          <p:nvPr>
            <p:ph type="sldNum" sz="quarter" idx="12"/>
          </p:nvPr>
        </p:nvSpPr>
        <p:spPr/>
        <p:txBody>
          <a:bodyPr/>
          <a:lstStyle/>
          <a:p>
            <a:pPr>
              <a:defRPr/>
            </a:pPr>
            <a:fld id="{845437B2-4D18-46FF-8583-E2B9C8A721F5}" type="slidenum">
              <a:rPr lang="el-GR" altLang="el-GR" smtClean="0"/>
              <a:pPr>
                <a:defRPr/>
              </a:pPr>
              <a:t>37</a:t>
            </a:fld>
            <a:endParaRPr lang="el-GR" altLang="el-GR"/>
          </a:p>
        </p:txBody>
      </p:sp>
      <p:pic>
        <p:nvPicPr>
          <p:cNvPr id="10" name="Εικόνα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480376" y="6287196"/>
            <a:ext cx="1355743" cy="379608"/>
          </a:xfrm>
          <a:prstGeom prst="rect">
            <a:avLst/>
          </a:prstGeom>
        </p:spPr>
      </p:pic>
    </p:spTree>
    <p:extLst>
      <p:ext uri="{BB962C8B-B14F-4D97-AF65-F5344CB8AC3E}">
        <p14:creationId xmlns:p14="http://schemas.microsoft.com/office/powerpoint/2010/main" val="31853070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 calcmode="lin" valueType="num">
                                      <p:cBhvr additive="base">
                                        <p:cTn id="25"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anim calcmode="lin" valueType="num">
                                      <p:cBhvr additive="base">
                                        <p:cTn id="31"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10" end="10"/>
                                            </p:txEl>
                                          </p:spTgt>
                                        </p:tgtEl>
                                        <p:attrNameLst>
                                          <p:attrName>style.visibility</p:attrName>
                                        </p:attrNameLst>
                                      </p:cBhvr>
                                      <p:to>
                                        <p:strVal val="visible"/>
                                      </p:to>
                                    </p:set>
                                    <p:anim calcmode="lin" valueType="num">
                                      <p:cBhvr additive="base">
                                        <p:cTn id="37"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10" end="10"/>
                                            </p:txEl>
                                          </p:spTgt>
                                        </p:tgtEl>
                                        <p:attrNameLst>
                                          <p:attrName>ppt_y</p:attrName>
                                        </p:attrNameLst>
                                      </p:cBhvr>
                                      <p:tavLst>
                                        <p:tav tm="0">
                                          <p:val>
                                            <p:strVal val="1+#ppt_h/2"/>
                                          </p:val>
                                        </p:tav>
                                        <p:tav tm="100000">
                                          <p:val>
                                            <p:strVal val="#ppt_y"/>
                                          </p:val>
                                        </p:tav>
                                      </p:tavLst>
                                    </p:anim>
                                  </p:childTnLst>
                                </p:cTn>
                              </p:par>
                              <p:par>
                                <p:cTn id="39" presetID="21" presetClass="entr" presetSubtype="1"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heel(1)">
                                      <p:cBhvr>
                                        <p:cTn id="41" dur="20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1">
                                            <p:txEl>
                                              <p:pRg st="12" end="12"/>
                                            </p:txEl>
                                          </p:spTgt>
                                        </p:tgtEl>
                                        <p:attrNameLst>
                                          <p:attrName>style.visibility</p:attrName>
                                        </p:attrNameLst>
                                      </p:cBhvr>
                                      <p:to>
                                        <p:strVal val="visible"/>
                                      </p:to>
                                    </p:set>
                                    <p:animEffect transition="in" filter="fade">
                                      <p:cBhvr>
                                        <p:cTn id="46" dur="1000"/>
                                        <p:tgtEl>
                                          <p:spTgt spid="11">
                                            <p:txEl>
                                              <p:pRg st="12" end="12"/>
                                            </p:txEl>
                                          </p:spTgt>
                                        </p:tgtEl>
                                      </p:cBhvr>
                                    </p:animEffect>
                                    <p:anim calcmode="lin" valueType="num">
                                      <p:cBhvr>
                                        <p:cTn id="47" dur="1000" fill="hold"/>
                                        <p:tgtEl>
                                          <p:spTgt spid="11">
                                            <p:txEl>
                                              <p:pRg st="12" end="12"/>
                                            </p:txEl>
                                          </p:spTgt>
                                        </p:tgtEl>
                                        <p:attrNameLst>
                                          <p:attrName>ppt_x</p:attrName>
                                        </p:attrNameLst>
                                      </p:cBhvr>
                                      <p:tavLst>
                                        <p:tav tm="0">
                                          <p:val>
                                            <p:strVal val="#ppt_x"/>
                                          </p:val>
                                        </p:tav>
                                        <p:tav tm="100000">
                                          <p:val>
                                            <p:strVal val="#ppt_x"/>
                                          </p:val>
                                        </p:tav>
                                      </p:tavLst>
                                    </p:anim>
                                    <p:anim calcmode="lin" valueType="num">
                                      <p:cBhvr>
                                        <p:cTn id="48" dur="1000" fill="hold"/>
                                        <p:tgtEl>
                                          <p:spTgt spid="11">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1">
                                            <p:txEl>
                                              <p:pRg st="13" end="13"/>
                                            </p:txEl>
                                          </p:spTgt>
                                        </p:tgtEl>
                                        <p:attrNameLst>
                                          <p:attrName>style.visibility</p:attrName>
                                        </p:attrNameLst>
                                      </p:cBhvr>
                                      <p:to>
                                        <p:strVal val="visible"/>
                                      </p:to>
                                    </p:set>
                                    <p:anim calcmode="lin" valueType="num">
                                      <p:cBhvr>
                                        <p:cTn id="53" dur="500" fill="hold"/>
                                        <p:tgtEl>
                                          <p:spTgt spid="11">
                                            <p:txEl>
                                              <p:pRg st="13" end="13"/>
                                            </p:txEl>
                                          </p:spTgt>
                                        </p:tgtEl>
                                        <p:attrNameLst>
                                          <p:attrName>ppt_w</p:attrName>
                                        </p:attrNameLst>
                                      </p:cBhvr>
                                      <p:tavLst>
                                        <p:tav tm="0">
                                          <p:val>
                                            <p:fltVal val="0"/>
                                          </p:val>
                                        </p:tav>
                                        <p:tav tm="100000">
                                          <p:val>
                                            <p:strVal val="#ppt_w"/>
                                          </p:val>
                                        </p:tav>
                                      </p:tavLst>
                                    </p:anim>
                                    <p:anim calcmode="lin" valueType="num">
                                      <p:cBhvr>
                                        <p:cTn id="54" dur="500" fill="hold"/>
                                        <p:tgtEl>
                                          <p:spTgt spid="11">
                                            <p:txEl>
                                              <p:pRg st="13" end="13"/>
                                            </p:txEl>
                                          </p:spTgt>
                                        </p:tgtEl>
                                        <p:attrNameLst>
                                          <p:attrName>ppt_h</p:attrName>
                                        </p:attrNameLst>
                                      </p:cBhvr>
                                      <p:tavLst>
                                        <p:tav tm="0">
                                          <p:val>
                                            <p:fltVal val="0"/>
                                          </p:val>
                                        </p:tav>
                                        <p:tav tm="100000">
                                          <p:val>
                                            <p:strVal val="#ppt_h"/>
                                          </p:val>
                                        </p:tav>
                                      </p:tavLst>
                                    </p:anim>
                                    <p:animEffect transition="in" filter="fade">
                                      <p:cBhvr>
                                        <p:cTn id="55" dur="500"/>
                                        <p:tgtEl>
                                          <p:spTgt spid="1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335360" y="519543"/>
            <a:ext cx="115078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1809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l-GR" sz="23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3η</a:t>
            </a:r>
            <a:r>
              <a:rPr lang="el-GR" sz="2400" u="sng" dirty="0">
                <a:solidFill>
                  <a:schemeClr val="accent2">
                    <a:lumMod val="50000"/>
                  </a:schemeClr>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Μελέτη Περίπτωσης</a:t>
            </a:r>
            <a:endParaRPr lang="el-GR" altLang="el-GR" sz="2400" dirty="0">
              <a:solidFill>
                <a:schemeClr val="accent2">
                  <a:lumMod val="50000"/>
                </a:schemeClr>
              </a:solidFill>
              <a:effectLst>
                <a:outerShdw blurRad="38100" dist="38100" dir="2700000" algn="tl">
                  <a:srgbClr val="000000">
                    <a:alpha val="43137"/>
                  </a:srgbClr>
                </a:outerShdw>
              </a:effectLst>
            </a:endParaRPr>
          </a:p>
        </p:txBody>
      </p:sp>
      <p:sp>
        <p:nvSpPr>
          <p:cNvPr id="22531" name="Rectangle 8"/>
          <p:cNvSpPr>
            <a:spLocks noChangeArrowheads="1"/>
          </p:cNvSpPr>
          <p:nvPr/>
        </p:nvSpPr>
        <p:spPr bwMode="auto">
          <a:xfrm>
            <a:off x="1524000" y="21272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22532" name="Rectangle 9"/>
          <p:cNvSpPr>
            <a:spLocks noChangeArrowheads="1"/>
          </p:cNvSpPr>
          <p:nvPr/>
        </p:nvSpPr>
        <p:spPr bwMode="auto">
          <a:xfrm>
            <a:off x="1524000" y="2103439"/>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6" name="Rectangle 8"/>
          <p:cNvSpPr>
            <a:spLocks noChangeArrowheads="1"/>
          </p:cNvSpPr>
          <p:nvPr/>
        </p:nvSpPr>
        <p:spPr bwMode="auto">
          <a:xfrm>
            <a:off x="-13394" y="-17415"/>
            <a:ext cx="11856640" cy="507831"/>
          </a:xfrm>
          <a:prstGeom prst="rect">
            <a:avLst/>
          </a:prstGeom>
          <a:noFill/>
          <a:ln w="9525" algn="ctr">
            <a:noFill/>
            <a:miter lim="800000"/>
            <a:headEnd/>
            <a:tailEnd/>
          </a:ln>
          <a:effectLst/>
        </p:spPr>
        <p:txBody>
          <a:bodyPr wrap="square">
            <a:spAutoFit/>
          </a:bodyPr>
          <a:lstStyle>
            <a:lvl1pPr eaLnBrk="0" hangingPunct="0">
              <a:defRPr sz="2500">
                <a:solidFill>
                  <a:schemeClr val="tx2"/>
                </a:solidFill>
                <a:latin typeface="Calibri" pitchFamily="34" charset="0"/>
              </a:defRPr>
            </a:lvl1pPr>
            <a:lvl2pPr marL="742950" indent="-285750" eaLnBrk="0" hangingPunct="0">
              <a:defRPr sz="2500">
                <a:solidFill>
                  <a:schemeClr val="tx2"/>
                </a:solidFill>
                <a:latin typeface="Calibri" pitchFamily="34" charset="0"/>
              </a:defRPr>
            </a:lvl2pPr>
            <a:lvl3pPr marL="1143000" indent="-228600" eaLnBrk="0" hangingPunct="0">
              <a:defRPr sz="2500">
                <a:solidFill>
                  <a:schemeClr val="tx2"/>
                </a:solidFill>
                <a:latin typeface="Calibri" pitchFamily="34" charset="0"/>
              </a:defRPr>
            </a:lvl3pPr>
            <a:lvl4pPr marL="1600200" indent="-228600" eaLnBrk="0" hangingPunct="0">
              <a:defRPr sz="2500">
                <a:solidFill>
                  <a:schemeClr val="tx2"/>
                </a:solidFill>
                <a:latin typeface="Calibri" pitchFamily="34" charset="0"/>
              </a:defRPr>
            </a:lvl4pPr>
            <a:lvl5pPr marL="2057400" indent="-228600" eaLnBrk="0" hangingPunct="0">
              <a:defRPr sz="2500">
                <a:solidFill>
                  <a:schemeClr val="tx2"/>
                </a:solidFill>
                <a:latin typeface="Calibri" pitchFamily="34" charset="0"/>
              </a:defRPr>
            </a:lvl5pPr>
            <a:lvl6pPr marL="2514600" indent="-228600" eaLnBrk="0" fontAlgn="base" hangingPunct="0">
              <a:spcBef>
                <a:spcPct val="0"/>
              </a:spcBef>
              <a:spcAft>
                <a:spcPct val="0"/>
              </a:spcAft>
              <a:defRPr sz="2500">
                <a:solidFill>
                  <a:schemeClr val="tx2"/>
                </a:solidFill>
                <a:latin typeface="Calibri" pitchFamily="34" charset="0"/>
              </a:defRPr>
            </a:lvl6pPr>
            <a:lvl7pPr marL="2971800" indent="-228600" eaLnBrk="0" fontAlgn="base" hangingPunct="0">
              <a:spcBef>
                <a:spcPct val="0"/>
              </a:spcBef>
              <a:spcAft>
                <a:spcPct val="0"/>
              </a:spcAft>
              <a:defRPr sz="2500">
                <a:solidFill>
                  <a:schemeClr val="tx2"/>
                </a:solidFill>
                <a:latin typeface="Calibri" pitchFamily="34" charset="0"/>
              </a:defRPr>
            </a:lvl7pPr>
            <a:lvl8pPr marL="3429000" indent="-228600" eaLnBrk="0" fontAlgn="base" hangingPunct="0">
              <a:spcBef>
                <a:spcPct val="0"/>
              </a:spcBef>
              <a:spcAft>
                <a:spcPct val="0"/>
              </a:spcAft>
              <a:defRPr sz="2500">
                <a:solidFill>
                  <a:schemeClr val="tx2"/>
                </a:solidFill>
                <a:latin typeface="Calibri" pitchFamily="34" charset="0"/>
              </a:defRPr>
            </a:lvl8pPr>
            <a:lvl9pPr marL="3886200" indent="-228600" eaLnBrk="0" fontAlgn="base" hangingPunct="0">
              <a:spcBef>
                <a:spcPct val="0"/>
              </a:spcBef>
              <a:spcAft>
                <a:spcPct val="0"/>
              </a:spcAft>
              <a:defRPr sz="2500">
                <a:solidFill>
                  <a:schemeClr val="tx2"/>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altLang="el-GR" sz="2700" b="1" i="0" u="none" strike="noStrike" kern="0" cap="none" spc="0" normalizeH="0" baseline="0" noProof="0" dirty="0">
                <a:ln>
                  <a:noFill/>
                </a:ln>
                <a:solidFill>
                  <a:srgbClr val="CC0000"/>
                </a:solidFill>
                <a:effectLst>
                  <a:outerShdw blurRad="38100" dist="38100" dir="2700000" algn="tl">
                    <a:srgbClr val="C0C0C0"/>
                  </a:outerShdw>
                </a:effectLst>
                <a:uLnTx/>
                <a:uFillTx/>
              </a:rPr>
              <a:t>Ενδοσχολική Βία και Εκφοβισμός (Ε.ΒΙ.Ε.)</a:t>
            </a:r>
            <a:endPar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endParaRPr>
          </a:p>
        </p:txBody>
      </p:sp>
      <p:sp>
        <p:nvSpPr>
          <p:cNvPr id="2" name="Ορθογώνιο 1"/>
          <p:cNvSpPr/>
          <p:nvPr/>
        </p:nvSpPr>
        <p:spPr>
          <a:xfrm>
            <a:off x="407368" y="1010389"/>
            <a:ext cx="11435878" cy="2015936"/>
          </a:xfrm>
          <a:prstGeom prst="rect">
            <a:avLst/>
          </a:prstGeom>
        </p:spPr>
        <p:txBody>
          <a:bodyPr wrap="square">
            <a:spAutoFit/>
          </a:bodyPr>
          <a:lstStyle/>
          <a:p>
            <a:pPr algn="just" eaLnBrk="1" hangingPunct="1">
              <a:lnSpc>
                <a:spcPts val="3000"/>
              </a:lnSpc>
              <a:spcAft>
                <a:spcPts val="0"/>
              </a:spcAft>
            </a:pPr>
            <a:endParaRPr lang="el-GR" b="1" dirty="0">
              <a:solidFill>
                <a:srgbClr val="B7C6FE">
                  <a:lumMod val="25000"/>
                </a:srgbClr>
              </a:solidFill>
              <a:latin typeface="Calibri" pitchFamily="34" charset="0"/>
              <a:ea typeface="Times New Roman" panose="02020603050405020304" pitchFamily="18" charset="0"/>
            </a:endParaRPr>
          </a:p>
          <a:p>
            <a:pPr algn="just" eaLnBrk="1" hangingPunct="1">
              <a:lnSpc>
                <a:spcPts val="3000"/>
              </a:lnSpc>
              <a:spcAft>
                <a:spcPts val="0"/>
              </a:spcAft>
            </a:pPr>
            <a:endParaRPr lang="el-GR" b="1" dirty="0">
              <a:solidFill>
                <a:srgbClr val="B7C6FE">
                  <a:lumMod val="25000"/>
                </a:srgbClr>
              </a:solidFill>
              <a:latin typeface="Calibri" pitchFamily="34" charset="0"/>
              <a:ea typeface="Times New Roman" panose="02020603050405020304" pitchFamily="18" charset="0"/>
            </a:endParaRPr>
          </a:p>
          <a:p>
            <a:pPr algn="just" eaLnBrk="1" hangingPunct="1">
              <a:lnSpc>
                <a:spcPts val="3000"/>
              </a:lnSpc>
              <a:spcAft>
                <a:spcPts val="0"/>
              </a:spcAft>
            </a:pPr>
            <a:endParaRPr lang="el-GR" b="1" dirty="0">
              <a:solidFill>
                <a:srgbClr val="B7C6FE">
                  <a:lumMod val="25000"/>
                </a:srgbClr>
              </a:solidFill>
              <a:latin typeface="Calibri" pitchFamily="34" charset="0"/>
              <a:ea typeface="Times New Roman" panose="02020603050405020304" pitchFamily="18" charset="0"/>
            </a:endParaRPr>
          </a:p>
          <a:p>
            <a:pPr algn="just" eaLnBrk="1" hangingPunct="1">
              <a:lnSpc>
                <a:spcPts val="3000"/>
              </a:lnSpc>
              <a:spcAft>
                <a:spcPts val="0"/>
              </a:spcAft>
            </a:pPr>
            <a:endParaRPr lang="el-GR" b="1" dirty="0">
              <a:solidFill>
                <a:srgbClr val="B7C6FE">
                  <a:lumMod val="25000"/>
                </a:srgbClr>
              </a:solidFill>
              <a:latin typeface="Calibri" pitchFamily="34" charset="0"/>
              <a:ea typeface="Times New Roman" panose="02020603050405020304" pitchFamily="18" charset="0"/>
            </a:endParaRPr>
          </a:p>
          <a:p>
            <a:pPr algn="just" eaLnBrk="1" hangingPunct="1">
              <a:lnSpc>
                <a:spcPts val="3000"/>
              </a:lnSpc>
              <a:spcAft>
                <a:spcPts val="0"/>
              </a:spcAft>
            </a:pPr>
            <a:endParaRPr lang="el-GR" b="1" dirty="0">
              <a:solidFill>
                <a:srgbClr val="B7C6FE">
                  <a:lumMod val="25000"/>
                </a:srgbClr>
              </a:solidFill>
              <a:latin typeface="Calibri" pitchFamily="34" charset="0"/>
              <a:ea typeface="Times New Roman" panose="02020603050405020304" pitchFamily="18" charset="0"/>
            </a:endParaRPr>
          </a:p>
        </p:txBody>
      </p:sp>
      <p:sp>
        <p:nvSpPr>
          <p:cNvPr id="3" name="Ορθογώνιο 2"/>
          <p:cNvSpPr/>
          <p:nvPr/>
        </p:nvSpPr>
        <p:spPr>
          <a:xfrm>
            <a:off x="335360" y="1312220"/>
            <a:ext cx="11507886" cy="4367029"/>
          </a:xfrm>
          <a:prstGeom prst="rect">
            <a:avLst/>
          </a:prstGeom>
        </p:spPr>
        <p:txBody>
          <a:bodyPr wrap="square">
            <a:spAutoFit/>
          </a:bodyPr>
          <a:lstStyle/>
          <a:p>
            <a:pPr algn="just">
              <a:lnSpc>
                <a:spcPct val="107000"/>
              </a:lnSpc>
              <a:spcAft>
                <a:spcPts val="800"/>
              </a:spcAft>
            </a:pPr>
            <a:r>
              <a:rPr lang="el-GR" sz="23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1</a:t>
            </a:r>
            <a:r>
              <a:rPr lang="el-GR" b="1" dirty="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  Χαρακτηρισμός περιστατικού</a:t>
            </a:r>
            <a:endParaRPr lang="el-GR"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3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1.1</a:t>
            </a:r>
            <a:r>
              <a:rPr lang="el-GR" dirty="0">
                <a:latin typeface="Book Antiqua" panose="02040602050305030304" pitchFamily="18" charset="0"/>
                <a:ea typeface="Calibri" panose="020F0502020204030204" pitchFamily="34" charset="0"/>
                <a:cs typeface="Times New Roman" panose="02020603050405020304" pitchFamily="18" charset="0"/>
              </a:rPr>
              <a:t> </a:t>
            </a:r>
            <a:r>
              <a:rPr lang="el-GR" b="1" dirty="0">
                <a:solidFill>
                  <a:schemeClr val="accent2">
                    <a:lumMod val="50000"/>
                  </a:schemeClr>
                </a:solidFill>
                <a:latin typeface="Book Antiqua" panose="02040602050305030304" pitchFamily="18" charset="0"/>
                <a:ea typeface="Calibri" panose="020F0502020204030204" pitchFamily="34" charset="0"/>
                <a:cs typeface="Times New Roman" panose="02020603050405020304" pitchFamily="18" charset="0"/>
              </a:rPr>
              <a:t>Εντός αρμοδιότητας Πλατφόρμας: </a:t>
            </a:r>
            <a:r>
              <a:rPr lang="el-GR"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ΝΑΙ</a:t>
            </a:r>
            <a:endParaRPr lang="el-GR"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3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1.2</a:t>
            </a:r>
            <a:r>
              <a:rPr lang="el-GR" dirty="0">
                <a:latin typeface="Book Antiqua" panose="02040602050305030304" pitchFamily="18" charset="0"/>
                <a:ea typeface="Calibri" panose="020F0502020204030204" pitchFamily="34" charset="0"/>
                <a:cs typeface="Times New Roman" panose="02020603050405020304" pitchFamily="18" charset="0"/>
              </a:rPr>
              <a:t> </a:t>
            </a:r>
            <a:r>
              <a:rPr lang="el-GR" b="1" dirty="0">
                <a:solidFill>
                  <a:schemeClr val="accent2">
                    <a:lumMod val="50000"/>
                  </a:schemeClr>
                </a:solidFill>
                <a:latin typeface="Book Antiqua" panose="02040602050305030304" pitchFamily="18" charset="0"/>
                <a:ea typeface="Calibri" panose="020F0502020204030204" pitchFamily="34" charset="0"/>
                <a:cs typeface="Times New Roman" panose="02020603050405020304" pitchFamily="18" charset="0"/>
              </a:rPr>
              <a:t>Βάσιμη:</a:t>
            </a:r>
            <a:r>
              <a:rPr lang="el-GR" dirty="0">
                <a:latin typeface="Book Antiqua" panose="02040602050305030304" pitchFamily="18" charset="0"/>
                <a:ea typeface="Calibri" panose="020F0502020204030204" pitchFamily="34" charset="0"/>
                <a:cs typeface="Times New Roman" panose="02020603050405020304" pitchFamily="18" charset="0"/>
              </a:rPr>
              <a:t> </a:t>
            </a:r>
            <a:r>
              <a:rPr lang="el-GR"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ΝΑΙ</a:t>
            </a:r>
          </a:p>
          <a:p>
            <a:pPr algn="just">
              <a:lnSpc>
                <a:spcPct val="107000"/>
              </a:lnSpc>
              <a:spcAft>
                <a:spcPts val="800"/>
              </a:spcAft>
            </a:pPr>
            <a:r>
              <a:rPr lang="el-GR" sz="23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1.3</a:t>
            </a:r>
            <a:r>
              <a:rPr lang="el-GR" dirty="0">
                <a:latin typeface="Book Antiqua" panose="02040602050305030304" pitchFamily="18" charset="0"/>
                <a:ea typeface="Calibri" panose="020F0502020204030204" pitchFamily="34" charset="0"/>
                <a:cs typeface="Times New Roman" panose="02020603050405020304" pitchFamily="18" charset="0"/>
              </a:rPr>
              <a:t> </a:t>
            </a:r>
            <a:r>
              <a:rPr lang="el-GR" b="1" dirty="0">
                <a:solidFill>
                  <a:schemeClr val="accent2">
                    <a:lumMod val="50000"/>
                  </a:schemeClr>
                </a:solidFill>
                <a:latin typeface="Book Antiqua" panose="02040602050305030304" pitchFamily="18" charset="0"/>
                <a:ea typeface="Calibri" panose="020F0502020204030204" pitchFamily="34" charset="0"/>
                <a:cs typeface="Times New Roman" panose="02020603050405020304" pitchFamily="18" charset="0"/>
              </a:rPr>
              <a:t>Είδος Ε.ΒΙ.Ε.: </a:t>
            </a:r>
            <a:r>
              <a:rPr lang="el-GR"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Σωματική, σεξουαλική</a:t>
            </a:r>
          </a:p>
          <a:p>
            <a:pPr algn="just">
              <a:lnSpc>
                <a:spcPct val="107000"/>
              </a:lnSpc>
              <a:spcAft>
                <a:spcPts val="800"/>
              </a:spcAft>
            </a:pPr>
            <a:r>
              <a:rPr lang="el-GR" sz="23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1.4</a:t>
            </a:r>
            <a:r>
              <a:rPr lang="el-GR" b="1" dirty="0">
                <a:latin typeface="Book Antiqua" panose="02040602050305030304" pitchFamily="18" charset="0"/>
                <a:ea typeface="Calibri" panose="020F0502020204030204" pitchFamily="34" charset="0"/>
                <a:cs typeface="Times New Roman" panose="02020603050405020304" pitchFamily="18" charset="0"/>
              </a:rPr>
              <a:t> </a:t>
            </a:r>
            <a:r>
              <a:rPr lang="el-GR" b="1" dirty="0">
                <a:solidFill>
                  <a:schemeClr val="accent2">
                    <a:lumMod val="50000"/>
                  </a:schemeClr>
                </a:solidFill>
                <a:latin typeface="Book Antiqua" panose="02040602050305030304" pitchFamily="18" charset="0"/>
                <a:ea typeface="Calibri" panose="020F0502020204030204" pitchFamily="34" charset="0"/>
                <a:cs typeface="Times New Roman" panose="02020603050405020304" pitchFamily="18" charset="0"/>
              </a:rPr>
              <a:t>Ιδιαίτερο χαρακτηριστικό: </a:t>
            </a:r>
            <a:r>
              <a:rPr lang="el-GR" b="1" dirty="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Ο γονέας αναφέρει ότι:</a:t>
            </a:r>
          </a:p>
          <a:p>
            <a:pPr marL="180340" algn="just">
              <a:lnSpc>
                <a:spcPct val="107000"/>
              </a:lnSpc>
              <a:spcAft>
                <a:spcPts val="800"/>
              </a:spcAft>
            </a:pPr>
            <a:r>
              <a:rPr lang="el-GR"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1.4.1 </a:t>
            </a:r>
            <a:r>
              <a:rPr lang="el-GR" b="1" dirty="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Δεν υπήρχε εκπαιδευτικός σε εφημερία την ώρα του διαλείμματος</a:t>
            </a:r>
            <a:r>
              <a:rPr lang="el-GR"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a:t>
            </a:r>
          </a:p>
          <a:p>
            <a:pPr marL="180340" algn="just">
              <a:lnSpc>
                <a:spcPct val="107000"/>
              </a:lnSpc>
              <a:spcAft>
                <a:spcPts val="800"/>
              </a:spcAft>
            </a:pPr>
            <a:r>
              <a:rPr lang="el-GR"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1.4.2 </a:t>
            </a:r>
            <a:r>
              <a:rPr lang="el-GR" b="1" dirty="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Ο μαθητής που υπέστη Ε.ΒΙ.Ε. δεν βρήκε ανταπόκριση από τη διεύθυνση του σχολείου, όπου απευθύνθηκε.</a:t>
            </a:r>
          </a:p>
          <a:p>
            <a:pPr algn="just">
              <a:lnSpc>
                <a:spcPct val="107000"/>
              </a:lnSpc>
              <a:spcAft>
                <a:spcPts val="800"/>
              </a:spcAft>
            </a:pPr>
            <a:endParaRPr lang="el-GR" b="1" dirty="0">
              <a:solidFill>
                <a:srgbClr val="C00000"/>
              </a:solidFill>
              <a:latin typeface="Book Antiqua" panose="02040602050305030304" pitchFamily="18" charset="0"/>
              <a:ea typeface="Calibri" panose="020F0502020204030204" pitchFamily="34" charset="0"/>
              <a:cs typeface="Times New Roman" panose="02020603050405020304" pitchFamily="18" charset="0"/>
            </a:endParaRPr>
          </a:p>
        </p:txBody>
      </p:sp>
      <p:sp>
        <p:nvSpPr>
          <p:cNvPr id="4" name="Θέση αριθμού διαφάνειας 3">
            <a:extLst>
              <a:ext uri="{FF2B5EF4-FFF2-40B4-BE49-F238E27FC236}">
                <a16:creationId xmlns:a16="http://schemas.microsoft.com/office/drawing/2014/main" id="{CE217A48-F02C-46BD-BE8A-94D4DE9045F5}"/>
              </a:ext>
            </a:extLst>
          </p:cNvPr>
          <p:cNvSpPr>
            <a:spLocks noGrp="1"/>
          </p:cNvSpPr>
          <p:nvPr>
            <p:ph type="sldNum" sz="quarter" idx="12"/>
          </p:nvPr>
        </p:nvSpPr>
        <p:spPr/>
        <p:txBody>
          <a:bodyPr/>
          <a:lstStyle/>
          <a:p>
            <a:pPr>
              <a:defRPr/>
            </a:pPr>
            <a:fld id="{845437B2-4D18-46FF-8583-E2B9C8A721F5}" type="slidenum">
              <a:rPr lang="el-GR" altLang="el-GR" smtClean="0"/>
              <a:pPr>
                <a:defRPr/>
              </a:pPr>
              <a:t>38</a:t>
            </a:fld>
            <a:endParaRPr lang="el-GR" altLang="el-GR"/>
          </a:p>
        </p:txBody>
      </p:sp>
      <p:pic>
        <p:nvPicPr>
          <p:cNvPr id="10" name="Εικόνα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624392" y="6237241"/>
            <a:ext cx="1355743" cy="379608"/>
          </a:xfrm>
          <a:prstGeom prst="rect">
            <a:avLst/>
          </a:prstGeom>
        </p:spPr>
      </p:pic>
    </p:spTree>
    <p:extLst>
      <p:ext uri="{BB962C8B-B14F-4D97-AF65-F5344CB8AC3E}">
        <p14:creationId xmlns:p14="http://schemas.microsoft.com/office/powerpoint/2010/main" val="6176732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circle(in)">
                                      <p:cBhvr>
                                        <p:cTn id="7" dur="20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barn(inVertical)">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barn(inVertical)">
                                      <p:cBhvr>
                                        <p:cTn id="4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335360" y="519543"/>
            <a:ext cx="115078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1809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l-GR" sz="23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2</a:t>
            </a:r>
            <a:r>
              <a:rPr lang="el-GR" sz="2400" u="sng" dirty="0">
                <a:solidFill>
                  <a:schemeClr val="accent2">
                    <a:lumMod val="50000"/>
                  </a:schemeClr>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Διαχείριση περιστατικού (1/2)</a:t>
            </a:r>
          </a:p>
        </p:txBody>
      </p:sp>
      <p:sp>
        <p:nvSpPr>
          <p:cNvPr id="22531" name="Rectangle 8"/>
          <p:cNvSpPr>
            <a:spLocks noChangeArrowheads="1"/>
          </p:cNvSpPr>
          <p:nvPr/>
        </p:nvSpPr>
        <p:spPr bwMode="auto">
          <a:xfrm>
            <a:off x="1524000" y="21272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22532" name="Rectangle 9"/>
          <p:cNvSpPr>
            <a:spLocks noChangeArrowheads="1"/>
          </p:cNvSpPr>
          <p:nvPr/>
        </p:nvSpPr>
        <p:spPr bwMode="auto">
          <a:xfrm>
            <a:off x="1524000" y="2103439"/>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6" name="Rectangle 8"/>
          <p:cNvSpPr>
            <a:spLocks noChangeArrowheads="1"/>
          </p:cNvSpPr>
          <p:nvPr/>
        </p:nvSpPr>
        <p:spPr bwMode="auto">
          <a:xfrm>
            <a:off x="-13394" y="-17415"/>
            <a:ext cx="11856640" cy="507831"/>
          </a:xfrm>
          <a:prstGeom prst="rect">
            <a:avLst/>
          </a:prstGeom>
          <a:noFill/>
          <a:ln w="9525" algn="ctr">
            <a:noFill/>
            <a:miter lim="800000"/>
            <a:headEnd/>
            <a:tailEnd/>
          </a:ln>
          <a:effectLst/>
        </p:spPr>
        <p:txBody>
          <a:bodyPr wrap="square">
            <a:spAutoFit/>
          </a:bodyPr>
          <a:lstStyle>
            <a:lvl1pPr eaLnBrk="0" hangingPunct="0">
              <a:defRPr sz="2500">
                <a:solidFill>
                  <a:schemeClr val="tx2"/>
                </a:solidFill>
                <a:latin typeface="Calibri" pitchFamily="34" charset="0"/>
              </a:defRPr>
            </a:lvl1pPr>
            <a:lvl2pPr marL="742950" indent="-285750" eaLnBrk="0" hangingPunct="0">
              <a:defRPr sz="2500">
                <a:solidFill>
                  <a:schemeClr val="tx2"/>
                </a:solidFill>
                <a:latin typeface="Calibri" pitchFamily="34" charset="0"/>
              </a:defRPr>
            </a:lvl2pPr>
            <a:lvl3pPr marL="1143000" indent="-228600" eaLnBrk="0" hangingPunct="0">
              <a:defRPr sz="2500">
                <a:solidFill>
                  <a:schemeClr val="tx2"/>
                </a:solidFill>
                <a:latin typeface="Calibri" pitchFamily="34" charset="0"/>
              </a:defRPr>
            </a:lvl3pPr>
            <a:lvl4pPr marL="1600200" indent="-228600" eaLnBrk="0" hangingPunct="0">
              <a:defRPr sz="2500">
                <a:solidFill>
                  <a:schemeClr val="tx2"/>
                </a:solidFill>
                <a:latin typeface="Calibri" pitchFamily="34" charset="0"/>
              </a:defRPr>
            </a:lvl4pPr>
            <a:lvl5pPr marL="2057400" indent="-228600" eaLnBrk="0" hangingPunct="0">
              <a:defRPr sz="2500">
                <a:solidFill>
                  <a:schemeClr val="tx2"/>
                </a:solidFill>
                <a:latin typeface="Calibri" pitchFamily="34" charset="0"/>
              </a:defRPr>
            </a:lvl5pPr>
            <a:lvl6pPr marL="2514600" indent="-228600" eaLnBrk="0" fontAlgn="base" hangingPunct="0">
              <a:spcBef>
                <a:spcPct val="0"/>
              </a:spcBef>
              <a:spcAft>
                <a:spcPct val="0"/>
              </a:spcAft>
              <a:defRPr sz="2500">
                <a:solidFill>
                  <a:schemeClr val="tx2"/>
                </a:solidFill>
                <a:latin typeface="Calibri" pitchFamily="34" charset="0"/>
              </a:defRPr>
            </a:lvl6pPr>
            <a:lvl7pPr marL="2971800" indent="-228600" eaLnBrk="0" fontAlgn="base" hangingPunct="0">
              <a:spcBef>
                <a:spcPct val="0"/>
              </a:spcBef>
              <a:spcAft>
                <a:spcPct val="0"/>
              </a:spcAft>
              <a:defRPr sz="2500">
                <a:solidFill>
                  <a:schemeClr val="tx2"/>
                </a:solidFill>
                <a:latin typeface="Calibri" pitchFamily="34" charset="0"/>
              </a:defRPr>
            </a:lvl7pPr>
            <a:lvl8pPr marL="3429000" indent="-228600" eaLnBrk="0" fontAlgn="base" hangingPunct="0">
              <a:spcBef>
                <a:spcPct val="0"/>
              </a:spcBef>
              <a:spcAft>
                <a:spcPct val="0"/>
              </a:spcAft>
              <a:defRPr sz="2500">
                <a:solidFill>
                  <a:schemeClr val="tx2"/>
                </a:solidFill>
                <a:latin typeface="Calibri" pitchFamily="34" charset="0"/>
              </a:defRPr>
            </a:lvl8pPr>
            <a:lvl9pPr marL="3886200" indent="-228600" eaLnBrk="0" fontAlgn="base" hangingPunct="0">
              <a:spcBef>
                <a:spcPct val="0"/>
              </a:spcBef>
              <a:spcAft>
                <a:spcPct val="0"/>
              </a:spcAft>
              <a:defRPr sz="2500">
                <a:solidFill>
                  <a:schemeClr val="tx2"/>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altLang="el-GR" sz="2700" b="1" i="0" u="none" strike="noStrike" kern="0" cap="none" spc="0" normalizeH="0" baseline="0" noProof="0" dirty="0">
                <a:ln>
                  <a:noFill/>
                </a:ln>
                <a:solidFill>
                  <a:srgbClr val="CC0000"/>
                </a:solidFill>
                <a:effectLst>
                  <a:outerShdw blurRad="38100" dist="38100" dir="2700000" algn="tl">
                    <a:srgbClr val="C0C0C0"/>
                  </a:outerShdw>
                </a:effectLst>
                <a:uLnTx/>
                <a:uFillTx/>
              </a:rPr>
              <a:t>Ενδοσχολική Βία και Εκφοβισμός (Ε.ΒΙ.Ε.)</a:t>
            </a:r>
            <a:endPar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endParaRPr>
          </a:p>
        </p:txBody>
      </p:sp>
      <p:sp>
        <p:nvSpPr>
          <p:cNvPr id="2" name="Ορθογώνιο 1"/>
          <p:cNvSpPr/>
          <p:nvPr/>
        </p:nvSpPr>
        <p:spPr>
          <a:xfrm>
            <a:off x="407368" y="1010389"/>
            <a:ext cx="11435878" cy="2015936"/>
          </a:xfrm>
          <a:prstGeom prst="rect">
            <a:avLst/>
          </a:prstGeom>
        </p:spPr>
        <p:txBody>
          <a:bodyPr wrap="square">
            <a:spAutoFit/>
          </a:bodyPr>
          <a:lstStyle/>
          <a:p>
            <a:pPr algn="just" eaLnBrk="1" hangingPunct="1">
              <a:lnSpc>
                <a:spcPts val="3000"/>
              </a:lnSpc>
              <a:spcAft>
                <a:spcPts val="0"/>
              </a:spcAft>
            </a:pPr>
            <a:endParaRPr lang="el-GR" b="1" dirty="0">
              <a:solidFill>
                <a:srgbClr val="B7C6FE">
                  <a:lumMod val="25000"/>
                </a:srgbClr>
              </a:solidFill>
              <a:latin typeface="Calibri" pitchFamily="34" charset="0"/>
              <a:ea typeface="Times New Roman" panose="02020603050405020304" pitchFamily="18" charset="0"/>
            </a:endParaRPr>
          </a:p>
          <a:p>
            <a:pPr algn="just" eaLnBrk="1" hangingPunct="1">
              <a:lnSpc>
                <a:spcPts val="3000"/>
              </a:lnSpc>
              <a:spcAft>
                <a:spcPts val="0"/>
              </a:spcAft>
            </a:pPr>
            <a:endParaRPr lang="el-GR" b="1" dirty="0">
              <a:solidFill>
                <a:srgbClr val="B7C6FE">
                  <a:lumMod val="25000"/>
                </a:srgbClr>
              </a:solidFill>
              <a:latin typeface="Calibri" pitchFamily="34" charset="0"/>
              <a:ea typeface="Times New Roman" panose="02020603050405020304" pitchFamily="18" charset="0"/>
            </a:endParaRPr>
          </a:p>
          <a:p>
            <a:pPr algn="just" eaLnBrk="1" hangingPunct="1">
              <a:lnSpc>
                <a:spcPts val="3000"/>
              </a:lnSpc>
              <a:spcAft>
                <a:spcPts val="0"/>
              </a:spcAft>
            </a:pPr>
            <a:endParaRPr lang="el-GR" b="1" dirty="0">
              <a:solidFill>
                <a:srgbClr val="B7C6FE">
                  <a:lumMod val="25000"/>
                </a:srgbClr>
              </a:solidFill>
              <a:latin typeface="Calibri" pitchFamily="34" charset="0"/>
              <a:ea typeface="Times New Roman" panose="02020603050405020304" pitchFamily="18" charset="0"/>
            </a:endParaRPr>
          </a:p>
          <a:p>
            <a:pPr algn="just" eaLnBrk="1" hangingPunct="1">
              <a:lnSpc>
                <a:spcPts val="3000"/>
              </a:lnSpc>
              <a:spcAft>
                <a:spcPts val="0"/>
              </a:spcAft>
            </a:pPr>
            <a:endParaRPr lang="el-GR" b="1" dirty="0">
              <a:solidFill>
                <a:srgbClr val="B7C6FE">
                  <a:lumMod val="25000"/>
                </a:srgbClr>
              </a:solidFill>
              <a:latin typeface="Calibri" pitchFamily="34" charset="0"/>
              <a:ea typeface="Times New Roman" panose="02020603050405020304" pitchFamily="18" charset="0"/>
            </a:endParaRPr>
          </a:p>
          <a:p>
            <a:pPr algn="just" eaLnBrk="1" hangingPunct="1">
              <a:lnSpc>
                <a:spcPts val="3000"/>
              </a:lnSpc>
              <a:spcAft>
                <a:spcPts val="0"/>
              </a:spcAft>
            </a:pPr>
            <a:endParaRPr lang="el-GR" b="1" dirty="0">
              <a:solidFill>
                <a:srgbClr val="B7C6FE">
                  <a:lumMod val="25000"/>
                </a:srgbClr>
              </a:solidFill>
              <a:latin typeface="Calibri" pitchFamily="34" charset="0"/>
              <a:ea typeface="Times New Roman" panose="02020603050405020304" pitchFamily="18" charset="0"/>
            </a:endParaRPr>
          </a:p>
        </p:txBody>
      </p:sp>
      <p:sp>
        <p:nvSpPr>
          <p:cNvPr id="3" name="Ορθογώνιο 2"/>
          <p:cNvSpPr/>
          <p:nvPr/>
        </p:nvSpPr>
        <p:spPr>
          <a:xfrm>
            <a:off x="335360" y="978347"/>
            <a:ext cx="11507886" cy="5519716"/>
          </a:xfrm>
          <a:prstGeom prst="rect">
            <a:avLst/>
          </a:prstGeom>
        </p:spPr>
        <p:txBody>
          <a:bodyPr wrap="square">
            <a:spAutoFit/>
          </a:bodyPr>
          <a:lstStyle/>
          <a:p>
            <a:pPr algn="just">
              <a:lnSpc>
                <a:spcPct val="107000"/>
              </a:lnSpc>
              <a:spcAft>
                <a:spcPts val="800"/>
              </a:spcAft>
            </a:pPr>
            <a:r>
              <a:rPr lang="el-GR" sz="2300" b="1" dirty="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Αρχικά, εξέταση ενδεχόμενης δέσμευσης περιστατικού από την 4μελή Ομάδα Δράσης, ένεκα των δύο παραπάνω λόγων. Ακόλουθα:</a:t>
            </a:r>
          </a:p>
          <a:p>
            <a:pPr algn="just">
              <a:lnSpc>
                <a:spcPct val="107000"/>
              </a:lnSpc>
              <a:spcAft>
                <a:spcPts val="800"/>
              </a:spcAft>
            </a:pPr>
            <a:r>
              <a:rPr lang="el-GR" sz="20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2.1</a:t>
            </a:r>
            <a:r>
              <a:rPr lang="el-GR" sz="2000" b="1" dirty="0">
                <a:latin typeface="Book Antiqua" panose="02040602050305030304" pitchFamily="18" charset="0"/>
                <a:ea typeface="Calibri" panose="020F0502020204030204" pitchFamily="34" charset="0"/>
                <a:cs typeface="Times New Roman" panose="02020603050405020304" pitchFamily="18" charset="0"/>
              </a:rPr>
              <a:t> </a:t>
            </a:r>
            <a:r>
              <a:rPr lang="el-GR" sz="2000" b="1" dirty="0">
                <a:solidFill>
                  <a:schemeClr val="accent6">
                    <a:lumMod val="50000"/>
                  </a:schemeClr>
                </a:solidFill>
                <a:latin typeface="Book Antiqua" panose="02040602050305030304" pitchFamily="18" charset="0"/>
                <a:ea typeface="Calibri" panose="020F0502020204030204" pitchFamily="34" charset="0"/>
                <a:cs typeface="Times New Roman" panose="02020603050405020304" pitchFamily="18" charset="0"/>
              </a:rPr>
              <a:t>Έλεγχος κατηγοριών για:</a:t>
            </a:r>
          </a:p>
          <a:p>
            <a:pPr algn="just">
              <a:lnSpc>
                <a:spcPct val="107000"/>
              </a:lnSpc>
              <a:spcAft>
                <a:spcPts val="800"/>
              </a:spcAft>
            </a:pPr>
            <a:r>
              <a:rPr lang="el-GR" sz="2000" dirty="0">
                <a:latin typeface="Book Antiqua" panose="02040602050305030304" pitchFamily="18" charset="0"/>
                <a:ea typeface="Calibri" panose="020F0502020204030204" pitchFamily="34" charset="0"/>
                <a:cs typeface="Times New Roman" panose="02020603050405020304" pitchFamily="18" charset="0"/>
              </a:rPr>
              <a:t>     </a:t>
            </a:r>
            <a:r>
              <a:rPr lang="el-GR" sz="20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2.1.1</a:t>
            </a:r>
            <a:r>
              <a:rPr lang="el-GR" sz="2000" dirty="0">
                <a:latin typeface="Book Antiqua" panose="02040602050305030304" pitchFamily="18" charset="0"/>
                <a:ea typeface="Calibri" panose="020F0502020204030204" pitchFamily="34" charset="0"/>
                <a:cs typeface="Times New Roman" panose="02020603050405020304" pitchFamily="18" charset="0"/>
              </a:rPr>
              <a:t>  </a:t>
            </a:r>
            <a:r>
              <a:rPr lang="el-GR" sz="2000" b="1" dirty="0">
                <a:solidFill>
                  <a:schemeClr val="accent6">
                    <a:lumMod val="50000"/>
                  </a:schemeClr>
                </a:solidFill>
                <a:latin typeface="Book Antiqua" panose="02040602050305030304" pitchFamily="18" charset="0"/>
                <a:ea typeface="Calibri" panose="020F0502020204030204" pitchFamily="34" charset="0"/>
                <a:cs typeface="Times New Roman" panose="02020603050405020304" pitchFamily="18" charset="0"/>
              </a:rPr>
              <a:t>Απουσία εκπαιδευτικού/</a:t>
            </a:r>
            <a:r>
              <a:rPr lang="el-GR" sz="2000" b="1" dirty="0" err="1">
                <a:solidFill>
                  <a:schemeClr val="accent6">
                    <a:lumMod val="50000"/>
                  </a:schemeClr>
                </a:solidFill>
                <a:latin typeface="Book Antiqua" panose="02040602050305030304" pitchFamily="18" charset="0"/>
                <a:ea typeface="Calibri" panose="020F0502020204030204" pitchFamily="34" charset="0"/>
                <a:cs typeface="Times New Roman" panose="02020603050405020304" pitchFamily="18" charset="0"/>
              </a:rPr>
              <a:t>κών</a:t>
            </a:r>
            <a:r>
              <a:rPr lang="el-GR" sz="2000" b="1" dirty="0">
                <a:solidFill>
                  <a:schemeClr val="accent6">
                    <a:lumMod val="50000"/>
                  </a:schemeClr>
                </a:solidFill>
                <a:latin typeface="Book Antiqua" panose="02040602050305030304" pitchFamily="18" charset="0"/>
                <a:ea typeface="Calibri" panose="020F0502020204030204" pitchFamily="34" charset="0"/>
                <a:cs typeface="Times New Roman" panose="02020603050405020304" pitchFamily="18" charset="0"/>
              </a:rPr>
              <a:t> εφημερίας</a:t>
            </a:r>
          </a:p>
          <a:p>
            <a:pPr algn="just">
              <a:lnSpc>
                <a:spcPct val="107000"/>
              </a:lnSpc>
              <a:spcAft>
                <a:spcPts val="800"/>
              </a:spcAft>
            </a:pPr>
            <a:r>
              <a:rPr lang="el-GR" sz="2000" dirty="0">
                <a:latin typeface="Book Antiqua" panose="02040602050305030304" pitchFamily="18" charset="0"/>
                <a:ea typeface="Calibri" panose="020F0502020204030204" pitchFamily="34" charset="0"/>
                <a:cs typeface="Times New Roman" panose="02020603050405020304" pitchFamily="18" charset="0"/>
              </a:rPr>
              <a:t>     </a:t>
            </a:r>
            <a:r>
              <a:rPr lang="el-GR" sz="20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2.1.2</a:t>
            </a:r>
            <a:r>
              <a:rPr lang="el-GR" sz="2000" b="1" i="1" dirty="0">
                <a:latin typeface="Book Antiqua" panose="02040602050305030304" pitchFamily="18" charset="0"/>
                <a:ea typeface="Calibri" panose="020F0502020204030204" pitchFamily="34" charset="0"/>
                <a:cs typeface="Times New Roman" panose="02020603050405020304" pitchFamily="18" charset="0"/>
              </a:rPr>
              <a:t>  </a:t>
            </a:r>
            <a:r>
              <a:rPr lang="el-GR" sz="2000" b="1" dirty="0">
                <a:solidFill>
                  <a:schemeClr val="accent6">
                    <a:lumMod val="50000"/>
                  </a:schemeClr>
                </a:solidFill>
                <a:latin typeface="Book Antiqua" panose="02040602050305030304" pitchFamily="18" charset="0"/>
                <a:ea typeface="Calibri" panose="020F0502020204030204" pitchFamily="34" charset="0"/>
                <a:cs typeface="Times New Roman" panose="02020603050405020304" pitchFamily="18" charset="0"/>
              </a:rPr>
              <a:t>Έλλειψη ανταπόκρισης της διεύθυνσης του σχολείου στην έκκληση του μαθητή για βοήθεια, υποστήριξη.</a:t>
            </a:r>
          </a:p>
          <a:p>
            <a:pPr algn="just">
              <a:lnSpc>
                <a:spcPct val="107000"/>
              </a:lnSpc>
              <a:spcAft>
                <a:spcPts val="800"/>
              </a:spcAft>
            </a:pPr>
            <a:r>
              <a:rPr lang="el-GR" sz="20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2.2</a:t>
            </a:r>
            <a:r>
              <a:rPr lang="el-GR" sz="2000" b="1" dirty="0">
                <a:latin typeface="Book Antiqua" panose="02040602050305030304" pitchFamily="18" charset="0"/>
                <a:ea typeface="Calibri" panose="020F0502020204030204" pitchFamily="34" charset="0"/>
                <a:cs typeface="Times New Roman" panose="02020603050405020304" pitchFamily="18" charset="0"/>
              </a:rPr>
              <a:t> </a:t>
            </a:r>
            <a:r>
              <a:rPr lang="el-GR" sz="2000" b="1" dirty="0">
                <a:solidFill>
                  <a:schemeClr val="accent6">
                    <a:lumMod val="50000"/>
                  </a:schemeClr>
                </a:solidFill>
                <a:latin typeface="Book Antiqua" panose="02040602050305030304" pitchFamily="18" charset="0"/>
                <a:ea typeface="Calibri" panose="020F0502020204030204" pitchFamily="34" charset="0"/>
                <a:cs typeface="Times New Roman" panose="02020603050405020304" pitchFamily="18" charset="0"/>
              </a:rPr>
              <a:t>Συλλογή περαιτέρω πληροφοριών: Εντοπισμός και καταγραφή γεγονότων (πιθανή αξιοποίηση πηγών σχολείου), εντοπισμός πιθανών παριστάμενων παρατηρητών, έλεγχος για εντοπισμό πιθανών συνεργών ή υποστηρικτών. Επιπλέον, έλεγχος για πιθανά παρόμοια περιστατικά, παρά την πληροφόρηση από την υπό διαχείριση αναφορά για άπαξ εμφάνιση.</a:t>
            </a:r>
          </a:p>
          <a:p>
            <a:pPr algn="just">
              <a:lnSpc>
                <a:spcPct val="107000"/>
              </a:lnSpc>
              <a:spcAft>
                <a:spcPts val="800"/>
              </a:spcAft>
            </a:pPr>
            <a:r>
              <a:rPr lang="el-GR" sz="20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2.3</a:t>
            </a:r>
            <a:r>
              <a:rPr lang="el-GR" sz="2000" b="1" dirty="0">
                <a:latin typeface="Book Antiqua" panose="02040602050305030304" pitchFamily="18" charset="0"/>
                <a:ea typeface="Calibri" panose="020F0502020204030204" pitchFamily="34" charset="0"/>
                <a:cs typeface="Times New Roman" panose="02020603050405020304" pitchFamily="18" charset="0"/>
              </a:rPr>
              <a:t> </a:t>
            </a:r>
            <a:r>
              <a:rPr lang="el-GR" sz="2000" b="1" dirty="0">
                <a:solidFill>
                  <a:schemeClr val="accent6">
                    <a:lumMod val="50000"/>
                  </a:schemeClr>
                </a:solidFill>
                <a:latin typeface="Book Antiqua" panose="02040602050305030304" pitchFamily="18" charset="0"/>
                <a:ea typeface="Calibri" panose="020F0502020204030204" pitchFamily="34" charset="0"/>
                <a:cs typeface="Times New Roman" panose="02020603050405020304" pitchFamily="18" charset="0"/>
              </a:rPr>
              <a:t>Προσδιορισμός ρόλων εμπλεκομένων: οι </a:t>
            </a:r>
            <a:r>
              <a:rPr lang="el-GR" sz="2000" b="1" dirty="0" err="1">
                <a:solidFill>
                  <a:schemeClr val="accent6">
                    <a:lumMod val="50000"/>
                  </a:schemeClr>
                </a:solidFill>
                <a:latin typeface="Book Antiqua" panose="02040602050305030304" pitchFamily="18" charset="0"/>
                <a:ea typeface="Calibri" panose="020F0502020204030204" pitchFamily="34" charset="0"/>
                <a:cs typeface="Times New Roman" panose="02020603050405020304" pitchFamily="18" charset="0"/>
              </a:rPr>
              <a:t>ασκήσαντες</a:t>
            </a:r>
            <a:r>
              <a:rPr lang="el-GR" sz="2000" b="1" dirty="0">
                <a:solidFill>
                  <a:schemeClr val="accent6">
                    <a:lumMod val="50000"/>
                  </a:schemeClr>
                </a:solidFill>
                <a:latin typeface="Book Antiqua" panose="02040602050305030304" pitchFamily="18" charset="0"/>
                <a:ea typeface="Calibri" panose="020F0502020204030204" pitchFamily="34" charset="0"/>
                <a:cs typeface="Times New Roman" panose="02020603050405020304" pitchFamily="18" charset="0"/>
              </a:rPr>
              <a:t> Ε.ΒΙ.Ε, ο υφιστάμενος την Ε.ΒΙ.Ε., πιθανοί αμέτοχοι παριστάμενοι παρατηρητές, συνεργοί ή υποστηρικτές.</a:t>
            </a:r>
          </a:p>
          <a:p>
            <a:pPr algn="just">
              <a:lnSpc>
                <a:spcPct val="107000"/>
              </a:lnSpc>
              <a:spcAft>
                <a:spcPts val="800"/>
              </a:spcAft>
            </a:pPr>
            <a:r>
              <a:rPr lang="el-GR" sz="20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2.4</a:t>
            </a:r>
            <a:r>
              <a:rPr lang="el-GR" sz="2000" b="1" dirty="0">
                <a:latin typeface="Book Antiqua" panose="02040602050305030304" pitchFamily="18" charset="0"/>
                <a:ea typeface="Calibri" panose="020F0502020204030204" pitchFamily="34" charset="0"/>
                <a:cs typeface="Times New Roman" panose="02020603050405020304" pitchFamily="18" charset="0"/>
              </a:rPr>
              <a:t> </a:t>
            </a:r>
            <a:r>
              <a:rPr lang="el-GR" sz="2000" b="1" dirty="0">
                <a:solidFill>
                  <a:schemeClr val="accent6">
                    <a:lumMod val="50000"/>
                  </a:schemeClr>
                </a:solidFill>
                <a:latin typeface="Book Antiqua" panose="02040602050305030304" pitchFamily="18" charset="0"/>
                <a:ea typeface="Calibri" panose="020F0502020204030204" pitchFamily="34" charset="0"/>
                <a:cs typeface="Times New Roman" panose="02020603050405020304" pitchFamily="18" charset="0"/>
              </a:rPr>
              <a:t>Συνάντηση με τους γονείς του μαθητή που υπέστη Ε.ΒΙ.Ε.</a:t>
            </a:r>
          </a:p>
          <a:p>
            <a:pPr algn="just">
              <a:lnSpc>
                <a:spcPct val="107000"/>
              </a:lnSpc>
              <a:spcAft>
                <a:spcPts val="800"/>
              </a:spcAft>
            </a:pPr>
            <a:r>
              <a:rPr lang="el-GR" sz="20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2.5</a:t>
            </a:r>
            <a:r>
              <a:rPr lang="el-GR" sz="2000" b="1" dirty="0">
                <a:latin typeface="Book Antiqua" panose="02040602050305030304" pitchFamily="18" charset="0"/>
                <a:ea typeface="Calibri" panose="020F0502020204030204" pitchFamily="34" charset="0"/>
                <a:cs typeface="Times New Roman" panose="02020603050405020304" pitchFamily="18" charset="0"/>
              </a:rPr>
              <a:t> </a:t>
            </a:r>
            <a:r>
              <a:rPr lang="el-GR" sz="2000" b="1" dirty="0">
                <a:solidFill>
                  <a:schemeClr val="accent6">
                    <a:lumMod val="50000"/>
                  </a:schemeClr>
                </a:solidFill>
                <a:latin typeface="Book Antiqua" panose="02040602050305030304" pitchFamily="18" charset="0"/>
                <a:ea typeface="Calibri" panose="020F0502020204030204" pitchFamily="34" charset="0"/>
                <a:cs typeface="Times New Roman" panose="02020603050405020304" pitchFamily="18" charset="0"/>
              </a:rPr>
              <a:t>Εξέταση και παιδαγωγική παρέμβαση προς τον μαθητή που υπέστη Ε.ΒΙ.Ε.</a:t>
            </a:r>
          </a:p>
        </p:txBody>
      </p:sp>
      <p:sp>
        <p:nvSpPr>
          <p:cNvPr id="4" name="Θέση αριθμού διαφάνειας 3">
            <a:extLst>
              <a:ext uri="{FF2B5EF4-FFF2-40B4-BE49-F238E27FC236}">
                <a16:creationId xmlns:a16="http://schemas.microsoft.com/office/drawing/2014/main" id="{76FF60B7-83F0-4464-8807-6D76A20215CA}"/>
              </a:ext>
            </a:extLst>
          </p:cNvPr>
          <p:cNvSpPr>
            <a:spLocks noGrp="1"/>
          </p:cNvSpPr>
          <p:nvPr>
            <p:ph type="sldNum" sz="quarter" idx="12"/>
          </p:nvPr>
        </p:nvSpPr>
        <p:spPr/>
        <p:txBody>
          <a:bodyPr/>
          <a:lstStyle/>
          <a:p>
            <a:pPr>
              <a:defRPr/>
            </a:pPr>
            <a:fld id="{845437B2-4D18-46FF-8583-E2B9C8A721F5}" type="slidenum">
              <a:rPr lang="el-GR" altLang="el-GR" smtClean="0"/>
              <a:pPr>
                <a:defRPr/>
              </a:pPr>
              <a:t>39</a:t>
            </a:fld>
            <a:endParaRPr lang="el-GR" altLang="el-GR"/>
          </a:p>
        </p:txBody>
      </p:sp>
      <p:pic>
        <p:nvPicPr>
          <p:cNvPr id="10" name="Εικόνα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9728" y="5868792"/>
            <a:ext cx="1355743" cy="379608"/>
          </a:xfrm>
          <a:prstGeom prst="rect">
            <a:avLst/>
          </a:prstGeom>
        </p:spPr>
      </p:pic>
    </p:spTree>
    <p:extLst>
      <p:ext uri="{BB962C8B-B14F-4D97-AF65-F5344CB8AC3E}">
        <p14:creationId xmlns:p14="http://schemas.microsoft.com/office/powerpoint/2010/main" val="29590845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 calcmode="lin" valueType="num">
                                      <p:cBhvr>
                                        <p:cTn id="7" dur="500" fill="hold"/>
                                        <p:tgtEl>
                                          <p:spTgt spid="2253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53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53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barn(inVertical)">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Τίτλος 1"/>
          <p:cNvSpPr>
            <a:spLocks noGrp="1"/>
          </p:cNvSpPr>
          <p:nvPr>
            <p:ph type="title"/>
          </p:nvPr>
        </p:nvSpPr>
        <p:spPr>
          <a:xfrm>
            <a:off x="2836863" y="692150"/>
            <a:ext cx="6373812" cy="857250"/>
          </a:xfrm>
        </p:spPr>
        <p:txBody>
          <a:bodyPr/>
          <a:lstStyle/>
          <a:p>
            <a:r>
              <a:rPr lang="el-GR" altLang="el-GR" dirty="0"/>
              <a:t>Δημιουργία – Σκοπός </a:t>
            </a:r>
            <a:r>
              <a:rPr lang="el-GR" altLang="el-GR" dirty="0">
                <a:solidFill>
                  <a:schemeClr val="tx1"/>
                </a:solidFill>
              </a:rPr>
              <a:t>- Πρόσβαση</a:t>
            </a:r>
          </a:p>
        </p:txBody>
      </p:sp>
      <p:sp>
        <p:nvSpPr>
          <p:cNvPr id="3" name="Θέση περιεχομένου 2"/>
          <p:cNvSpPr>
            <a:spLocks noGrp="1"/>
          </p:cNvSpPr>
          <p:nvPr>
            <p:ph idx="1"/>
          </p:nvPr>
        </p:nvSpPr>
        <p:spPr>
          <a:xfrm>
            <a:off x="479376" y="2153346"/>
            <a:ext cx="11305256" cy="3147862"/>
          </a:xfrm>
        </p:spPr>
        <p:txBody>
          <a:bodyPr/>
          <a:lstStyle/>
          <a:p>
            <a:pPr marL="0" indent="0" algn="just">
              <a:buNone/>
              <a:defRPr/>
            </a:pPr>
            <a:r>
              <a:rPr lang="el-GR" sz="2200" b="1" dirty="0"/>
              <a:t>Δημιουργία: </a:t>
            </a:r>
            <a:r>
              <a:rPr lang="el-GR" sz="2200" dirty="0">
                <a:solidFill>
                  <a:schemeClr val="accent6">
                    <a:lumMod val="50000"/>
                  </a:schemeClr>
                </a:solidFill>
              </a:rPr>
              <a:t>αναπτύσσεται και λειτουργεί, με την ευθύνη του Ινστιτούτου Τεχνολογίας Υπολογιστών και Εκδόσεων (Ι.Τ.Υ.Ε.) «Διόφαντος» </a:t>
            </a:r>
          </a:p>
          <a:p>
            <a:pPr marL="0" indent="0">
              <a:buNone/>
              <a:defRPr/>
            </a:pPr>
            <a:endParaRPr lang="el-GR" sz="2200" dirty="0">
              <a:solidFill>
                <a:schemeClr val="accent6">
                  <a:lumMod val="50000"/>
                </a:schemeClr>
              </a:solidFill>
            </a:endParaRPr>
          </a:p>
          <a:p>
            <a:pPr marL="0" indent="0">
              <a:buNone/>
              <a:defRPr/>
            </a:pPr>
            <a:r>
              <a:rPr lang="el-GR" sz="2200" b="1" dirty="0"/>
              <a:t>Σκοπός:</a:t>
            </a:r>
            <a:r>
              <a:rPr lang="el-GR" sz="2200" dirty="0"/>
              <a:t> </a:t>
            </a:r>
            <a:r>
              <a:rPr lang="el-GR" sz="2200" dirty="0">
                <a:solidFill>
                  <a:schemeClr val="accent6">
                    <a:lumMod val="50000"/>
                  </a:schemeClr>
                </a:solidFill>
              </a:rPr>
              <a:t>Υποστήριξη νέων δράσεων που εκπονούνται από το Ινστιτούτο Εκπαιδευτικής Πολιτικής (Ι.Ε.Π.) και το Ι.Τ.Υ.Ε. </a:t>
            </a:r>
          </a:p>
          <a:p>
            <a:pPr marL="0" indent="0">
              <a:buNone/>
              <a:defRPr/>
            </a:pPr>
            <a:endParaRPr lang="el-GR" sz="2200" dirty="0">
              <a:solidFill>
                <a:schemeClr val="accent6">
                  <a:lumMod val="50000"/>
                </a:schemeClr>
              </a:solidFill>
            </a:endParaRPr>
          </a:p>
          <a:p>
            <a:pPr marL="0" indent="0">
              <a:buNone/>
              <a:defRPr/>
            </a:pPr>
            <a:r>
              <a:rPr lang="el-GR" sz="2200" b="1" dirty="0"/>
              <a:t>Πρόσβαση:</a:t>
            </a:r>
            <a:r>
              <a:rPr lang="el-GR" sz="2200" dirty="0">
                <a:solidFill>
                  <a:schemeClr val="accent6">
                    <a:lumMod val="50000"/>
                  </a:schemeClr>
                </a:solidFill>
              </a:rPr>
              <a:t> μέσω της Ενιαίας Ψηφιακής Πύλης της Δημόσιας Διοίκησης (gov.gr-ΕΨΠ) </a:t>
            </a:r>
          </a:p>
          <a:p>
            <a:pPr marL="0" indent="0">
              <a:buNone/>
              <a:defRPr/>
            </a:pPr>
            <a:endParaRPr lang="el-GR" sz="2100" dirty="0">
              <a:solidFill>
                <a:schemeClr val="accent6">
                  <a:lumMod val="50000"/>
                </a:schemeClr>
              </a:solidFill>
            </a:endParaRPr>
          </a:p>
        </p:txBody>
      </p:sp>
      <p:sp>
        <p:nvSpPr>
          <p:cNvPr id="2" name="Θέση αριθμού διαφάνειας 1">
            <a:extLst>
              <a:ext uri="{FF2B5EF4-FFF2-40B4-BE49-F238E27FC236}">
                <a16:creationId xmlns:a16="http://schemas.microsoft.com/office/drawing/2014/main" id="{2C5CB67F-569C-4953-B9F3-B08FF40A7D42}"/>
              </a:ext>
            </a:extLst>
          </p:cNvPr>
          <p:cNvSpPr>
            <a:spLocks noGrp="1"/>
          </p:cNvSpPr>
          <p:nvPr>
            <p:ph type="sldNum" sz="quarter" idx="12"/>
          </p:nvPr>
        </p:nvSpPr>
        <p:spPr/>
        <p:txBody>
          <a:bodyPr/>
          <a:lstStyle/>
          <a:p>
            <a:pPr>
              <a:defRPr/>
            </a:pPr>
            <a:fld id="{9687B0AB-A8F9-4981-875D-40986F3B69BE}" type="slidenum">
              <a:rPr lang="el-GR" altLang="el-GR" smtClean="0"/>
              <a:pPr>
                <a:defRPr/>
              </a:pPr>
              <a:t>4</a:t>
            </a:fld>
            <a:endParaRPr lang="el-GR" altLang="el-GR"/>
          </a:p>
        </p:txBody>
      </p:sp>
      <p:pic>
        <p:nvPicPr>
          <p:cNvPr id="6" name="Εικόνα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9728" y="5640418"/>
            <a:ext cx="1355743" cy="3796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fltVal val="0"/>
                                          </p:val>
                                        </p:tav>
                                        <p:tav tm="100000">
                                          <p:val>
                                            <p:strVal val="#ppt_w"/>
                                          </p:val>
                                        </p:tav>
                                      </p:tavLst>
                                    </p:anim>
                                    <p:anim calcmode="lin" valueType="num">
                                      <p:cBhvr>
                                        <p:cTn id="8" dur="500" fill="hold"/>
                                        <p:tgtEl>
                                          <p:spTgt spid="11266"/>
                                        </p:tgtEl>
                                        <p:attrNameLst>
                                          <p:attrName>ppt_h</p:attrName>
                                        </p:attrNameLst>
                                      </p:cBhvr>
                                      <p:tavLst>
                                        <p:tav tm="0">
                                          <p:val>
                                            <p:fltVal val="0"/>
                                          </p:val>
                                        </p:tav>
                                        <p:tav tm="100000">
                                          <p:val>
                                            <p:strVal val="#ppt_h"/>
                                          </p:val>
                                        </p:tav>
                                      </p:tavLst>
                                    </p:anim>
                                    <p:animEffect transition="in" filter="fade">
                                      <p:cBhvr>
                                        <p:cTn id="9" dur="500"/>
                                        <p:tgtEl>
                                          <p:spTgt spid="1126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335360" y="519543"/>
            <a:ext cx="115078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1809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l-GR" sz="23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2</a:t>
            </a:r>
            <a:r>
              <a:rPr lang="el-GR" sz="2400" u="sng" dirty="0">
                <a:solidFill>
                  <a:schemeClr val="accent2">
                    <a:lumMod val="50000"/>
                  </a:schemeClr>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Διαχείριση περιστατικού  (2/2)</a:t>
            </a:r>
          </a:p>
        </p:txBody>
      </p:sp>
      <p:sp>
        <p:nvSpPr>
          <p:cNvPr id="22531" name="Rectangle 8"/>
          <p:cNvSpPr>
            <a:spLocks noChangeArrowheads="1"/>
          </p:cNvSpPr>
          <p:nvPr/>
        </p:nvSpPr>
        <p:spPr bwMode="auto">
          <a:xfrm>
            <a:off x="1524000" y="21272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22532" name="Rectangle 9"/>
          <p:cNvSpPr>
            <a:spLocks noChangeArrowheads="1"/>
          </p:cNvSpPr>
          <p:nvPr/>
        </p:nvSpPr>
        <p:spPr bwMode="auto">
          <a:xfrm>
            <a:off x="1524000" y="2103439"/>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6" name="Rectangle 8"/>
          <p:cNvSpPr>
            <a:spLocks noChangeArrowheads="1"/>
          </p:cNvSpPr>
          <p:nvPr/>
        </p:nvSpPr>
        <p:spPr bwMode="auto">
          <a:xfrm>
            <a:off x="-13394" y="-17415"/>
            <a:ext cx="11856640" cy="507831"/>
          </a:xfrm>
          <a:prstGeom prst="rect">
            <a:avLst/>
          </a:prstGeom>
          <a:noFill/>
          <a:ln w="9525" algn="ctr">
            <a:noFill/>
            <a:miter lim="800000"/>
            <a:headEnd/>
            <a:tailEnd/>
          </a:ln>
          <a:effectLst/>
        </p:spPr>
        <p:txBody>
          <a:bodyPr wrap="square">
            <a:spAutoFit/>
          </a:bodyPr>
          <a:lstStyle>
            <a:lvl1pPr eaLnBrk="0" hangingPunct="0">
              <a:defRPr sz="2500">
                <a:solidFill>
                  <a:schemeClr val="tx2"/>
                </a:solidFill>
                <a:latin typeface="Calibri" pitchFamily="34" charset="0"/>
              </a:defRPr>
            </a:lvl1pPr>
            <a:lvl2pPr marL="742950" indent="-285750" eaLnBrk="0" hangingPunct="0">
              <a:defRPr sz="2500">
                <a:solidFill>
                  <a:schemeClr val="tx2"/>
                </a:solidFill>
                <a:latin typeface="Calibri" pitchFamily="34" charset="0"/>
              </a:defRPr>
            </a:lvl2pPr>
            <a:lvl3pPr marL="1143000" indent="-228600" eaLnBrk="0" hangingPunct="0">
              <a:defRPr sz="2500">
                <a:solidFill>
                  <a:schemeClr val="tx2"/>
                </a:solidFill>
                <a:latin typeface="Calibri" pitchFamily="34" charset="0"/>
              </a:defRPr>
            </a:lvl3pPr>
            <a:lvl4pPr marL="1600200" indent="-228600" eaLnBrk="0" hangingPunct="0">
              <a:defRPr sz="2500">
                <a:solidFill>
                  <a:schemeClr val="tx2"/>
                </a:solidFill>
                <a:latin typeface="Calibri" pitchFamily="34" charset="0"/>
              </a:defRPr>
            </a:lvl4pPr>
            <a:lvl5pPr marL="2057400" indent="-228600" eaLnBrk="0" hangingPunct="0">
              <a:defRPr sz="2500">
                <a:solidFill>
                  <a:schemeClr val="tx2"/>
                </a:solidFill>
                <a:latin typeface="Calibri" pitchFamily="34" charset="0"/>
              </a:defRPr>
            </a:lvl5pPr>
            <a:lvl6pPr marL="2514600" indent="-228600" eaLnBrk="0" fontAlgn="base" hangingPunct="0">
              <a:spcBef>
                <a:spcPct val="0"/>
              </a:spcBef>
              <a:spcAft>
                <a:spcPct val="0"/>
              </a:spcAft>
              <a:defRPr sz="2500">
                <a:solidFill>
                  <a:schemeClr val="tx2"/>
                </a:solidFill>
                <a:latin typeface="Calibri" pitchFamily="34" charset="0"/>
              </a:defRPr>
            </a:lvl6pPr>
            <a:lvl7pPr marL="2971800" indent="-228600" eaLnBrk="0" fontAlgn="base" hangingPunct="0">
              <a:spcBef>
                <a:spcPct val="0"/>
              </a:spcBef>
              <a:spcAft>
                <a:spcPct val="0"/>
              </a:spcAft>
              <a:defRPr sz="2500">
                <a:solidFill>
                  <a:schemeClr val="tx2"/>
                </a:solidFill>
                <a:latin typeface="Calibri" pitchFamily="34" charset="0"/>
              </a:defRPr>
            </a:lvl7pPr>
            <a:lvl8pPr marL="3429000" indent="-228600" eaLnBrk="0" fontAlgn="base" hangingPunct="0">
              <a:spcBef>
                <a:spcPct val="0"/>
              </a:spcBef>
              <a:spcAft>
                <a:spcPct val="0"/>
              </a:spcAft>
              <a:defRPr sz="2500">
                <a:solidFill>
                  <a:schemeClr val="tx2"/>
                </a:solidFill>
                <a:latin typeface="Calibri" pitchFamily="34" charset="0"/>
              </a:defRPr>
            </a:lvl8pPr>
            <a:lvl9pPr marL="3886200" indent="-228600" eaLnBrk="0" fontAlgn="base" hangingPunct="0">
              <a:spcBef>
                <a:spcPct val="0"/>
              </a:spcBef>
              <a:spcAft>
                <a:spcPct val="0"/>
              </a:spcAft>
              <a:defRPr sz="2500">
                <a:solidFill>
                  <a:schemeClr val="tx2"/>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altLang="el-GR" sz="2700" b="1" i="0" u="none" strike="noStrike" kern="0" cap="none" spc="0" normalizeH="0" baseline="0" noProof="0" dirty="0">
                <a:ln>
                  <a:noFill/>
                </a:ln>
                <a:solidFill>
                  <a:srgbClr val="CC0000"/>
                </a:solidFill>
                <a:effectLst>
                  <a:outerShdw blurRad="38100" dist="38100" dir="2700000" algn="tl">
                    <a:srgbClr val="C0C0C0"/>
                  </a:outerShdw>
                </a:effectLst>
                <a:uLnTx/>
                <a:uFillTx/>
              </a:rPr>
              <a:t>Ενδοσχολική Βία και Εκφοβισμός (Ε.ΒΙ.Ε.)</a:t>
            </a:r>
            <a:endPar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endParaRPr>
          </a:p>
        </p:txBody>
      </p:sp>
      <p:sp>
        <p:nvSpPr>
          <p:cNvPr id="2" name="Ορθογώνιο 1"/>
          <p:cNvSpPr/>
          <p:nvPr/>
        </p:nvSpPr>
        <p:spPr>
          <a:xfrm>
            <a:off x="407368" y="1010389"/>
            <a:ext cx="11435878" cy="2015936"/>
          </a:xfrm>
          <a:prstGeom prst="rect">
            <a:avLst/>
          </a:prstGeom>
        </p:spPr>
        <p:txBody>
          <a:bodyPr wrap="square">
            <a:spAutoFit/>
          </a:bodyPr>
          <a:lstStyle/>
          <a:p>
            <a:pPr algn="just" eaLnBrk="1" hangingPunct="1">
              <a:lnSpc>
                <a:spcPts val="3000"/>
              </a:lnSpc>
              <a:spcAft>
                <a:spcPts val="0"/>
              </a:spcAft>
            </a:pPr>
            <a:endParaRPr lang="el-GR" b="1" dirty="0">
              <a:solidFill>
                <a:srgbClr val="B7C6FE">
                  <a:lumMod val="25000"/>
                </a:srgbClr>
              </a:solidFill>
              <a:latin typeface="Calibri" pitchFamily="34" charset="0"/>
              <a:ea typeface="Times New Roman" panose="02020603050405020304" pitchFamily="18" charset="0"/>
            </a:endParaRPr>
          </a:p>
          <a:p>
            <a:pPr algn="just" eaLnBrk="1" hangingPunct="1">
              <a:lnSpc>
                <a:spcPts val="3000"/>
              </a:lnSpc>
              <a:spcAft>
                <a:spcPts val="0"/>
              </a:spcAft>
            </a:pPr>
            <a:endParaRPr lang="el-GR" b="1" dirty="0">
              <a:solidFill>
                <a:srgbClr val="B7C6FE">
                  <a:lumMod val="25000"/>
                </a:srgbClr>
              </a:solidFill>
              <a:latin typeface="Calibri" pitchFamily="34" charset="0"/>
              <a:ea typeface="Times New Roman" panose="02020603050405020304" pitchFamily="18" charset="0"/>
            </a:endParaRPr>
          </a:p>
          <a:p>
            <a:pPr algn="just" eaLnBrk="1" hangingPunct="1">
              <a:lnSpc>
                <a:spcPts val="3000"/>
              </a:lnSpc>
              <a:spcAft>
                <a:spcPts val="0"/>
              </a:spcAft>
            </a:pPr>
            <a:endParaRPr lang="el-GR" b="1" dirty="0">
              <a:solidFill>
                <a:srgbClr val="B7C6FE">
                  <a:lumMod val="25000"/>
                </a:srgbClr>
              </a:solidFill>
              <a:latin typeface="Calibri" pitchFamily="34" charset="0"/>
              <a:ea typeface="Times New Roman" panose="02020603050405020304" pitchFamily="18" charset="0"/>
            </a:endParaRPr>
          </a:p>
          <a:p>
            <a:pPr algn="just" eaLnBrk="1" hangingPunct="1">
              <a:lnSpc>
                <a:spcPts val="3000"/>
              </a:lnSpc>
              <a:spcAft>
                <a:spcPts val="0"/>
              </a:spcAft>
            </a:pPr>
            <a:endParaRPr lang="el-GR" b="1" dirty="0">
              <a:solidFill>
                <a:srgbClr val="B7C6FE">
                  <a:lumMod val="25000"/>
                </a:srgbClr>
              </a:solidFill>
              <a:latin typeface="Calibri" pitchFamily="34" charset="0"/>
              <a:ea typeface="Times New Roman" panose="02020603050405020304" pitchFamily="18" charset="0"/>
            </a:endParaRPr>
          </a:p>
          <a:p>
            <a:pPr algn="just" eaLnBrk="1" hangingPunct="1">
              <a:lnSpc>
                <a:spcPts val="3000"/>
              </a:lnSpc>
              <a:spcAft>
                <a:spcPts val="0"/>
              </a:spcAft>
            </a:pPr>
            <a:endParaRPr lang="el-GR" b="1" dirty="0">
              <a:solidFill>
                <a:srgbClr val="B7C6FE">
                  <a:lumMod val="25000"/>
                </a:srgbClr>
              </a:solidFill>
              <a:latin typeface="Calibri" pitchFamily="34" charset="0"/>
              <a:ea typeface="Times New Roman" panose="02020603050405020304" pitchFamily="18" charset="0"/>
            </a:endParaRPr>
          </a:p>
        </p:txBody>
      </p:sp>
      <p:sp>
        <p:nvSpPr>
          <p:cNvPr id="3" name="Ορθογώνιο 2"/>
          <p:cNvSpPr/>
          <p:nvPr/>
        </p:nvSpPr>
        <p:spPr>
          <a:xfrm>
            <a:off x="335360" y="1186816"/>
            <a:ext cx="11507886" cy="4659737"/>
          </a:xfrm>
          <a:prstGeom prst="rect">
            <a:avLst/>
          </a:prstGeom>
        </p:spPr>
        <p:txBody>
          <a:bodyPr wrap="square">
            <a:spAutoFit/>
          </a:bodyPr>
          <a:lstStyle/>
          <a:p>
            <a:pPr algn="just">
              <a:lnSpc>
                <a:spcPct val="107000"/>
              </a:lnSpc>
              <a:spcAft>
                <a:spcPts val="800"/>
              </a:spcAft>
            </a:pPr>
            <a:r>
              <a:rPr lang="el-GR" sz="20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2.6 </a:t>
            </a:r>
            <a:r>
              <a:rPr lang="el-GR" sz="2000" b="1" dirty="0">
                <a:solidFill>
                  <a:schemeClr val="accent6">
                    <a:lumMod val="50000"/>
                  </a:schemeClr>
                </a:solidFill>
                <a:latin typeface="Book Antiqua" panose="02040602050305030304" pitchFamily="18" charset="0"/>
                <a:ea typeface="Calibri" panose="020F0502020204030204" pitchFamily="34" charset="0"/>
                <a:cs typeface="Times New Roman" panose="02020603050405020304" pitchFamily="18" charset="0"/>
              </a:rPr>
              <a:t>Εξέταση και παιδαγωγική παρέμβαση προς τους μαθητές που φέρονται να άσκησαν Ε.ΒΙ.Ε</a:t>
            </a:r>
            <a:r>
              <a:rPr lang="el-GR" sz="20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l-GR" sz="20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2.7 </a:t>
            </a:r>
            <a:r>
              <a:rPr lang="el-GR" sz="2000" b="1" dirty="0">
                <a:solidFill>
                  <a:schemeClr val="accent6">
                    <a:lumMod val="50000"/>
                  </a:schemeClr>
                </a:solidFill>
                <a:latin typeface="Book Antiqua" panose="02040602050305030304" pitchFamily="18" charset="0"/>
                <a:ea typeface="Calibri" panose="020F0502020204030204" pitchFamily="34" charset="0"/>
                <a:cs typeface="Times New Roman" panose="02020603050405020304" pitchFamily="18" charset="0"/>
              </a:rPr>
              <a:t>Συνάντηση (ξεχωριστά) με τους γονείς των μαθητών που φέρονται να άσκησαν  Ε.ΒΙ.Ε.</a:t>
            </a:r>
          </a:p>
          <a:p>
            <a:pPr algn="just">
              <a:lnSpc>
                <a:spcPct val="107000"/>
              </a:lnSpc>
              <a:spcAft>
                <a:spcPts val="800"/>
              </a:spcAft>
            </a:pPr>
            <a:r>
              <a:rPr lang="el-GR" sz="20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2.8 </a:t>
            </a:r>
            <a:r>
              <a:rPr lang="el-GR" sz="2000" b="1" dirty="0">
                <a:solidFill>
                  <a:schemeClr val="accent6">
                    <a:lumMod val="50000"/>
                  </a:schemeClr>
                </a:solidFill>
                <a:latin typeface="Book Antiqua" panose="02040602050305030304" pitchFamily="18" charset="0"/>
                <a:ea typeface="Calibri" panose="020F0502020204030204" pitchFamily="34" charset="0"/>
                <a:cs typeface="Times New Roman" panose="02020603050405020304" pitchFamily="18" charset="0"/>
              </a:rPr>
              <a:t>Εξέταση και παιδαγωγική παρέμβαση προς μαθητές παρατηρητές, συνεργούς, υποστηρικτές, εάν εντοπίστηκαν.</a:t>
            </a:r>
          </a:p>
          <a:p>
            <a:pPr algn="just">
              <a:lnSpc>
                <a:spcPct val="107000"/>
              </a:lnSpc>
              <a:spcAft>
                <a:spcPts val="800"/>
              </a:spcAft>
            </a:pPr>
            <a:r>
              <a:rPr lang="el-GR" sz="20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2.9 </a:t>
            </a:r>
            <a:r>
              <a:rPr lang="el-GR" sz="2000" b="1" dirty="0">
                <a:solidFill>
                  <a:schemeClr val="accent6">
                    <a:lumMod val="50000"/>
                  </a:schemeClr>
                </a:solidFill>
                <a:latin typeface="Book Antiqua" panose="02040602050305030304" pitchFamily="18" charset="0"/>
                <a:ea typeface="Calibri" panose="020F0502020204030204" pitchFamily="34" charset="0"/>
                <a:cs typeface="Times New Roman" panose="02020603050405020304" pitchFamily="18" charset="0"/>
              </a:rPr>
              <a:t>Συνάντηση (ξεχωριστά) με τους γονείς μαθητών που εντοπίστηκαν ως παρατηρητές, συνεργοί, υποστηρικτές.</a:t>
            </a:r>
          </a:p>
          <a:p>
            <a:pPr algn="just">
              <a:lnSpc>
                <a:spcPct val="107000"/>
              </a:lnSpc>
              <a:spcAft>
                <a:spcPts val="800"/>
              </a:spcAft>
            </a:pPr>
            <a:r>
              <a:rPr lang="el-GR" sz="20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2.10</a:t>
            </a:r>
            <a:r>
              <a:rPr lang="el-GR" sz="2000" b="1" dirty="0">
                <a:solidFill>
                  <a:schemeClr val="accent6">
                    <a:lumMod val="50000"/>
                  </a:schemeClr>
                </a:solidFill>
                <a:latin typeface="Book Antiqua" panose="02040602050305030304" pitchFamily="18" charset="0"/>
                <a:ea typeface="Calibri" panose="020F0502020204030204" pitchFamily="34" charset="0"/>
                <a:cs typeface="Times New Roman" panose="02020603050405020304" pitchFamily="18" charset="0"/>
              </a:rPr>
              <a:t> Παιδαγωγικές συσκέψεις, παρουσία αρμόδιου Συμβούλου Εκπαίδευσης ένεκα ιδιαιτερότητας της κατάστασης, προς λήψη συλλογικών αποφάσεων.</a:t>
            </a:r>
          </a:p>
          <a:p>
            <a:pPr algn="just">
              <a:lnSpc>
                <a:spcPct val="107000"/>
              </a:lnSpc>
              <a:spcAft>
                <a:spcPts val="800"/>
              </a:spcAft>
            </a:pPr>
            <a:r>
              <a:rPr lang="el-GR" sz="20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2.11</a:t>
            </a:r>
            <a:r>
              <a:rPr lang="el-GR" sz="2000" b="1" dirty="0">
                <a:solidFill>
                  <a:schemeClr val="accent6">
                    <a:lumMod val="50000"/>
                  </a:schemeClr>
                </a:solidFill>
                <a:latin typeface="Book Antiqua" panose="02040602050305030304" pitchFamily="18" charset="0"/>
                <a:ea typeface="Calibri" panose="020F0502020204030204" pitchFamily="34" charset="0"/>
                <a:cs typeface="Times New Roman" panose="02020603050405020304" pitchFamily="18" charset="0"/>
              </a:rPr>
              <a:t> Παιδαγωγικές παρεμβάσεις στα τμήματα/τάξεις των μαθητών που άσκησαν Ε.ΒΙ.Ε. Γενίκευση παρεμβάσεων στο σύνολο της σχολικής μονάδας. </a:t>
            </a:r>
            <a:r>
              <a:rPr lang="el-GR" sz="2000" b="1" dirty="0" err="1">
                <a:solidFill>
                  <a:schemeClr val="accent6">
                    <a:lumMod val="50000"/>
                  </a:schemeClr>
                </a:solidFill>
                <a:latin typeface="Book Antiqua" panose="02040602050305030304" pitchFamily="18" charset="0"/>
                <a:ea typeface="Calibri" panose="020F0502020204030204" pitchFamily="34" charset="0"/>
                <a:cs typeface="Times New Roman" panose="02020603050405020304" pitchFamily="18" charset="0"/>
              </a:rPr>
              <a:t>Συνεμπλοκή</a:t>
            </a:r>
            <a:r>
              <a:rPr lang="el-GR" sz="2000" b="1" dirty="0">
                <a:solidFill>
                  <a:schemeClr val="accent6">
                    <a:lumMod val="50000"/>
                  </a:schemeClr>
                </a:solidFill>
                <a:latin typeface="Book Antiqua" panose="02040602050305030304" pitchFamily="18" charset="0"/>
                <a:ea typeface="Calibri" panose="020F0502020204030204" pitchFamily="34" charset="0"/>
                <a:cs typeface="Times New Roman" panose="02020603050405020304" pitchFamily="18" charset="0"/>
              </a:rPr>
              <a:t> ειδικών (π.χ. ψυχολόγων) και φορέων, εάν είναι εφικτό.</a:t>
            </a:r>
          </a:p>
          <a:p>
            <a:pPr algn="just">
              <a:lnSpc>
                <a:spcPct val="107000"/>
              </a:lnSpc>
              <a:spcAft>
                <a:spcPts val="800"/>
              </a:spcAft>
            </a:pPr>
            <a:r>
              <a:rPr lang="el-GR" sz="20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2.12</a:t>
            </a:r>
            <a:r>
              <a:rPr lang="el-GR" sz="2000" b="1" dirty="0">
                <a:solidFill>
                  <a:schemeClr val="accent6">
                    <a:lumMod val="50000"/>
                  </a:schemeClr>
                </a:solidFill>
                <a:latin typeface="Book Antiqua" panose="02040602050305030304" pitchFamily="18" charset="0"/>
                <a:ea typeface="Calibri" panose="020F0502020204030204" pitchFamily="34" charset="0"/>
                <a:cs typeface="Times New Roman" panose="02020603050405020304" pitchFamily="18" charset="0"/>
              </a:rPr>
              <a:t> Τακτική ενημέρωση της ειδικής ψηφιακής εφαρμογής (πλατφόρμας).</a:t>
            </a:r>
          </a:p>
        </p:txBody>
      </p:sp>
      <p:sp>
        <p:nvSpPr>
          <p:cNvPr id="4" name="Θέση αριθμού διαφάνειας 3">
            <a:extLst>
              <a:ext uri="{FF2B5EF4-FFF2-40B4-BE49-F238E27FC236}">
                <a16:creationId xmlns:a16="http://schemas.microsoft.com/office/drawing/2014/main" id="{863F016C-01FD-48DF-9AAB-C32E73F931C5}"/>
              </a:ext>
            </a:extLst>
          </p:cNvPr>
          <p:cNvSpPr>
            <a:spLocks noGrp="1"/>
          </p:cNvSpPr>
          <p:nvPr>
            <p:ph type="sldNum" sz="quarter" idx="12"/>
          </p:nvPr>
        </p:nvSpPr>
        <p:spPr/>
        <p:txBody>
          <a:bodyPr/>
          <a:lstStyle/>
          <a:p>
            <a:pPr>
              <a:defRPr/>
            </a:pPr>
            <a:fld id="{845437B2-4D18-46FF-8583-E2B9C8A721F5}" type="slidenum">
              <a:rPr lang="el-GR" altLang="el-GR" smtClean="0"/>
              <a:pPr>
                <a:defRPr/>
              </a:pPr>
              <a:t>40</a:t>
            </a:fld>
            <a:endParaRPr lang="el-GR" altLang="el-GR"/>
          </a:p>
        </p:txBody>
      </p:sp>
      <p:pic>
        <p:nvPicPr>
          <p:cNvPr id="10" name="Εικόνα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9728" y="5868792"/>
            <a:ext cx="1355743" cy="379608"/>
          </a:xfrm>
          <a:prstGeom prst="rect">
            <a:avLst/>
          </a:prstGeom>
        </p:spPr>
      </p:pic>
    </p:spTree>
    <p:extLst>
      <p:ext uri="{BB962C8B-B14F-4D97-AF65-F5344CB8AC3E}">
        <p14:creationId xmlns:p14="http://schemas.microsoft.com/office/powerpoint/2010/main" val="9175154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 calcmode="lin" valueType="num">
                                      <p:cBhvr>
                                        <p:cTn id="7" dur="500" fill="hold"/>
                                        <p:tgtEl>
                                          <p:spTgt spid="2253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53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53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1441450" y="385763"/>
            <a:ext cx="3079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1809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800" b="1" dirty="0">
                <a:latin typeface="Book Antiqua" panose="02040602050305030304" pitchFamily="18" charset="0"/>
              </a:rPr>
              <a:t>                                          </a:t>
            </a:r>
          </a:p>
          <a:p>
            <a:pPr>
              <a:spcBef>
                <a:spcPct val="0"/>
              </a:spcBef>
              <a:buFontTx/>
              <a:buNone/>
            </a:pPr>
            <a:r>
              <a:rPr lang="el-GR" altLang="el-GR" sz="1800" b="1" dirty="0">
                <a:latin typeface="Book Antiqua" panose="02040602050305030304" pitchFamily="18" charset="0"/>
              </a:rPr>
              <a:t>                                               </a:t>
            </a:r>
            <a:endParaRPr lang="el-GR" altLang="el-GR" sz="2400" dirty="0"/>
          </a:p>
        </p:txBody>
      </p:sp>
      <p:sp>
        <p:nvSpPr>
          <p:cNvPr id="22531" name="Rectangle 8"/>
          <p:cNvSpPr>
            <a:spLocks noChangeArrowheads="1"/>
          </p:cNvSpPr>
          <p:nvPr/>
        </p:nvSpPr>
        <p:spPr bwMode="auto">
          <a:xfrm>
            <a:off x="1524000" y="21272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22532" name="Rectangle 9"/>
          <p:cNvSpPr>
            <a:spLocks noChangeArrowheads="1"/>
          </p:cNvSpPr>
          <p:nvPr/>
        </p:nvSpPr>
        <p:spPr bwMode="auto">
          <a:xfrm>
            <a:off x="1524000" y="2103439"/>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9" name="Rectangle 8"/>
          <p:cNvSpPr>
            <a:spLocks noChangeArrowheads="1"/>
          </p:cNvSpPr>
          <p:nvPr/>
        </p:nvSpPr>
        <p:spPr bwMode="auto">
          <a:xfrm>
            <a:off x="-13394" y="-17415"/>
            <a:ext cx="11856640" cy="553998"/>
          </a:xfrm>
          <a:prstGeom prst="rect">
            <a:avLst/>
          </a:prstGeom>
          <a:noFill/>
          <a:ln w="9525" algn="ctr">
            <a:noFill/>
            <a:miter lim="800000"/>
            <a:headEnd/>
            <a:tailEnd/>
          </a:ln>
          <a:effectLst/>
        </p:spPr>
        <p:txBody>
          <a:bodyPr wrap="square">
            <a:spAutoFit/>
          </a:bodyPr>
          <a:lstStyle>
            <a:lvl1pPr eaLnBrk="0" hangingPunct="0">
              <a:defRPr sz="2500">
                <a:solidFill>
                  <a:schemeClr val="tx2"/>
                </a:solidFill>
                <a:latin typeface="Calibri" pitchFamily="34" charset="0"/>
              </a:defRPr>
            </a:lvl1pPr>
            <a:lvl2pPr marL="742950" indent="-285750" eaLnBrk="0" hangingPunct="0">
              <a:defRPr sz="2500">
                <a:solidFill>
                  <a:schemeClr val="tx2"/>
                </a:solidFill>
                <a:latin typeface="Calibri" pitchFamily="34" charset="0"/>
              </a:defRPr>
            </a:lvl2pPr>
            <a:lvl3pPr marL="1143000" indent="-228600" eaLnBrk="0" hangingPunct="0">
              <a:defRPr sz="2500">
                <a:solidFill>
                  <a:schemeClr val="tx2"/>
                </a:solidFill>
                <a:latin typeface="Calibri" pitchFamily="34" charset="0"/>
              </a:defRPr>
            </a:lvl3pPr>
            <a:lvl4pPr marL="1600200" indent="-228600" eaLnBrk="0" hangingPunct="0">
              <a:defRPr sz="2500">
                <a:solidFill>
                  <a:schemeClr val="tx2"/>
                </a:solidFill>
                <a:latin typeface="Calibri" pitchFamily="34" charset="0"/>
              </a:defRPr>
            </a:lvl4pPr>
            <a:lvl5pPr marL="2057400" indent="-228600" eaLnBrk="0" hangingPunct="0">
              <a:defRPr sz="2500">
                <a:solidFill>
                  <a:schemeClr val="tx2"/>
                </a:solidFill>
                <a:latin typeface="Calibri" pitchFamily="34" charset="0"/>
              </a:defRPr>
            </a:lvl5pPr>
            <a:lvl6pPr marL="2514600" indent="-228600" eaLnBrk="0" fontAlgn="base" hangingPunct="0">
              <a:spcBef>
                <a:spcPct val="0"/>
              </a:spcBef>
              <a:spcAft>
                <a:spcPct val="0"/>
              </a:spcAft>
              <a:defRPr sz="2500">
                <a:solidFill>
                  <a:schemeClr val="tx2"/>
                </a:solidFill>
                <a:latin typeface="Calibri" pitchFamily="34" charset="0"/>
              </a:defRPr>
            </a:lvl6pPr>
            <a:lvl7pPr marL="2971800" indent="-228600" eaLnBrk="0" fontAlgn="base" hangingPunct="0">
              <a:spcBef>
                <a:spcPct val="0"/>
              </a:spcBef>
              <a:spcAft>
                <a:spcPct val="0"/>
              </a:spcAft>
              <a:defRPr sz="2500">
                <a:solidFill>
                  <a:schemeClr val="tx2"/>
                </a:solidFill>
                <a:latin typeface="Calibri" pitchFamily="34" charset="0"/>
              </a:defRPr>
            </a:lvl7pPr>
            <a:lvl8pPr marL="3429000" indent="-228600" eaLnBrk="0" fontAlgn="base" hangingPunct="0">
              <a:spcBef>
                <a:spcPct val="0"/>
              </a:spcBef>
              <a:spcAft>
                <a:spcPct val="0"/>
              </a:spcAft>
              <a:defRPr sz="2500">
                <a:solidFill>
                  <a:schemeClr val="tx2"/>
                </a:solidFill>
                <a:latin typeface="Calibri" pitchFamily="34" charset="0"/>
              </a:defRPr>
            </a:lvl8pPr>
            <a:lvl9pPr marL="3886200" indent="-228600" eaLnBrk="0" fontAlgn="base" hangingPunct="0">
              <a:spcBef>
                <a:spcPct val="0"/>
              </a:spcBef>
              <a:spcAft>
                <a:spcPct val="0"/>
              </a:spcAft>
              <a:defRPr sz="2500">
                <a:solidFill>
                  <a:schemeClr val="tx2"/>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rPr>
              <a:t>Ενδοσχολική Βία και Εκφοβισμός (Ε.ΒΙ.Ε.)</a:t>
            </a:r>
            <a:r>
              <a:rPr lang="el-GR" altLang="el-GR" sz="3000" b="1" kern="0" noProof="0" dirty="0">
                <a:solidFill>
                  <a:srgbClr val="CC0000"/>
                </a:solidFill>
                <a:effectLst>
                  <a:outerShdw blurRad="38100" dist="38100" dir="2700000" algn="tl">
                    <a:srgbClr val="C0C0C0"/>
                  </a:outerShdw>
                </a:effectLst>
              </a:rPr>
              <a:t>: 4</a:t>
            </a:r>
            <a:r>
              <a:rPr lang="el-GR" altLang="el-GR" sz="3000" b="1" kern="0" baseline="30000" dirty="0">
                <a:solidFill>
                  <a:srgbClr val="CC0000"/>
                </a:solidFill>
                <a:effectLst>
                  <a:outerShdw blurRad="38100" dist="38100" dir="2700000" algn="tl">
                    <a:srgbClr val="C0C0C0"/>
                  </a:outerShdw>
                </a:effectLst>
              </a:rPr>
              <a:t>η</a:t>
            </a:r>
            <a:r>
              <a:rPr lang="el-GR" altLang="el-GR" sz="3000" b="1" kern="0" dirty="0">
                <a:solidFill>
                  <a:srgbClr val="CC0000"/>
                </a:solidFill>
                <a:effectLst>
                  <a:outerShdw blurRad="38100" dist="38100" dir="2700000" algn="tl">
                    <a:srgbClr val="C0C0C0"/>
                  </a:outerShdw>
                </a:effectLst>
              </a:rPr>
              <a:t> Μελέτη Περίπτωσης </a:t>
            </a:r>
            <a:endPar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endParaRPr>
          </a:p>
        </p:txBody>
      </p:sp>
      <p:sp>
        <p:nvSpPr>
          <p:cNvPr id="11" name="Ορθογώνιο 10"/>
          <p:cNvSpPr/>
          <p:nvPr/>
        </p:nvSpPr>
        <p:spPr>
          <a:xfrm>
            <a:off x="263352" y="764704"/>
            <a:ext cx="11233248" cy="4644861"/>
          </a:xfrm>
          <a:prstGeom prst="rect">
            <a:avLst/>
          </a:prstGeom>
        </p:spPr>
        <p:txBody>
          <a:bodyPr wrap="square">
            <a:spAutoFit/>
          </a:bodyPr>
          <a:lstStyle/>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Ημερομηνία και ώρα υποβολής αναφοράς:  </a:t>
            </a:r>
            <a:r>
              <a:rPr lang="el-GR" b="1" dirty="0">
                <a:solidFill>
                  <a:srgbClr val="C00000"/>
                </a:solidFill>
                <a:latin typeface="Calibri" pitchFamily="34" charset="0"/>
                <a:ea typeface="Times New Roman" panose="02020603050405020304" pitchFamily="18" charset="0"/>
              </a:rPr>
              <a:t>18/4/2024  ,20:42 </a:t>
            </a:r>
            <a:endParaRPr lang="en-US" b="1" dirty="0">
              <a:solidFill>
                <a:srgbClr val="C00000"/>
              </a:solidFill>
              <a:latin typeface="Calibri" pitchFamily="34" charset="0"/>
              <a:ea typeface="Times New Roman" panose="02020603050405020304" pitchFamily="18" charset="0"/>
            </a:endParaRP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Η αναφορά υπεβλήθη από: </a:t>
            </a:r>
            <a:r>
              <a:rPr lang="el-GR" b="1" dirty="0">
                <a:solidFill>
                  <a:srgbClr val="C00000"/>
                </a:solidFill>
                <a:latin typeface="Calibri" pitchFamily="34" charset="0"/>
                <a:ea typeface="Times New Roman" panose="02020603050405020304" pitchFamily="18" charset="0"/>
              </a:rPr>
              <a:t>Γονέα</a:t>
            </a:r>
            <a:r>
              <a:rPr lang="en-US" b="1" dirty="0">
                <a:solidFill>
                  <a:srgbClr val="C00000"/>
                </a:solidFill>
                <a:latin typeface="Calibri" pitchFamily="34" charset="0"/>
                <a:ea typeface="Times New Roman" panose="02020603050405020304" pitchFamily="18" charset="0"/>
              </a:rPr>
              <a:t>	</a:t>
            </a: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Ημερομηνία περιστατικού: </a:t>
            </a:r>
            <a:r>
              <a:rPr lang="el-GR" b="1" dirty="0">
                <a:solidFill>
                  <a:srgbClr val="C00000"/>
                </a:solidFill>
                <a:latin typeface="Calibri" pitchFamily="34" charset="0"/>
                <a:ea typeface="Times New Roman" panose="02020603050405020304" pitchFamily="18" charset="0"/>
              </a:rPr>
              <a:t>18-4-2024</a:t>
            </a: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Βαθμίδα Εκπαίδευσης: </a:t>
            </a:r>
            <a:r>
              <a:rPr lang="el-GR" b="1" dirty="0">
                <a:solidFill>
                  <a:srgbClr val="C00000"/>
                </a:solidFill>
                <a:latin typeface="Calibri" pitchFamily="34" charset="0"/>
                <a:ea typeface="Times New Roman" panose="02020603050405020304" pitchFamily="18" charset="0"/>
              </a:rPr>
              <a:t>Πρωτοβάθμια, Δημοτικό.</a:t>
            </a:r>
            <a:r>
              <a:rPr lang="en-US" b="1" dirty="0">
                <a:solidFill>
                  <a:srgbClr val="C00000"/>
                </a:solidFill>
                <a:latin typeface="Calibri" pitchFamily="34" charset="0"/>
                <a:ea typeface="Times New Roman" panose="02020603050405020304" pitchFamily="18" charset="0"/>
              </a:rPr>
              <a:t>	</a:t>
            </a:r>
            <a:r>
              <a:rPr lang="el-GR" b="1" dirty="0">
                <a:solidFill>
                  <a:srgbClr val="C00000"/>
                </a:solidFill>
                <a:latin typeface="Calibri" pitchFamily="34" charset="0"/>
                <a:ea typeface="Times New Roman" panose="02020603050405020304" pitchFamily="18" charset="0"/>
              </a:rPr>
              <a:t> ---&gt; </a:t>
            </a:r>
            <a:r>
              <a:rPr lang="el-GR" b="1" dirty="0">
                <a:solidFill>
                  <a:srgbClr val="B7C6FE">
                    <a:lumMod val="25000"/>
                  </a:srgbClr>
                </a:solidFill>
                <a:latin typeface="Calibri" pitchFamily="34" charset="0"/>
                <a:ea typeface="Times New Roman" panose="02020603050405020304" pitchFamily="18" charset="0"/>
              </a:rPr>
              <a:t>Τάξη: </a:t>
            </a:r>
            <a:r>
              <a:rPr lang="el-GR" b="1" dirty="0">
                <a:solidFill>
                  <a:srgbClr val="C00000"/>
                </a:solidFill>
                <a:latin typeface="Calibri" pitchFamily="34" charset="0"/>
                <a:ea typeface="Times New Roman" panose="02020603050405020304" pitchFamily="18" charset="0"/>
              </a:rPr>
              <a:t>ΣΤ΄</a:t>
            </a: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Χρόνος που συνέβη το περιστατικό : </a:t>
            </a:r>
            <a:r>
              <a:rPr lang="el-GR" b="1" dirty="0" err="1">
                <a:solidFill>
                  <a:srgbClr val="C00000"/>
                </a:solidFill>
                <a:latin typeface="Calibri" pitchFamily="34" charset="0"/>
                <a:ea typeface="Times New Roman" panose="02020603050405020304" pitchFamily="18" charset="0"/>
              </a:rPr>
              <a:t>Καθόλη</a:t>
            </a:r>
            <a:r>
              <a:rPr lang="el-GR" b="1" dirty="0">
                <a:solidFill>
                  <a:srgbClr val="C00000"/>
                </a:solidFill>
                <a:latin typeface="Calibri" pitchFamily="34" charset="0"/>
                <a:ea typeface="Times New Roman" panose="02020603050405020304" pitchFamily="18" charset="0"/>
              </a:rPr>
              <a:t> την διάρκεια της σχολικής χρονιάς.</a:t>
            </a: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Τόπος που συνέβη το περιστατικό : </a:t>
            </a:r>
            <a:r>
              <a:rPr lang="el-GR" b="1" dirty="0">
                <a:solidFill>
                  <a:srgbClr val="C00000"/>
                </a:solidFill>
                <a:latin typeface="Calibri" pitchFamily="34" charset="0"/>
                <a:ea typeface="Times New Roman" panose="02020603050405020304" pitchFamily="18" charset="0"/>
              </a:rPr>
              <a:t>Εντός της σχολικής μονάδας.</a:t>
            </a:r>
          </a:p>
          <a:p>
            <a:pPr algn="just" eaLnBrk="1" hangingPunct="1">
              <a:lnSpc>
                <a:spcPts val="1500"/>
              </a:lnSpc>
              <a:spcAft>
                <a:spcPts val="0"/>
              </a:spcAft>
            </a:pPr>
            <a:endParaRPr lang="el-GR" b="1" dirty="0">
              <a:solidFill>
                <a:srgbClr val="C00000"/>
              </a:solidFill>
              <a:latin typeface="Calibri" pitchFamily="34" charset="0"/>
              <a:ea typeface="Times New Roman" panose="02020603050405020304" pitchFamily="18" charset="0"/>
            </a:endParaRPr>
          </a:p>
          <a:p>
            <a:pPr lvl="0"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Επαναλαμβανόμενο: </a:t>
            </a:r>
            <a:r>
              <a:rPr lang="el-GR" b="1" dirty="0">
                <a:solidFill>
                  <a:srgbClr val="C00000"/>
                </a:solidFill>
                <a:latin typeface="Calibri" pitchFamily="34" charset="0"/>
                <a:ea typeface="Times New Roman" panose="02020603050405020304" pitchFamily="18" charset="0"/>
              </a:rPr>
              <a:t>Περισσότερες από 20.</a:t>
            </a: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Περιγραφή περιστατικού:</a:t>
            </a:r>
          </a:p>
          <a:p>
            <a:pPr algn="just" eaLnBrk="1" hangingPunct="1">
              <a:lnSpc>
                <a:spcPts val="3000"/>
              </a:lnSpc>
              <a:spcAft>
                <a:spcPts val="0"/>
              </a:spcAft>
            </a:pPr>
            <a:r>
              <a:rPr lang="el-GR" b="1" i="1" dirty="0">
                <a:solidFill>
                  <a:srgbClr val="C00000"/>
                </a:solidFill>
                <a:latin typeface="Calibri" pitchFamily="34" charset="0"/>
                <a:ea typeface="Times New Roman" panose="02020603050405020304" pitchFamily="18" charset="0"/>
              </a:rPr>
              <a:t>«Υπάρχει ένας συγκεκριμένος μαθητής</a:t>
            </a:r>
            <a:r>
              <a:rPr lang="en-US" b="1" i="1" dirty="0">
                <a:solidFill>
                  <a:srgbClr val="C00000"/>
                </a:solidFill>
                <a:latin typeface="Calibri" pitchFamily="34" charset="0"/>
                <a:ea typeface="Times New Roman" panose="02020603050405020304" pitchFamily="18" charset="0"/>
              </a:rPr>
              <a:t>,</a:t>
            </a:r>
            <a:r>
              <a:rPr lang="el-GR" b="1" i="1" dirty="0">
                <a:solidFill>
                  <a:srgbClr val="C00000"/>
                </a:solidFill>
                <a:latin typeface="Calibri" pitchFamily="34" charset="0"/>
                <a:ea typeface="Times New Roman" panose="02020603050405020304" pitchFamily="18" charset="0"/>
              </a:rPr>
              <a:t> ο οποίος συνεχώς κοροϊδεύει, χτυπάει, σπρώχνει και </a:t>
            </a:r>
            <a:r>
              <a:rPr lang="el-GR" b="1" i="1" dirty="0" err="1">
                <a:solidFill>
                  <a:srgbClr val="C00000"/>
                </a:solidFill>
                <a:latin typeface="Calibri" pitchFamily="34" charset="0"/>
                <a:ea typeface="Times New Roman" panose="02020603050405020304" pitchFamily="18" charset="0"/>
              </a:rPr>
              <a:t>βανδαλίζει</a:t>
            </a:r>
            <a:r>
              <a:rPr lang="el-GR" b="1" i="1" dirty="0">
                <a:solidFill>
                  <a:srgbClr val="C00000"/>
                </a:solidFill>
                <a:latin typeface="Calibri" pitchFamily="34" charset="0"/>
                <a:ea typeface="Times New Roman" panose="02020603050405020304" pitchFamily="18" charset="0"/>
              </a:rPr>
              <a:t> ζωγραφιές και κατασκευές άλλων μαθητών».</a:t>
            </a:r>
            <a:endParaRPr lang="el-GR" b="1" i="1" dirty="0">
              <a:solidFill>
                <a:srgbClr val="C00000"/>
              </a:solidFill>
              <a:latin typeface="Times New Roman" panose="02020603050405020304" pitchFamily="18" charset="0"/>
              <a:ea typeface="Times New Roman" panose="02020603050405020304" pitchFamily="18" charset="0"/>
            </a:endParaRPr>
          </a:p>
        </p:txBody>
      </p:sp>
      <p:sp>
        <p:nvSpPr>
          <p:cNvPr id="2" name="Θέση αριθμού διαφάνειας 1">
            <a:extLst>
              <a:ext uri="{FF2B5EF4-FFF2-40B4-BE49-F238E27FC236}">
                <a16:creationId xmlns:a16="http://schemas.microsoft.com/office/drawing/2014/main" id="{19641812-D63E-41CF-B585-B79E5545C80A}"/>
              </a:ext>
            </a:extLst>
          </p:cNvPr>
          <p:cNvSpPr>
            <a:spLocks noGrp="1"/>
          </p:cNvSpPr>
          <p:nvPr>
            <p:ph type="sldNum" sz="quarter" idx="12"/>
          </p:nvPr>
        </p:nvSpPr>
        <p:spPr/>
        <p:txBody>
          <a:bodyPr/>
          <a:lstStyle/>
          <a:p>
            <a:pPr>
              <a:defRPr/>
            </a:pPr>
            <a:fld id="{845437B2-4D18-46FF-8583-E2B9C8A721F5}" type="slidenum">
              <a:rPr lang="el-GR" altLang="el-GR" smtClean="0"/>
              <a:pPr>
                <a:defRPr/>
              </a:pPr>
              <a:t>41</a:t>
            </a:fld>
            <a:endParaRPr lang="el-GR" altLang="el-GR"/>
          </a:p>
        </p:txBody>
      </p:sp>
      <p:pic>
        <p:nvPicPr>
          <p:cNvPr id="10" name="Εικόνα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9728" y="5868792"/>
            <a:ext cx="1355743" cy="379608"/>
          </a:xfrm>
          <a:prstGeom prst="rect">
            <a:avLst/>
          </a:prstGeom>
        </p:spPr>
      </p:pic>
    </p:spTree>
    <p:extLst>
      <p:ext uri="{BB962C8B-B14F-4D97-AF65-F5344CB8AC3E}">
        <p14:creationId xmlns:p14="http://schemas.microsoft.com/office/powerpoint/2010/main" val="19721864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 calcmode="lin" valueType="num">
                                      <p:cBhvr additive="base">
                                        <p:cTn id="25"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anim calcmode="lin" valueType="num">
                                      <p:cBhvr additive="base">
                                        <p:cTn id="31"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10" end="10"/>
                                            </p:txEl>
                                          </p:spTgt>
                                        </p:tgtEl>
                                        <p:attrNameLst>
                                          <p:attrName>style.visibility</p:attrName>
                                        </p:attrNameLst>
                                      </p:cBhvr>
                                      <p:to>
                                        <p:strVal val="visible"/>
                                      </p:to>
                                    </p:set>
                                    <p:anim calcmode="lin" valueType="num">
                                      <p:cBhvr additive="base">
                                        <p:cTn id="37"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1">
                                            <p:txEl>
                                              <p:pRg st="12" end="12"/>
                                            </p:txEl>
                                          </p:spTgt>
                                        </p:tgtEl>
                                        <p:attrNameLst>
                                          <p:attrName>style.visibility</p:attrName>
                                        </p:attrNameLst>
                                      </p:cBhvr>
                                      <p:to>
                                        <p:strVal val="visible"/>
                                      </p:to>
                                    </p:set>
                                    <p:animEffect transition="in" filter="fade">
                                      <p:cBhvr>
                                        <p:cTn id="43" dur="1000"/>
                                        <p:tgtEl>
                                          <p:spTgt spid="11">
                                            <p:txEl>
                                              <p:pRg st="12" end="12"/>
                                            </p:txEl>
                                          </p:spTgt>
                                        </p:tgtEl>
                                      </p:cBhvr>
                                    </p:animEffect>
                                    <p:anim calcmode="lin" valueType="num">
                                      <p:cBhvr>
                                        <p:cTn id="44" dur="1000" fill="hold"/>
                                        <p:tgtEl>
                                          <p:spTgt spid="11">
                                            <p:txEl>
                                              <p:pRg st="12" end="12"/>
                                            </p:txEl>
                                          </p:spTgt>
                                        </p:tgtEl>
                                        <p:attrNameLst>
                                          <p:attrName>ppt_x</p:attrName>
                                        </p:attrNameLst>
                                      </p:cBhvr>
                                      <p:tavLst>
                                        <p:tav tm="0">
                                          <p:val>
                                            <p:strVal val="#ppt_x"/>
                                          </p:val>
                                        </p:tav>
                                        <p:tav tm="100000">
                                          <p:val>
                                            <p:strVal val="#ppt_x"/>
                                          </p:val>
                                        </p:tav>
                                      </p:tavLst>
                                    </p:anim>
                                    <p:anim calcmode="lin" valueType="num">
                                      <p:cBhvr>
                                        <p:cTn id="45" dur="1000" fill="hold"/>
                                        <p:tgtEl>
                                          <p:spTgt spid="11">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1">
                                            <p:txEl>
                                              <p:pRg st="13" end="13"/>
                                            </p:txEl>
                                          </p:spTgt>
                                        </p:tgtEl>
                                        <p:attrNameLst>
                                          <p:attrName>style.visibility</p:attrName>
                                        </p:attrNameLst>
                                      </p:cBhvr>
                                      <p:to>
                                        <p:strVal val="visible"/>
                                      </p:to>
                                    </p:set>
                                    <p:anim calcmode="lin" valueType="num">
                                      <p:cBhvr additive="base">
                                        <p:cTn id="50" dur="500" fill="hold"/>
                                        <p:tgtEl>
                                          <p:spTgt spid="11">
                                            <p:txEl>
                                              <p:pRg st="13" end="1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1441450" y="385763"/>
            <a:ext cx="3079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1809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800" b="1">
                <a:latin typeface="Book Antiqua" panose="02040602050305030304" pitchFamily="18" charset="0"/>
              </a:rPr>
              <a:t>                                          </a:t>
            </a:r>
          </a:p>
          <a:p>
            <a:pPr>
              <a:spcBef>
                <a:spcPct val="0"/>
              </a:spcBef>
              <a:buFontTx/>
              <a:buNone/>
            </a:pPr>
            <a:r>
              <a:rPr lang="el-GR" altLang="el-GR" sz="1800" b="1">
                <a:latin typeface="Book Antiqua" panose="02040602050305030304" pitchFamily="18" charset="0"/>
              </a:rPr>
              <a:t>                                               </a:t>
            </a:r>
            <a:endParaRPr lang="el-GR" altLang="el-GR" sz="2400"/>
          </a:p>
        </p:txBody>
      </p:sp>
      <p:sp>
        <p:nvSpPr>
          <p:cNvPr id="22531" name="Rectangle 8"/>
          <p:cNvSpPr>
            <a:spLocks noChangeArrowheads="1"/>
          </p:cNvSpPr>
          <p:nvPr/>
        </p:nvSpPr>
        <p:spPr bwMode="auto">
          <a:xfrm>
            <a:off x="1524000" y="21272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22532" name="Rectangle 9"/>
          <p:cNvSpPr>
            <a:spLocks noChangeArrowheads="1"/>
          </p:cNvSpPr>
          <p:nvPr/>
        </p:nvSpPr>
        <p:spPr bwMode="auto">
          <a:xfrm>
            <a:off x="1524000" y="2103439"/>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6" name="Rectangle 8"/>
          <p:cNvSpPr>
            <a:spLocks noChangeArrowheads="1"/>
          </p:cNvSpPr>
          <p:nvPr/>
        </p:nvSpPr>
        <p:spPr bwMode="auto">
          <a:xfrm>
            <a:off x="-13394" y="-17415"/>
            <a:ext cx="11856640" cy="553998"/>
          </a:xfrm>
          <a:prstGeom prst="rect">
            <a:avLst/>
          </a:prstGeom>
          <a:noFill/>
          <a:ln w="9525" algn="ctr">
            <a:noFill/>
            <a:miter lim="800000"/>
            <a:headEnd/>
            <a:tailEnd/>
          </a:ln>
          <a:effectLst/>
        </p:spPr>
        <p:txBody>
          <a:bodyPr wrap="square">
            <a:spAutoFit/>
          </a:bodyPr>
          <a:lstStyle>
            <a:lvl1pPr eaLnBrk="0" hangingPunct="0">
              <a:defRPr sz="2500">
                <a:solidFill>
                  <a:schemeClr val="tx2"/>
                </a:solidFill>
                <a:latin typeface="Calibri" pitchFamily="34" charset="0"/>
              </a:defRPr>
            </a:lvl1pPr>
            <a:lvl2pPr marL="742950" indent="-285750" eaLnBrk="0" hangingPunct="0">
              <a:defRPr sz="2500">
                <a:solidFill>
                  <a:schemeClr val="tx2"/>
                </a:solidFill>
                <a:latin typeface="Calibri" pitchFamily="34" charset="0"/>
              </a:defRPr>
            </a:lvl2pPr>
            <a:lvl3pPr marL="1143000" indent="-228600" eaLnBrk="0" hangingPunct="0">
              <a:defRPr sz="2500">
                <a:solidFill>
                  <a:schemeClr val="tx2"/>
                </a:solidFill>
                <a:latin typeface="Calibri" pitchFamily="34" charset="0"/>
              </a:defRPr>
            </a:lvl3pPr>
            <a:lvl4pPr marL="1600200" indent="-228600" eaLnBrk="0" hangingPunct="0">
              <a:defRPr sz="2500">
                <a:solidFill>
                  <a:schemeClr val="tx2"/>
                </a:solidFill>
                <a:latin typeface="Calibri" pitchFamily="34" charset="0"/>
              </a:defRPr>
            </a:lvl4pPr>
            <a:lvl5pPr marL="2057400" indent="-228600" eaLnBrk="0" hangingPunct="0">
              <a:defRPr sz="2500">
                <a:solidFill>
                  <a:schemeClr val="tx2"/>
                </a:solidFill>
                <a:latin typeface="Calibri" pitchFamily="34" charset="0"/>
              </a:defRPr>
            </a:lvl5pPr>
            <a:lvl6pPr marL="2514600" indent="-228600" eaLnBrk="0" fontAlgn="base" hangingPunct="0">
              <a:spcBef>
                <a:spcPct val="0"/>
              </a:spcBef>
              <a:spcAft>
                <a:spcPct val="0"/>
              </a:spcAft>
              <a:defRPr sz="2500">
                <a:solidFill>
                  <a:schemeClr val="tx2"/>
                </a:solidFill>
                <a:latin typeface="Calibri" pitchFamily="34" charset="0"/>
              </a:defRPr>
            </a:lvl6pPr>
            <a:lvl7pPr marL="2971800" indent="-228600" eaLnBrk="0" fontAlgn="base" hangingPunct="0">
              <a:spcBef>
                <a:spcPct val="0"/>
              </a:spcBef>
              <a:spcAft>
                <a:spcPct val="0"/>
              </a:spcAft>
              <a:defRPr sz="2500">
                <a:solidFill>
                  <a:schemeClr val="tx2"/>
                </a:solidFill>
                <a:latin typeface="Calibri" pitchFamily="34" charset="0"/>
              </a:defRPr>
            </a:lvl7pPr>
            <a:lvl8pPr marL="3429000" indent="-228600" eaLnBrk="0" fontAlgn="base" hangingPunct="0">
              <a:spcBef>
                <a:spcPct val="0"/>
              </a:spcBef>
              <a:spcAft>
                <a:spcPct val="0"/>
              </a:spcAft>
              <a:defRPr sz="2500">
                <a:solidFill>
                  <a:schemeClr val="tx2"/>
                </a:solidFill>
                <a:latin typeface="Calibri" pitchFamily="34" charset="0"/>
              </a:defRPr>
            </a:lvl8pPr>
            <a:lvl9pPr marL="3886200" indent="-228600" eaLnBrk="0" fontAlgn="base" hangingPunct="0">
              <a:spcBef>
                <a:spcPct val="0"/>
              </a:spcBef>
              <a:spcAft>
                <a:spcPct val="0"/>
              </a:spcAft>
              <a:defRPr sz="2500">
                <a:solidFill>
                  <a:schemeClr val="tx2"/>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altLang="el-GR" sz="2700" b="1" i="0" u="none" strike="noStrike" kern="0" cap="none" spc="0" normalizeH="0" baseline="0" noProof="0" dirty="0">
                <a:ln>
                  <a:noFill/>
                </a:ln>
                <a:solidFill>
                  <a:srgbClr val="CC0000"/>
                </a:solidFill>
                <a:effectLst>
                  <a:outerShdw blurRad="38100" dist="38100" dir="2700000" algn="tl">
                    <a:srgbClr val="C0C0C0"/>
                  </a:outerShdw>
                </a:effectLst>
                <a:uLnTx/>
                <a:uFillTx/>
              </a:rPr>
              <a:t>Ενδοσχολική Βία και Εκφοβισμός (Ε.ΒΙ.Ε.)</a:t>
            </a:r>
            <a:r>
              <a:rPr lang="el-GR" altLang="el-GR" sz="2700" b="1" kern="0" noProof="0" dirty="0">
                <a:solidFill>
                  <a:srgbClr val="CC0000"/>
                </a:solidFill>
                <a:effectLst>
                  <a:outerShdw blurRad="38100" dist="38100" dir="2700000" algn="tl">
                    <a:srgbClr val="C0C0C0"/>
                  </a:outerShdw>
                </a:effectLst>
              </a:rPr>
              <a:t>: Διαχείριση 4</a:t>
            </a:r>
            <a:r>
              <a:rPr lang="el-GR" altLang="el-GR" sz="2700" b="1" kern="0" baseline="30000" dirty="0">
                <a:solidFill>
                  <a:srgbClr val="CC0000"/>
                </a:solidFill>
                <a:effectLst>
                  <a:outerShdw blurRad="38100" dist="38100" dir="2700000" algn="tl">
                    <a:srgbClr val="C0C0C0"/>
                  </a:outerShdw>
                </a:effectLst>
              </a:rPr>
              <a:t>ης</a:t>
            </a:r>
            <a:r>
              <a:rPr lang="el-GR" altLang="el-GR" sz="2700" b="1" kern="0" dirty="0">
                <a:solidFill>
                  <a:srgbClr val="CC0000"/>
                </a:solidFill>
                <a:effectLst>
                  <a:outerShdw blurRad="38100" dist="38100" dir="2700000" algn="tl">
                    <a:srgbClr val="C0C0C0"/>
                  </a:outerShdw>
                </a:effectLst>
              </a:rPr>
              <a:t> Μελέτης Περίπτωσης</a:t>
            </a:r>
            <a:r>
              <a:rPr lang="el-GR" altLang="el-GR" sz="3000" b="1" kern="0" dirty="0">
                <a:solidFill>
                  <a:srgbClr val="CC0000"/>
                </a:solidFill>
                <a:effectLst>
                  <a:outerShdw blurRad="38100" dist="38100" dir="2700000" algn="tl">
                    <a:srgbClr val="C0C0C0"/>
                  </a:outerShdw>
                </a:effectLst>
              </a:rPr>
              <a:t> </a:t>
            </a:r>
            <a:endPar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endParaRPr>
          </a:p>
        </p:txBody>
      </p:sp>
      <p:sp>
        <p:nvSpPr>
          <p:cNvPr id="2" name="Ορθογώνιο 1"/>
          <p:cNvSpPr/>
          <p:nvPr/>
        </p:nvSpPr>
        <p:spPr>
          <a:xfrm>
            <a:off x="152872" y="1005295"/>
            <a:ext cx="12097344" cy="3683060"/>
          </a:xfrm>
          <a:prstGeom prst="rect">
            <a:avLst/>
          </a:prstGeom>
        </p:spPr>
        <p:txBody>
          <a:bodyPr wrap="square">
            <a:spAutoFit/>
          </a:bodyPr>
          <a:lstStyle/>
          <a:p>
            <a:pPr algn="just" eaLnBrk="1" hangingPunct="1">
              <a:lnSpc>
                <a:spcPts val="4000"/>
              </a:lnSpc>
              <a:spcAft>
                <a:spcPts val="0"/>
              </a:spcAft>
            </a:pPr>
            <a:r>
              <a:rPr lang="el-GR" sz="3000" b="1" dirty="0">
                <a:solidFill>
                  <a:srgbClr val="C00000"/>
                </a:solidFill>
                <a:latin typeface="Calibri" pitchFamily="34" charset="0"/>
                <a:ea typeface="Times New Roman" panose="02020603050405020304" pitchFamily="18" charset="0"/>
              </a:rPr>
              <a:t>---&gt; </a:t>
            </a:r>
            <a:r>
              <a:rPr lang="el-GR" sz="3000" b="1" dirty="0">
                <a:solidFill>
                  <a:srgbClr val="B7C6FE">
                    <a:lumMod val="25000"/>
                  </a:srgbClr>
                </a:solidFill>
                <a:latin typeface="Calibri" pitchFamily="34" charset="0"/>
                <a:ea typeface="Times New Roman" panose="02020603050405020304" pitchFamily="18" charset="0"/>
              </a:rPr>
              <a:t>Εντός αρμοδιότητας:  	 </a:t>
            </a:r>
            <a:r>
              <a:rPr lang="el-GR" sz="3000" b="1" dirty="0">
                <a:solidFill>
                  <a:srgbClr val="C00000"/>
                </a:solidFill>
                <a:latin typeface="Calibri" pitchFamily="34" charset="0"/>
                <a:ea typeface="Times New Roman" panose="02020603050405020304" pitchFamily="18" charset="0"/>
              </a:rPr>
              <a:t>ΝΑΙ   </a:t>
            </a:r>
            <a:r>
              <a:rPr lang="el-GR" sz="3000" b="1" dirty="0">
                <a:solidFill>
                  <a:srgbClr val="C00000"/>
                </a:solidFill>
                <a:latin typeface="Calibri" pitchFamily="34" charset="0"/>
                <a:ea typeface="Times New Roman" panose="02020603050405020304" pitchFamily="18" charset="0"/>
                <a:sym typeface="Wingdings" panose="05000000000000000000" pitchFamily="2" charset="2"/>
              </a:rPr>
              <a:t>	ΟΧΙ  </a:t>
            </a:r>
            <a:endParaRPr lang="en-US" sz="3000" b="1" dirty="0">
              <a:solidFill>
                <a:srgbClr val="C00000"/>
              </a:solidFill>
              <a:latin typeface="Calibri" pitchFamily="34" charset="0"/>
              <a:ea typeface="Times New Roman" panose="02020603050405020304" pitchFamily="18" charset="0"/>
            </a:endParaRPr>
          </a:p>
          <a:p>
            <a:pPr algn="just" eaLnBrk="1" hangingPunct="1">
              <a:lnSpc>
                <a:spcPts val="4000"/>
              </a:lnSpc>
              <a:spcAft>
                <a:spcPts val="0"/>
              </a:spcAft>
            </a:pPr>
            <a:r>
              <a:rPr lang="el-GR" sz="3000" b="1" dirty="0">
                <a:solidFill>
                  <a:srgbClr val="C00000"/>
                </a:solidFill>
                <a:latin typeface="Calibri" pitchFamily="34" charset="0"/>
                <a:ea typeface="Times New Roman" panose="02020603050405020304" pitchFamily="18" charset="0"/>
              </a:rPr>
              <a:t>---&gt; </a:t>
            </a:r>
            <a:r>
              <a:rPr lang="el-GR" sz="3000" b="1" dirty="0">
                <a:solidFill>
                  <a:srgbClr val="B7C6FE">
                    <a:lumMod val="25000"/>
                  </a:srgbClr>
                </a:solidFill>
                <a:latin typeface="Calibri" pitchFamily="34" charset="0"/>
                <a:ea typeface="Times New Roman" panose="02020603050405020304" pitchFamily="18" charset="0"/>
              </a:rPr>
              <a:t>Είδος Ε.ΒΙ.Ε.:</a:t>
            </a:r>
            <a:r>
              <a:rPr lang="en-US" sz="3000" b="1" dirty="0">
                <a:solidFill>
                  <a:srgbClr val="B7C6FE">
                    <a:lumMod val="25000"/>
                  </a:srgbClr>
                </a:solidFill>
                <a:latin typeface="Calibri" pitchFamily="34" charset="0"/>
                <a:ea typeface="Times New Roman" panose="02020603050405020304" pitchFamily="18" charset="0"/>
              </a:rPr>
              <a:t> </a:t>
            </a:r>
            <a:endParaRPr lang="el-GR" sz="3000" b="1" dirty="0">
              <a:solidFill>
                <a:srgbClr val="C00000"/>
              </a:solidFill>
              <a:latin typeface="Calibri" pitchFamily="34" charset="0"/>
              <a:ea typeface="Times New Roman" panose="02020603050405020304" pitchFamily="18" charset="0"/>
            </a:endParaRPr>
          </a:p>
          <a:p>
            <a:pPr algn="just" eaLnBrk="1" hangingPunct="1">
              <a:lnSpc>
                <a:spcPts val="4000"/>
              </a:lnSpc>
              <a:spcAft>
                <a:spcPts val="0"/>
              </a:spcAft>
            </a:pPr>
            <a:r>
              <a:rPr lang="el-GR" sz="3000" b="1" dirty="0">
                <a:solidFill>
                  <a:srgbClr val="C00000"/>
                </a:solidFill>
                <a:latin typeface="Calibri" pitchFamily="34" charset="0"/>
                <a:ea typeface="Times New Roman" panose="02020603050405020304" pitchFamily="18" charset="0"/>
              </a:rPr>
              <a:t>---&gt; </a:t>
            </a:r>
            <a:r>
              <a:rPr lang="el-GR" sz="3000" b="1" dirty="0">
                <a:solidFill>
                  <a:srgbClr val="B7C6FE">
                    <a:lumMod val="25000"/>
                  </a:srgbClr>
                </a:solidFill>
                <a:latin typeface="Calibri" pitchFamily="34" charset="0"/>
                <a:ea typeface="Times New Roman" panose="02020603050405020304" pitchFamily="18" charset="0"/>
              </a:rPr>
              <a:t>Αξιολόγηση - ιδιαίτερο χαρακτηριστικό περιστατικού:</a:t>
            </a:r>
          </a:p>
          <a:p>
            <a:pPr algn="just" eaLnBrk="1" hangingPunct="1">
              <a:lnSpc>
                <a:spcPts val="4000"/>
              </a:lnSpc>
              <a:spcAft>
                <a:spcPts val="0"/>
              </a:spcAft>
            </a:pPr>
            <a:r>
              <a:rPr lang="el-GR" sz="3000" b="1" dirty="0">
                <a:solidFill>
                  <a:srgbClr val="C00000"/>
                </a:solidFill>
                <a:latin typeface="Calibri" pitchFamily="34" charset="0"/>
                <a:ea typeface="Times New Roman" panose="02020603050405020304" pitchFamily="18" charset="0"/>
              </a:rPr>
              <a:t>---&gt; </a:t>
            </a:r>
            <a:r>
              <a:rPr lang="el-GR" sz="3000" b="1" dirty="0">
                <a:solidFill>
                  <a:srgbClr val="B7C6FE">
                    <a:lumMod val="25000"/>
                  </a:srgbClr>
                </a:solidFill>
                <a:latin typeface="Calibri" pitchFamily="34" charset="0"/>
                <a:ea typeface="Times New Roman" panose="02020603050405020304" pitchFamily="18" charset="0"/>
              </a:rPr>
              <a:t>Βάσιμη: 			</a:t>
            </a:r>
            <a:r>
              <a:rPr lang="el-GR" sz="3000" b="1" dirty="0">
                <a:solidFill>
                  <a:srgbClr val="C00000"/>
                </a:solidFill>
                <a:latin typeface="Calibri" pitchFamily="34" charset="0"/>
                <a:ea typeface="Times New Roman" panose="02020603050405020304" pitchFamily="18" charset="0"/>
              </a:rPr>
              <a:t>ΝΑΙ   </a:t>
            </a:r>
            <a:r>
              <a:rPr lang="el-GR" sz="3000" b="1" dirty="0">
                <a:solidFill>
                  <a:srgbClr val="C00000"/>
                </a:solidFill>
                <a:latin typeface="Calibri" pitchFamily="34" charset="0"/>
                <a:ea typeface="Times New Roman" panose="02020603050405020304" pitchFamily="18" charset="0"/>
                <a:sym typeface="Wingdings" panose="05000000000000000000" pitchFamily="2" charset="2"/>
              </a:rPr>
              <a:t>	ΟΧΙ  </a:t>
            </a:r>
          </a:p>
          <a:p>
            <a:pPr algn="just" eaLnBrk="1" hangingPunct="1">
              <a:lnSpc>
                <a:spcPts val="4000"/>
              </a:lnSpc>
              <a:spcAft>
                <a:spcPts val="0"/>
              </a:spcAft>
            </a:pPr>
            <a:r>
              <a:rPr lang="el-GR" sz="3000" b="1" dirty="0">
                <a:solidFill>
                  <a:srgbClr val="C00000"/>
                </a:solidFill>
                <a:latin typeface="Calibri" pitchFamily="34" charset="0"/>
                <a:ea typeface="Times New Roman" panose="02020603050405020304" pitchFamily="18" charset="0"/>
              </a:rPr>
              <a:t>---&gt; </a:t>
            </a:r>
            <a:r>
              <a:rPr lang="el-GR" sz="3000" b="1" dirty="0">
                <a:solidFill>
                  <a:srgbClr val="B7C6FE">
                    <a:lumMod val="25000"/>
                  </a:srgbClr>
                </a:solidFill>
                <a:latin typeface="Calibri" pitchFamily="34" charset="0"/>
                <a:ea typeface="Times New Roman" panose="02020603050405020304" pitchFamily="18" charset="0"/>
              </a:rPr>
              <a:t>Παραπομπή της υπόθεσης στην 4 – </a:t>
            </a:r>
            <a:r>
              <a:rPr lang="el-GR" sz="3000" b="1" dirty="0" err="1">
                <a:solidFill>
                  <a:srgbClr val="B7C6FE">
                    <a:lumMod val="25000"/>
                  </a:srgbClr>
                </a:solidFill>
                <a:latin typeface="Calibri" pitchFamily="34" charset="0"/>
                <a:ea typeface="Times New Roman" panose="02020603050405020304" pitchFamily="18" charset="0"/>
              </a:rPr>
              <a:t>μελή</a:t>
            </a:r>
            <a:r>
              <a:rPr lang="el-GR" sz="3000" b="1" dirty="0">
                <a:solidFill>
                  <a:srgbClr val="B7C6FE">
                    <a:lumMod val="25000"/>
                  </a:srgbClr>
                </a:solidFill>
                <a:latin typeface="Calibri" pitchFamily="34" charset="0"/>
                <a:ea typeface="Times New Roman" panose="02020603050405020304" pitchFamily="18" charset="0"/>
              </a:rPr>
              <a:t> Επιτροπή</a:t>
            </a:r>
            <a:r>
              <a:rPr lang="en-US" sz="3000" b="1" dirty="0">
                <a:solidFill>
                  <a:srgbClr val="B7C6FE">
                    <a:lumMod val="25000"/>
                  </a:srgbClr>
                </a:solidFill>
                <a:latin typeface="Calibri" pitchFamily="34" charset="0"/>
                <a:ea typeface="Times New Roman" panose="02020603050405020304" pitchFamily="18" charset="0"/>
              </a:rPr>
              <a:t>   </a:t>
            </a:r>
            <a:endParaRPr lang="el-GR" sz="3000" b="1" dirty="0">
              <a:solidFill>
                <a:srgbClr val="B7C6FE">
                  <a:lumMod val="25000"/>
                </a:srgbClr>
              </a:solidFill>
              <a:latin typeface="Calibri" pitchFamily="34" charset="0"/>
              <a:ea typeface="Times New Roman" panose="02020603050405020304" pitchFamily="18" charset="0"/>
            </a:endParaRPr>
          </a:p>
          <a:p>
            <a:pPr algn="ctr" eaLnBrk="1" hangingPunct="1">
              <a:lnSpc>
                <a:spcPts val="4000"/>
              </a:lnSpc>
              <a:spcAft>
                <a:spcPts val="0"/>
              </a:spcAft>
            </a:pPr>
            <a:r>
              <a:rPr lang="el-GR" sz="3000" b="1" dirty="0">
                <a:solidFill>
                  <a:srgbClr val="C00000"/>
                </a:solidFill>
                <a:latin typeface="Calibri" pitchFamily="34" charset="0"/>
                <a:ea typeface="Times New Roman" panose="02020603050405020304" pitchFamily="18" charset="0"/>
              </a:rPr>
              <a:t> ΝΑΙ   </a:t>
            </a:r>
            <a:r>
              <a:rPr lang="el-GR" sz="3000" b="1" dirty="0">
                <a:solidFill>
                  <a:srgbClr val="C00000"/>
                </a:solidFill>
                <a:latin typeface="Calibri" pitchFamily="34" charset="0"/>
                <a:ea typeface="Times New Roman" panose="02020603050405020304" pitchFamily="18" charset="0"/>
                <a:sym typeface="Wingdings" panose="05000000000000000000" pitchFamily="2" charset="2"/>
              </a:rPr>
              <a:t>	  ΟΧΙ </a:t>
            </a:r>
            <a:r>
              <a:rPr lang="en-US" sz="3000" b="1" dirty="0">
                <a:solidFill>
                  <a:srgbClr val="B7C6FE">
                    <a:lumMod val="25000"/>
                  </a:srgbClr>
                </a:solidFill>
                <a:latin typeface="Calibri" pitchFamily="34" charset="0"/>
                <a:ea typeface="Times New Roman" panose="02020603050405020304" pitchFamily="18" charset="0"/>
              </a:rPr>
              <a:t> </a:t>
            </a:r>
            <a:endParaRPr lang="el-GR" sz="3000" b="1" dirty="0">
              <a:solidFill>
                <a:srgbClr val="B7C6FE">
                  <a:lumMod val="25000"/>
                </a:srgbClr>
              </a:solidFill>
              <a:latin typeface="Calibri" pitchFamily="34" charset="0"/>
              <a:ea typeface="Times New Roman" panose="02020603050405020304" pitchFamily="18" charset="0"/>
            </a:endParaRPr>
          </a:p>
          <a:p>
            <a:pPr algn="just" eaLnBrk="1" hangingPunct="1">
              <a:lnSpc>
                <a:spcPts val="4000"/>
              </a:lnSpc>
              <a:spcAft>
                <a:spcPts val="0"/>
              </a:spcAft>
            </a:pPr>
            <a:r>
              <a:rPr lang="el-GR" sz="3000" b="1" dirty="0">
                <a:solidFill>
                  <a:srgbClr val="C00000"/>
                </a:solidFill>
                <a:latin typeface="Calibri" pitchFamily="34" charset="0"/>
                <a:ea typeface="Times New Roman" panose="02020603050405020304" pitchFamily="18" charset="0"/>
              </a:rPr>
              <a:t>---&gt; </a:t>
            </a:r>
            <a:r>
              <a:rPr lang="el-GR" sz="3000" b="1" dirty="0">
                <a:solidFill>
                  <a:srgbClr val="B7C6FE">
                    <a:lumMod val="25000"/>
                  </a:srgbClr>
                </a:solidFill>
                <a:latin typeface="Calibri" pitchFamily="34" charset="0"/>
                <a:ea typeface="Times New Roman" panose="02020603050405020304" pitchFamily="18" charset="0"/>
              </a:rPr>
              <a:t>Πρόταση Διαχείρισης:</a:t>
            </a:r>
          </a:p>
        </p:txBody>
      </p:sp>
      <p:sp>
        <p:nvSpPr>
          <p:cNvPr id="3" name="Θέση αριθμού διαφάνειας 2">
            <a:extLst>
              <a:ext uri="{FF2B5EF4-FFF2-40B4-BE49-F238E27FC236}">
                <a16:creationId xmlns:a16="http://schemas.microsoft.com/office/drawing/2014/main" id="{FECA9C1F-DA1D-4736-945A-F8B6D184B508}"/>
              </a:ext>
            </a:extLst>
          </p:cNvPr>
          <p:cNvSpPr>
            <a:spLocks noGrp="1"/>
          </p:cNvSpPr>
          <p:nvPr>
            <p:ph type="sldNum" sz="quarter" idx="12"/>
          </p:nvPr>
        </p:nvSpPr>
        <p:spPr/>
        <p:txBody>
          <a:bodyPr/>
          <a:lstStyle/>
          <a:p>
            <a:pPr>
              <a:defRPr/>
            </a:pPr>
            <a:fld id="{845437B2-4D18-46FF-8583-E2B9C8A721F5}" type="slidenum">
              <a:rPr lang="el-GR" altLang="el-GR" smtClean="0"/>
              <a:pPr>
                <a:defRPr/>
              </a:pPr>
              <a:t>42</a:t>
            </a:fld>
            <a:endParaRPr lang="el-GR" altLang="el-GR"/>
          </a:p>
        </p:txBody>
      </p:sp>
      <p:pic>
        <p:nvPicPr>
          <p:cNvPr id="9" name="Εικόνα 8"/>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9728" y="5949280"/>
            <a:ext cx="1355743" cy="379608"/>
          </a:xfrm>
          <a:prstGeom prst="rect">
            <a:avLst/>
          </a:prstGeom>
        </p:spPr>
      </p:pic>
    </p:spTree>
    <p:extLst>
      <p:ext uri="{BB962C8B-B14F-4D97-AF65-F5344CB8AC3E}">
        <p14:creationId xmlns:p14="http://schemas.microsoft.com/office/powerpoint/2010/main" val="7004008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263352" y="245013"/>
            <a:ext cx="11593288" cy="6086731"/>
          </a:xfrm>
          <a:prstGeom prst="rect">
            <a:avLst/>
          </a:prstGeom>
        </p:spPr>
        <p:txBody>
          <a:bodyPr wrap="square">
            <a:spAutoFit/>
          </a:bodyPr>
          <a:lstStyle/>
          <a:p>
            <a:pPr>
              <a:lnSpc>
                <a:spcPct val="107000"/>
              </a:lnSpc>
              <a:spcAft>
                <a:spcPts val="800"/>
              </a:spcAft>
            </a:pPr>
            <a:r>
              <a:rPr lang="el-GR" sz="2100" b="1" dirty="0">
                <a:latin typeface="Book Antiqua" panose="02040602050305030304" pitchFamily="18" charset="0"/>
                <a:ea typeface="Calibri" panose="020F0502020204030204" pitchFamily="34" charset="0"/>
                <a:cs typeface="Times New Roman" panose="02020603050405020304" pitchFamily="18" charset="0"/>
              </a:rPr>
              <a:t>1  Χαρακτηρισμός περιστατικού</a:t>
            </a:r>
            <a:endParaRPr lang="el-GR" sz="2100" dirty="0">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l-GR" sz="2100" dirty="0">
                <a:latin typeface="Book Antiqua" panose="02040602050305030304" pitchFamily="18" charset="0"/>
                <a:ea typeface="Calibri" panose="020F0502020204030204" pitchFamily="34" charset="0"/>
                <a:cs typeface="Times New Roman" panose="02020603050405020304" pitchFamily="18" charset="0"/>
              </a:rPr>
              <a:t>1.1 Εντός αρμοδιότητας Πλατφόρμας: ΝΑΙ, εάν τούτο προκύψει από την εξέταση του περιστατικού. </a:t>
            </a:r>
          </a:p>
          <a:p>
            <a:pPr>
              <a:lnSpc>
                <a:spcPct val="107000"/>
              </a:lnSpc>
              <a:spcAft>
                <a:spcPts val="800"/>
              </a:spcAft>
            </a:pPr>
            <a:r>
              <a:rPr lang="el-GR" sz="2100" dirty="0">
                <a:latin typeface="Book Antiqua" panose="02040602050305030304" pitchFamily="18" charset="0"/>
                <a:ea typeface="Calibri" panose="020F0502020204030204" pitchFamily="34" charset="0"/>
                <a:cs typeface="Times New Roman" panose="02020603050405020304" pitchFamily="18" charset="0"/>
              </a:rPr>
              <a:t>1.2 Βάσιμη: ΝΑΙ</a:t>
            </a:r>
          </a:p>
          <a:p>
            <a:pPr>
              <a:lnSpc>
                <a:spcPct val="107000"/>
              </a:lnSpc>
              <a:spcAft>
                <a:spcPts val="800"/>
              </a:spcAft>
            </a:pPr>
            <a:r>
              <a:rPr lang="el-GR" sz="2100" dirty="0">
                <a:latin typeface="Book Antiqua" panose="02040602050305030304" pitchFamily="18" charset="0"/>
                <a:ea typeface="Calibri" panose="020F0502020204030204" pitchFamily="34" charset="0"/>
                <a:cs typeface="Times New Roman" panose="02020603050405020304" pitchFamily="18" charset="0"/>
              </a:rPr>
              <a:t>1.3 Είδος Ε.ΒΙ.Ε.: Ψυχολογική, σωματική</a:t>
            </a:r>
          </a:p>
          <a:p>
            <a:pPr>
              <a:lnSpc>
                <a:spcPct val="107000"/>
              </a:lnSpc>
              <a:spcAft>
                <a:spcPts val="800"/>
              </a:spcAft>
            </a:pPr>
            <a:r>
              <a:rPr lang="el-GR" sz="2100" dirty="0">
                <a:latin typeface="Book Antiqua" panose="0204060205030503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l-GR" sz="2100" b="1" dirty="0">
                <a:latin typeface="Book Antiqua" panose="02040602050305030304" pitchFamily="18" charset="0"/>
                <a:ea typeface="Calibri" panose="020F0502020204030204" pitchFamily="34" charset="0"/>
                <a:cs typeface="Times New Roman" panose="02020603050405020304" pitchFamily="18" charset="0"/>
              </a:rPr>
              <a:t>2  Διαχείριση περιστατικού</a:t>
            </a:r>
            <a:endParaRPr lang="el-GR" sz="2100" dirty="0">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l-GR" sz="2100" b="1" dirty="0">
                <a:latin typeface="Book Antiqua" panose="02040602050305030304" pitchFamily="18" charset="0"/>
                <a:ea typeface="Calibri" panose="020F0502020204030204" pitchFamily="34" charset="0"/>
                <a:cs typeface="Times New Roman" panose="02020603050405020304" pitchFamily="18" charset="0"/>
              </a:rPr>
              <a:t>2.1 </a:t>
            </a:r>
            <a:r>
              <a:rPr lang="el-GR" sz="2100" dirty="0">
                <a:latin typeface="Book Antiqua" panose="02040602050305030304" pitchFamily="18" charset="0"/>
                <a:ea typeface="Calibri" panose="020F0502020204030204" pitchFamily="34" charset="0"/>
                <a:cs typeface="Times New Roman" panose="02020603050405020304" pitchFamily="18" charset="0"/>
              </a:rPr>
              <a:t>Συλλογή περαιτέρω πληροφοριών, προκειμένου και να εξεταστεί εάν το περιστατικό εμπίπτει στην αρμοδιότητα της πλατφόρμας και να εκκινήσει η διαχείρισή του: Εντοπισμός και καταγραφή γεγονότων (πιθανή αξιοποίηση πηγών σχολείου), εντοπισμός πιθανών παριστάμενων αμέτοχων παρατηρητών, έλεγχος για εντοπισμό πιθανών συνεργών ή υποστηρικτών. </a:t>
            </a:r>
          </a:p>
          <a:p>
            <a:pPr>
              <a:lnSpc>
                <a:spcPct val="107000"/>
              </a:lnSpc>
              <a:spcAft>
                <a:spcPts val="800"/>
              </a:spcAft>
            </a:pPr>
            <a:r>
              <a:rPr lang="el-GR" sz="2100" b="1" dirty="0">
                <a:latin typeface="Book Antiqua" panose="02040602050305030304" pitchFamily="18" charset="0"/>
                <a:ea typeface="Calibri" panose="020F0502020204030204" pitchFamily="34" charset="0"/>
                <a:cs typeface="Times New Roman" panose="02020603050405020304" pitchFamily="18" charset="0"/>
              </a:rPr>
              <a:t>2.2 </a:t>
            </a:r>
            <a:r>
              <a:rPr lang="el-GR" sz="2100" dirty="0">
                <a:latin typeface="Book Antiqua" panose="02040602050305030304" pitchFamily="18" charset="0"/>
                <a:ea typeface="Calibri" panose="020F0502020204030204" pitchFamily="34" charset="0"/>
                <a:cs typeface="Times New Roman" panose="02020603050405020304" pitchFamily="18" charset="0"/>
              </a:rPr>
              <a:t>Προσδιορισμός ρόλων εμπλεκομένων: ο ασκών Ε.ΒΙ.Ε, οι  υφιστάμενοι, κατά επεισόδιο, την Ε.ΒΙ.Ε., πιθανοί αμέτοχοι παριστάμενοι παρατηρητές, συνεργοί ή υποστηρικτές.</a:t>
            </a:r>
          </a:p>
          <a:p>
            <a:pPr>
              <a:lnSpc>
                <a:spcPct val="107000"/>
              </a:lnSpc>
              <a:spcAft>
                <a:spcPts val="800"/>
              </a:spcAft>
            </a:pPr>
            <a:r>
              <a:rPr lang="el-GR" sz="2100" b="1" dirty="0">
                <a:latin typeface="Book Antiqua" panose="02040602050305030304" pitchFamily="18" charset="0"/>
                <a:ea typeface="Calibri" panose="020F0502020204030204" pitchFamily="34" charset="0"/>
                <a:cs typeface="Times New Roman" panose="02020603050405020304" pitchFamily="18" charset="0"/>
              </a:rPr>
              <a:t>2.3 </a:t>
            </a:r>
            <a:r>
              <a:rPr lang="el-GR" sz="2100" dirty="0">
                <a:latin typeface="Book Antiqua" panose="02040602050305030304" pitchFamily="18" charset="0"/>
                <a:ea typeface="Calibri" panose="020F0502020204030204" pitchFamily="34" charset="0"/>
                <a:cs typeface="Times New Roman" panose="02020603050405020304" pitchFamily="18" charset="0"/>
              </a:rPr>
              <a:t>Συνάντηση (ξεχωριστά ανά μαθητή) με τους γονείς των μαθητών που υπέστησαν Ε.ΒΙ.Ε.</a:t>
            </a:r>
          </a:p>
        </p:txBody>
      </p:sp>
      <p:sp>
        <p:nvSpPr>
          <p:cNvPr id="4" name="Θέση αριθμού διαφάνειας 3">
            <a:extLst>
              <a:ext uri="{FF2B5EF4-FFF2-40B4-BE49-F238E27FC236}">
                <a16:creationId xmlns:a16="http://schemas.microsoft.com/office/drawing/2014/main" id="{8C13B24F-C858-4B65-800A-80BAEC806341}"/>
              </a:ext>
            </a:extLst>
          </p:cNvPr>
          <p:cNvSpPr>
            <a:spLocks noGrp="1"/>
          </p:cNvSpPr>
          <p:nvPr>
            <p:ph type="sldNum" sz="quarter" idx="12"/>
          </p:nvPr>
        </p:nvSpPr>
        <p:spPr/>
        <p:txBody>
          <a:bodyPr/>
          <a:lstStyle/>
          <a:p>
            <a:pPr>
              <a:defRPr/>
            </a:pPr>
            <a:fld id="{845437B2-4D18-46FF-8583-E2B9C8A721F5}" type="slidenum">
              <a:rPr lang="el-GR" altLang="el-GR" smtClean="0"/>
              <a:pPr>
                <a:defRPr/>
              </a:pPr>
              <a:t>43</a:t>
            </a:fld>
            <a:endParaRPr lang="el-GR" altLang="el-GR"/>
          </a:p>
        </p:txBody>
      </p:sp>
      <p:pic>
        <p:nvPicPr>
          <p:cNvPr id="5" name="Εικόνα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408368" y="6331744"/>
            <a:ext cx="1453247" cy="406909"/>
          </a:xfrm>
          <a:prstGeom prst="rect">
            <a:avLst/>
          </a:prstGeom>
        </p:spPr>
      </p:pic>
    </p:spTree>
    <p:extLst>
      <p:ext uri="{BB962C8B-B14F-4D97-AF65-F5344CB8AC3E}">
        <p14:creationId xmlns:p14="http://schemas.microsoft.com/office/powerpoint/2010/main" val="41672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445853" y="858749"/>
            <a:ext cx="11338779" cy="5305876"/>
          </a:xfrm>
          <a:prstGeom prst="rect">
            <a:avLst/>
          </a:prstGeom>
        </p:spPr>
        <p:txBody>
          <a:bodyPr wrap="square">
            <a:spAutoFit/>
          </a:bodyPr>
          <a:lstStyle/>
          <a:p>
            <a:pPr>
              <a:lnSpc>
                <a:spcPct val="107000"/>
              </a:lnSpc>
              <a:spcAft>
                <a:spcPts val="800"/>
              </a:spcAft>
            </a:pPr>
            <a:r>
              <a:rPr lang="el-GR" sz="2100" b="1" dirty="0">
                <a:latin typeface="Book Antiqua" panose="02040602050305030304" pitchFamily="18" charset="0"/>
                <a:ea typeface="Calibri" panose="020F0502020204030204" pitchFamily="34" charset="0"/>
                <a:cs typeface="Times New Roman" panose="02020603050405020304" pitchFamily="18" charset="0"/>
              </a:rPr>
              <a:t>2.4 </a:t>
            </a:r>
            <a:r>
              <a:rPr lang="el-GR" sz="2100" dirty="0">
                <a:latin typeface="Book Antiqua" panose="02040602050305030304" pitchFamily="18" charset="0"/>
                <a:ea typeface="Calibri" panose="020F0502020204030204" pitchFamily="34" charset="0"/>
                <a:cs typeface="Times New Roman" panose="02020603050405020304" pitchFamily="18" charset="0"/>
              </a:rPr>
              <a:t>Εξέταση και παιδαγωγική παρέμβαση (ξεχωριστά) προς τους μαθητές που υπέστησαν Ε.ΒΙ.Ε.</a:t>
            </a:r>
          </a:p>
          <a:p>
            <a:pPr>
              <a:lnSpc>
                <a:spcPct val="107000"/>
              </a:lnSpc>
              <a:spcAft>
                <a:spcPts val="800"/>
              </a:spcAft>
            </a:pPr>
            <a:r>
              <a:rPr lang="el-GR" sz="2100" b="1" dirty="0">
                <a:latin typeface="Book Antiqua" panose="02040602050305030304" pitchFamily="18" charset="0"/>
                <a:ea typeface="Calibri" panose="020F0502020204030204" pitchFamily="34" charset="0"/>
                <a:cs typeface="Times New Roman" panose="02020603050405020304" pitchFamily="18" charset="0"/>
              </a:rPr>
              <a:t>2.5 </a:t>
            </a:r>
            <a:r>
              <a:rPr lang="el-GR" sz="2100" dirty="0">
                <a:latin typeface="Book Antiqua" panose="02040602050305030304" pitchFamily="18" charset="0"/>
                <a:ea typeface="Calibri" panose="020F0502020204030204" pitchFamily="34" charset="0"/>
                <a:cs typeface="Times New Roman" panose="02020603050405020304" pitchFamily="18" charset="0"/>
              </a:rPr>
              <a:t>Εξέταση και παιδαγωγική παρέμβαση προς τον μαθητή που φέρεται να άσκησε Ε.ΒΙ.Ε.</a:t>
            </a:r>
          </a:p>
          <a:p>
            <a:pPr>
              <a:lnSpc>
                <a:spcPct val="107000"/>
              </a:lnSpc>
              <a:spcAft>
                <a:spcPts val="800"/>
              </a:spcAft>
            </a:pPr>
            <a:r>
              <a:rPr lang="el-GR" sz="2100" b="1" dirty="0">
                <a:latin typeface="Book Antiqua" panose="02040602050305030304" pitchFamily="18" charset="0"/>
                <a:ea typeface="Calibri" panose="020F0502020204030204" pitchFamily="34" charset="0"/>
                <a:cs typeface="Times New Roman" panose="02020603050405020304" pitchFamily="18" charset="0"/>
              </a:rPr>
              <a:t>2.6 </a:t>
            </a:r>
            <a:r>
              <a:rPr lang="el-GR" sz="2100" dirty="0">
                <a:latin typeface="Book Antiqua" panose="02040602050305030304" pitchFamily="18" charset="0"/>
                <a:ea typeface="Calibri" panose="020F0502020204030204" pitchFamily="34" charset="0"/>
                <a:cs typeface="Times New Roman" panose="02020603050405020304" pitchFamily="18" charset="0"/>
              </a:rPr>
              <a:t>Συνάντηση με τους γονείς του μαθητή που φέρεται να άσκησε  Ε.ΒΙ.Ε.</a:t>
            </a:r>
          </a:p>
          <a:p>
            <a:pPr>
              <a:lnSpc>
                <a:spcPct val="107000"/>
              </a:lnSpc>
              <a:spcAft>
                <a:spcPts val="800"/>
              </a:spcAft>
            </a:pPr>
            <a:r>
              <a:rPr lang="el-GR" sz="2100" b="1" dirty="0">
                <a:latin typeface="Book Antiqua" panose="02040602050305030304" pitchFamily="18" charset="0"/>
                <a:ea typeface="Calibri" panose="020F0502020204030204" pitchFamily="34" charset="0"/>
                <a:cs typeface="Times New Roman" panose="02020603050405020304" pitchFamily="18" charset="0"/>
              </a:rPr>
              <a:t>2.7 </a:t>
            </a:r>
            <a:r>
              <a:rPr lang="el-GR" sz="2100" dirty="0">
                <a:latin typeface="Book Antiqua" panose="02040602050305030304" pitchFamily="18" charset="0"/>
                <a:ea typeface="Calibri" panose="020F0502020204030204" pitchFamily="34" charset="0"/>
                <a:cs typeface="Times New Roman" panose="02020603050405020304" pitchFamily="18" charset="0"/>
              </a:rPr>
              <a:t>Εξέταση και παιδαγωγική παρέμβαση προς μαθητές παρατηρητές, συνεργούς, υποστηρικτές, εάν εντοπίστηκαν.</a:t>
            </a:r>
          </a:p>
          <a:p>
            <a:pPr>
              <a:lnSpc>
                <a:spcPct val="107000"/>
              </a:lnSpc>
              <a:spcAft>
                <a:spcPts val="800"/>
              </a:spcAft>
            </a:pPr>
            <a:r>
              <a:rPr lang="el-GR" sz="2100" b="1" dirty="0">
                <a:latin typeface="Book Antiqua" panose="02040602050305030304" pitchFamily="18" charset="0"/>
                <a:ea typeface="Calibri" panose="020F0502020204030204" pitchFamily="34" charset="0"/>
                <a:cs typeface="Times New Roman" panose="02020603050405020304" pitchFamily="18" charset="0"/>
              </a:rPr>
              <a:t>2.8 </a:t>
            </a:r>
            <a:r>
              <a:rPr lang="el-GR" sz="2100" dirty="0">
                <a:latin typeface="Book Antiqua" panose="02040602050305030304" pitchFamily="18" charset="0"/>
                <a:ea typeface="Calibri" panose="020F0502020204030204" pitchFamily="34" charset="0"/>
                <a:cs typeface="Times New Roman" panose="02020603050405020304" pitchFamily="18" charset="0"/>
              </a:rPr>
              <a:t>Συνάντηση (ξεχωριστά) με τους γονείς μαθητών που εντοπίστηκαν ως παρατηρητές, συνεργοί, υποστηρικτές.</a:t>
            </a:r>
          </a:p>
          <a:p>
            <a:pPr>
              <a:lnSpc>
                <a:spcPct val="107000"/>
              </a:lnSpc>
              <a:spcAft>
                <a:spcPts val="800"/>
              </a:spcAft>
            </a:pPr>
            <a:r>
              <a:rPr lang="el-GR" sz="2100" b="1" dirty="0">
                <a:latin typeface="Book Antiqua" panose="02040602050305030304" pitchFamily="18" charset="0"/>
                <a:ea typeface="Calibri" panose="020F0502020204030204" pitchFamily="34" charset="0"/>
                <a:cs typeface="Times New Roman" panose="02020603050405020304" pitchFamily="18" charset="0"/>
              </a:rPr>
              <a:t>2.9 </a:t>
            </a:r>
            <a:r>
              <a:rPr lang="el-GR" sz="2100" dirty="0">
                <a:latin typeface="Book Antiqua" panose="02040602050305030304" pitchFamily="18" charset="0"/>
                <a:ea typeface="Calibri" panose="020F0502020204030204" pitchFamily="34" charset="0"/>
                <a:cs typeface="Times New Roman" panose="02020603050405020304" pitchFamily="18" charset="0"/>
              </a:rPr>
              <a:t>Παιδαγωγικές συσκέψεις, προς λήψη συλλογικών αποφάσεων.</a:t>
            </a:r>
          </a:p>
          <a:p>
            <a:pPr>
              <a:lnSpc>
                <a:spcPct val="107000"/>
              </a:lnSpc>
              <a:spcAft>
                <a:spcPts val="800"/>
              </a:spcAft>
            </a:pPr>
            <a:r>
              <a:rPr lang="el-GR" sz="2100" b="1" dirty="0">
                <a:latin typeface="Book Antiqua" panose="02040602050305030304" pitchFamily="18" charset="0"/>
                <a:ea typeface="Calibri" panose="020F0502020204030204" pitchFamily="34" charset="0"/>
                <a:cs typeface="Times New Roman" panose="02020603050405020304" pitchFamily="18" charset="0"/>
              </a:rPr>
              <a:t>2.10 </a:t>
            </a:r>
            <a:r>
              <a:rPr lang="el-GR" sz="2100" dirty="0">
                <a:latin typeface="Book Antiqua" panose="02040602050305030304" pitchFamily="18" charset="0"/>
                <a:ea typeface="Calibri" panose="020F0502020204030204" pitchFamily="34" charset="0"/>
                <a:cs typeface="Times New Roman" panose="02020603050405020304" pitchFamily="18" charset="0"/>
              </a:rPr>
              <a:t>Παιδαγωγικές παρεμβάσεις</a:t>
            </a:r>
            <a:r>
              <a:rPr lang="el-GR" sz="2100" b="1" dirty="0">
                <a:latin typeface="Book Antiqua" panose="02040602050305030304" pitchFamily="18" charset="0"/>
                <a:ea typeface="Calibri" panose="020F0502020204030204" pitchFamily="34" charset="0"/>
                <a:cs typeface="Times New Roman" panose="02020603050405020304" pitchFamily="18" charset="0"/>
              </a:rPr>
              <a:t> </a:t>
            </a:r>
            <a:r>
              <a:rPr lang="el-GR" sz="2100" dirty="0">
                <a:latin typeface="Book Antiqua" panose="02040602050305030304" pitchFamily="18" charset="0"/>
                <a:ea typeface="Calibri" panose="020F0502020204030204" pitchFamily="34" charset="0"/>
                <a:cs typeface="Times New Roman" panose="02020603050405020304" pitchFamily="18" charset="0"/>
              </a:rPr>
              <a:t>στα τμήματα/τάξεις των μαθητών που υπέστησαν</a:t>
            </a:r>
            <a:r>
              <a:rPr lang="el-GR" sz="2100" b="1" dirty="0">
                <a:latin typeface="Book Antiqua" panose="02040602050305030304" pitchFamily="18" charset="0"/>
                <a:ea typeface="Calibri" panose="020F0502020204030204" pitchFamily="34" charset="0"/>
                <a:cs typeface="Times New Roman" panose="02020603050405020304" pitchFamily="18" charset="0"/>
              </a:rPr>
              <a:t> </a:t>
            </a:r>
            <a:r>
              <a:rPr lang="el-GR" sz="2100" dirty="0">
                <a:latin typeface="Book Antiqua" panose="02040602050305030304" pitchFamily="18" charset="0"/>
                <a:ea typeface="Calibri" panose="020F0502020204030204" pitchFamily="34" charset="0"/>
                <a:cs typeface="Times New Roman" panose="02020603050405020304" pitchFamily="18" charset="0"/>
              </a:rPr>
              <a:t>Ε.ΒΙ.Ε. Γενίκευση παρεμβάσεων στο σύνολο της σχολικής μονάδας. </a:t>
            </a:r>
            <a:r>
              <a:rPr lang="el-GR" sz="2100" dirty="0" err="1">
                <a:latin typeface="Book Antiqua" panose="02040602050305030304" pitchFamily="18" charset="0"/>
                <a:ea typeface="Calibri" panose="020F0502020204030204" pitchFamily="34" charset="0"/>
                <a:cs typeface="Times New Roman" panose="02020603050405020304" pitchFamily="18" charset="0"/>
              </a:rPr>
              <a:t>Συνεμπλοκή</a:t>
            </a:r>
            <a:r>
              <a:rPr lang="el-GR" sz="2100" dirty="0">
                <a:latin typeface="Book Antiqua" panose="02040602050305030304" pitchFamily="18" charset="0"/>
                <a:ea typeface="Calibri" panose="020F0502020204030204" pitchFamily="34" charset="0"/>
                <a:cs typeface="Times New Roman" panose="02020603050405020304" pitchFamily="18" charset="0"/>
              </a:rPr>
              <a:t> ειδικών (π.χ. ψυχολόγων) και φορέων, εάν είναι εφικτό.</a:t>
            </a:r>
          </a:p>
          <a:p>
            <a:pPr>
              <a:lnSpc>
                <a:spcPct val="107000"/>
              </a:lnSpc>
              <a:spcAft>
                <a:spcPts val="800"/>
              </a:spcAft>
            </a:pPr>
            <a:r>
              <a:rPr lang="el-GR" sz="2100" b="1" dirty="0">
                <a:latin typeface="Book Antiqua" panose="02040602050305030304" pitchFamily="18" charset="0"/>
                <a:ea typeface="Calibri" panose="020F0502020204030204" pitchFamily="34" charset="0"/>
                <a:cs typeface="Times New Roman" panose="02020603050405020304" pitchFamily="18" charset="0"/>
              </a:rPr>
              <a:t>2.11 </a:t>
            </a:r>
            <a:r>
              <a:rPr lang="el-GR" sz="2100" dirty="0">
                <a:latin typeface="Book Antiqua" panose="02040602050305030304" pitchFamily="18" charset="0"/>
                <a:ea typeface="Calibri" panose="020F0502020204030204" pitchFamily="34" charset="0"/>
                <a:cs typeface="Times New Roman" panose="02020603050405020304" pitchFamily="18" charset="0"/>
              </a:rPr>
              <a:t>Τακτική ενημέρωση της ειδικής ψηφιακής εφαρμογής (πλατφόρμας).</a:t>
            </a:r>
          </a:p>
        </p:txBody>
      </p:sp>
      <p:sp>
        <p:nvSpPr>
          <p:cNvPr id="3" name="Θέση αριθμού διαφάνειας 2">
            <a:extLst>
              <a:ext uri="{FF2B5EF4-FFF2-40B4-BE49-F238E27FC236}">
                <a16:creationId xmlns:a16="http://schemas.microsoft.com/office/drawing/2014/main" id="{D0144CD7-E912-43C8-8F8D-57475AF3F5A7}"/>
              </a:ext>
            </a:extLst>
          </p:cNvPr>
          <p:cNvSpPr>
            <a:spLocks noGrp="1"/>
          </p:cNvSpPr>
          <p:nvPr>
            <p:ph type="sldNum" sz="quarter" idx="12"/>
          </p:nvPr>
        </p:nvSpPr>
        <p:spPr/>
        <p:txBody>
          <a:bodyPr/>
          <a:lstStyle/>
          <a:p>
            <a:pPr>
              <a:defRPr/>
            </a:pPr>
            <a:fld id="{845437B2-4D18-46FF-8583-E2B9C8A721F5}" type="slidenum">
              <a:rPr lang="el-GR" altLang="el-GR" smtClean="0"/>
              <a:pPr>
                <a:defRPr/>
              </a:pPr>
              <a:t>44</a:t>
            </a:fld>
            <a:endParaRPr lang="el-GR" altLang="el-GR"/>
          </a:p>
        </p:txBody>
      </p:sp>
      <p:pic>
        <p:nvPicPr>
          <p:cNvPr id="5" name="Εικόνα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329728" y="6248400"/>
            <a:ext cx="1355743" cy="379608"/>
          </a:xfrm>
          <a:prstGeom prst="rect">
            <a:avLst/>
          </a:prstGeom>
        </p:spPr>
      </p:pic>
    </p:spTree>
    <p:extLst>
      <p:ext uri="{BB962C8B-B14F-4D97-AF65-F5344CB8AC3E}">
        <p14:creationId xmlns:p14="http://schemas.microsoft.com/office/powerpoint/2010/main" val="37988032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1441450" y="385763"/>
            <a:ext cx="3079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1809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800" b="1" dirty="0">
                <a:latin typeface="Book Antiqua" panose="02040602050305030304" pitchFamily="18" charset="0"/>
              </a:rPr>
              <a:t>                                          </a:t>
            </a:r>
          </a:p>
          <a:p>
            <a:pPr>
              <a:spcBef>
                <a:spcPct val="0"/>
              </a:spcBef>
              <a:buFontTx/>
              <a:buNone/>
            </a:pPr>
            <a:r>
              <a:rPr lang="el-GR" altLang="el-GR" sz="1800" b="1" dirty="0">
                <a:latin typeface="Book Antiqua" panose="02040602050305030304" pitchFamily="18" charset="0"/>
              </a:rPr>
              <a:t>                                               </a:t>
            </a:r>
            <a:endParaRPr lang="el-GR" altLang="el-GR" sz="2400" dirty="0"/>
          </a:p>
        </p:txBody>
      </p:sp>
      <p:sp>
        <p:nvSpPr>
          <p:cNvPr id="22531" name="Rectangle 8"/>
          <p:cNvSpPr>
            <a:spLocks noChangeArrowheads="1"/>
          </p:cNvSpPr>
          <p:nvPr/>
        </p:nvSpPr>
        <p:spPr bwMode="auto">
          <a:xfrm>
            <a:off x="1524000" y="21272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22532" name="Rectangle 9"/>
          <p:cNvSpPr>
            <a:spLocks noChangeArrowheads="1"/>
          </p:cNvSpPr>
          <p:nvPr/>
        </p:nvSpPr>
        <p:spPr bwMode="auto">
          <a:xfrm>
            <a:off x="1524000" y="2103439"/>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9" name="Rectangle 8"/>
          <p:cNvSpPr>
            <a:spLocks noChangeArrowheads="1"/>
          </p:cNvSpPr>
          <p:nvPr/>
        </p:nvSpPr>
        <p:spPr bwMode="auto">
          <a:xfrm>
            <a:off x="-13394" y="-17415"/>
            <a:ext cx="11856640" cy="553998"/>
          </a:xfrm>
          <a:prstGeom prst="rect">
            <a:avLst/>
          </a:prstGeom>
          <a:noFill/>
          <a:ln w="9525" algn="ctr">
            <a:noFill/>
            <a:miter lim="800000"/>
            <a:headEnd/>
            <a:tailEnd/>
          </a:ln>
          <a:effectLst/>
        </p:spPr>
        <p:txBody>
          <a:bodyPr wrap="square">
            <a:spAutoFit/>
          </a:bodyPr>
          <a:lstStyle>
            <a:lvl1pPr eaLnBrk="0" hangingPunct="0">
              <a:defRPr sz="2500">
                <a:solidFill>
                  <a:schemeClr val="tx2"/>
                </a:solidFill>
                <a:latin typeface="Calibri" pitchFamily="34" charset="0"/>
              </a:defRPr>
            </a:lvl1pPr>
            <a:lvl2pPr marL="742950" indent="-285750" eaLnBrk="0" hangingPunct="0">
              <a:defRPr sz="2500">
                <a:solidFill>
                  <a:schemeClr val="tx2"/>
                </a:solidFill>
                <a:latin typeface="Calibri" pitchFamily="34" charset="0"/>
              </a:defRPr>
            </a:lvl2pPr>
            <a:lvl3pPr marL="1143000" indent="-228600" eaLnBrk="0" hangingPunct="0">
              <a:defRPr sz="2500">
                <a:solidFill>
                  <a:schemeClr val="tx2"/>
                </a:solidFill>
                <a:latin typeface="Calibri" pitchFamily="34" charset="0"/>
              </a:defRPr>
            </a:lvl3pPr>
            <a:lvl4pPr marL="1600200" indent="-228600" eaLnBrk="0" hangingPunct="0">
              <a:defRPr sz="2500">
                <a:solidFill>
                  <a:schemeClr val="tx2"/>
                </a:solidFill>
                <a:latin typeface="Calibri" pitchFamily="34" charset="0"/>
              </a:defRPr>
            </a:lvl4pPr>
            <a:lvl5pPr marL="2057400" indent="-228600" eaLnBrk="0" hangingPunct="0">
              <a:defRPr sz="2500">
                <a:solidFill>
                  <a:schemeClr val="tx2"/>
                </a:solidFill>
                <a:latin typeface="Calibri" pitchFamily="34" charset="0"/>
              </a:defRPr>
            </a:lvl5pPr>
            <a:lvl6pPr marL="2514600" indent="-228600" eaLnBrk="0" fontAlgn="base" hangingPunct="0">
              <a:spcBef>
                <a:spcPct val="0"/>
              </a:spcBef>
              <a:spcAft>
                <a:spcPct val="0"/>
              </a:spcAft>
              <a:defRPr sz="2500">
                <a:solidFill>
                  <a:schemeClr val="tx2"/>
                </a:solidFill>
                <a:latin typeface="Calibri" pitchFamily="34" charset="0"/>
              </a:defRPr>
            </a:lvl6pPr>
            <a:lvl7pPr marL="2971800" indent="-228600" eaLnBrk="0" fontAlgn="base" hangingPunct="0">
              <a:spcBef>
                <a:spcPct val="0"/>
              </a:spcBef>
              <a:spcAft>
                <a:spcPct val="0"/>
              </a:spcAft>
              <a:defRPr sz="2500">
                <a:solidFill>
                  <a:schemeClr val="tx2"/>
                </a:solidFill>
                <a:latin typeface="Calibri" pitchFamily="34" charset="0"/>
              </a:defRPr>
            </a:lvl7pPr>
            <a:lvl8pPr marL="3429000" indent="-228600" eaLnBrk="0" fontAlgn="base" hangingPunct="0">
              <a:spcBef>
                <a:spcPct val="0"/>
              </a:spcBef>
              <a:spcAft>
                <a:spcPct val="0"/>
              </a:spcAft>
              <a:defRPr sz="2500">
                <a:solidFill>
                  <a:schemeClr val="tx2"/>
                </a:solidFill>
                <a:latin typeface="Calibri" pitchFamily="34" charset="0"/>
              </a:defRPr>
            </a:lvl8pPr>
            <a:lvl9pPr marL="3886200" indent="-228600" eaLnBrk="0" fontAlgn="base" hangingPunct="0">
              <a:spcBef>
                <a:spcPct val="0"/>
              </a:spcBef>
              <a:spcAft>
                <a:spcPct val="0"/>
              </a:spcAft>
              <a:defRPr sz="2500">
                <a:solidFill>
                  <a:schemeClr val="tx2"/>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rPr>
              <a:t>Ενδοσχολική Βία και Εκφοβισμός (Ε.ΒΙ.Ε.)</a:t>
            </a:r>
            <a:r>
              <a:rPr lang="el-GR" altLang="el-GR" sz="3000" b="1" kern="0" noProof="0" dirty="0">
                <a:solidFill>
                  <a:srgbClr val="CC0000"/>
                </a:solidFill>
                <a:effectLst>
                  <a:outerShdw blurRad="38100" dist="38100" dir="2700000" algn="tl">
                    <a:srgbClr val="C0C0C0"/>
                  </a:outerShdw>
                </a:effectLst>
              </a:rPr>
              <a:t>: 5</a:t>
            </a:r>
            <a:r>
              <a:rPr lang="el-GR" altLang="el-GR" sz="3000" b="1" kern="0" baseline="30000" dirty="0">
                <a:solidFill>
                  <a:srgbClr val="CC0000"/>
                </a:solidFill>
                <a:effectLst>
                  <a:outerShdw blurRad="38100" dist="38100" dir="2700000" algn="tl">
                    <a:srgbClr val="C0C0C0"/>
                  </a:outerShdw>
                </a:effectLst>
              </a:rPr>
              <a:t>η</a:t>
            </a:r>
            <a:r>
              <a:rPr lang="el-GR" altLang="el-GR" sz="3000" b="1" kern="0" dirty="0">
                <a:solidFill>
                  <a:srgbClr val="CC0000"/>
                </a:solidFill>
                <a:effectLst>
                  <a:outerShdw blurRad="38100" dist="38100" dir="2700000" algn="tl">
                    <a:srgbClr val="C0C0C0"/>
                  </a:outerShdw>
                </a:effectLst>
              </a:rPr>
              <a:t> Μελέτη Περίπτωσης </a:t>
            </a:r>
            <a:endPar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endParaRPr>
          </a:p>
        </p:txBody>
      </p:sp>
      <p:sp>
        <p:nvSpPr>
          <p:cNvPr id="11" name="Ορθογώνιο 10"/>
          <p:cNvSpPr/>
          <p:nvPr/>
        </p:nvSpPr>
        <p:spPr>
          <a:xfrm>
            <a:off x="263352" y="764704"/>
            <a:ext cx="11233248" cy="5414303"/>
          </a:xfrm>
          <a:prstGeom prst="rect">
            <a:avLst/>
          </a:prstGeom>
        </p:spPr>
        <p:txBody>
          <a:bodyPr wrap="square">
            <a:spAutoFit/>
          </a:bodyPr>
          <a:lstStyle/>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Ημερομηνία και ώρα υποβολής αναφοράς:  </a:t>
            </a:r>
            <a:r>
              <a:rPr lang="el-GR" b="1" dirty="0">
                <a:solidFill>
                  <a:srgbClr val="C00000"/>
                </a:solidFill>
                <a:latin typeface="Calibri" pitchFamily="34" charset="0"/>
                <a:ea typeface="Times New Roman" panose="02020603050405020304" pitchFamily="18" charset="0"/>
              </a:rPr>
              <a:t>20/4/2024 15:40</a:t>
            </a:r>
            <a:endParaRPr lang="en-US" b="1" dirty="0">
              <a:solidFill>
                <a:srgbClr val="C00000"/>
              </a:solidFill>
              <a:latin typeface="Calibri" pitchFamily="34" charset="0"/>
              <a:ea typeface="Times New Roman" panose="02020603050405020304" pitchFamily="18" charset="0"/>
            </a:endParaRP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Η αναφορά υπεβλήθη από: </a:t>
            </a:r>
            <a:r>
              <a:rPr lang="el-GR" b="1" dirty="0">
                <a:solidFill>
                  <a:srgbClr val="C00000"/>
                </a:solidFill>
                <a:latin typeface="Calibri" pitchFamily="34" charset="0"/>
                <a:ea typeface="Times New Roman" panose="02020603050405020304" pitchFamily="18" charset="0"/>
              </a:rPr>
              <a:t>Γονέα	---&gt; </a:t>
            </a:r>
            <a:r>
              <a:rPr lang="el-GR" b="1" dirty="0">
                <a:solidFill>
                  <a:srgbClr val="B7C6FE">
                    <a:lumMod val="25000"/>
                  </a:srgbClr>
                </a:solidFill>
                <a:latin typeface="Calibri" pitchFamily="34" charset="0"/>
                <a:ea typeface="Times New Roman" panose="02020603050405020304" pitchFamily="18" charset="0"/>
              </a:rPr>
              <a:t>Ημερομηνία περιστατικού: </a:t>
            </a:r>
            <a:r>
              <a:rPr lang="el-GR" b="1" dirty="0">
                <a:solidFill>
                  <a:srgbClr val="C00000"/>
                </a:solidFill>
                <a:latin typeface="Calibri" pitchFamily="34" charset="0"/>
                <a:ea typeface="Times New Roman" panose="02020603050405020304" pitchFamily="18" charset="0"/>
              </a:rPr>
              <a:t>19-4-2024</a:t>
            </a: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Βαθμίδα Εκπαίδευσης: </a:t>
            </a:r>
            <a:r>
              <a:rPr lang="el-GR" b="1" dirty="0">
                <a:solidFill>
                  <a:srgbClr val="C00000"/>
                </a:solidFill>
                <a:latin typeface="Calibri" pitchFamily="34" charset="0"/>
                <a:ea typeface="Times New Roman" panose="02020603050405020304" pitchFamily="18" charset="0"/>
              </a:rPr>
              <a:t>Πρωτοβάθμια, Δημοτικό.	 ---&gt; </a:t>
            </a:r>
            <a:r>
              <a:rPr lang="el-GR" b="1" dirty="0">
                <a:solidFill>
                  <a:srgbClr val="B7C6FE">
                    <a:lumMod val="25000"/>
                  </a:srgbClr>
                </a:solidFill>
                <a:latin typeface="Calibri" pitchFamily="34" charset="0"/>
                <a:ea typeface="Times New Roman" panose="02020603050405020304" pitchFamily="18" charset="0"/>
              </a:rPr>
              <a:t>Τάξη: </a:t>
            </a:r>
            <a:r>
              <a:rPr lang="el-GR" b="1" dirty="0">
                <a:solidFill>
                  <a:srgbClr val="C00000"/>
                </a:solidFill>
                <a:latin typeface="Calibri" pitchFamily="34" charset="0"/>
                <a:ea typeface="Times New Roman" panose="02020603050405020304" pitchFamily="18" charset="0"/>
              </a:rPr>
              <a:t>Δ΄</a:t>
            </a: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Χρόνος που συνέβη το περιστατικό : </a:t>
            </a:r>
            <a:r>
              <a:rPr lang="el-GR" b="1" dirty="0">
                <a:solidFill>
                  <a:srgbClr val="C00000"/>
                </a:solidFill>
                <a:latin typeface="Calibri" pitchFamily="34" charset="0"/>
                <a:ea typeface="Times New Roman" panose="02020603050405020304" pitchFamily="18" charset="0"/>
              </a:rPr>
              <a:t>Ώρα μαθήματος.</a:t>
            </a: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Τόπος που συνέβη το περιστατικό : </a:t>
            </a:r>
            <a:r>
              <a:rPr lang="el-GR" b="1" dirty="0">
                <a:solidFill>
                  <a:srgbClr val="C00000"/>
                </a:solidFill>
                <a:latin typeface="Calibri" pitchFamily="34" charset="0"/>
                <a:ea typeface="Times New Roman" panose="02020603050405020304" pitchFamily="18" charset="0"/>
              </a:rPr>
              <a:t>Αίθουσα Διδασκαλίας.</a:t>
            </a:r>
          </a:p>
          <a:p>
            <a:pPr algn="just" eaLnBrk="1" hangingPunct="1">
              <a:lnSpc>
                <a:spcPts val="1500"/>
              </a:lnSpc>
              <a:spcAft>
                <a:spcPts val="0"/>
              </a:spcAft>
            </a:pPr>
            <a:endParaRPr lang="el-GR" b="1" dirty="0">
              <a:solidFill>
                <a:srgbClr val="C00000"/>
              </a:solidFill>
              <a:latin typeface="Calibri" pitchFamily="34" charset="0"/>
              <a:ea typeface="Times New Roman" panose="02020603050405020304" pitchFamily="18" charset="0"/>
            </a:endParaRPr>
          </a:p>
          <a:p>
            <a:pPr lvl="0"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Επαναλαμβανόμενο: </a:t>
            </a:r>
            <a:r>
              <a:rPr lang="el-GR" b="1" dirty="0">
                <a:solidFill>
                  <a:srgbClr val="C00000"/>
                </a:solidFill>
                <a:latin typeface="Calibri" pitchFamily="34" charset="0"/>
                <a:ea typeface="Times New Roman" panose="02020603050405020304" pitchFamily="18" charset="0"/>
              </a:rPr>
              <a:t>Μία (1) φορά.</a:t>
            </a: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Περιγραφή περιστατικού:</a:t>
            </a:r>
          </a:p>
          <a:p>
            <a:pPr algn="just" eaLnBrk="1" hangingPunct="1">
              <a:lnSpc>
                <a:spcPts val="3000"/>
              </a:lnSpc>
              <a:spcAft>
                <a:spcPts val="0"/>
              </a:spcAft>
            </a:pPr>
            <a:r>
              <a:rPr lang="el-GR" b="1" i="1" dirty="0">
                <a:solidFill>
                  <a:srgbClr val="C00000"/>
                </a:solidFill>
                <a:latin typeface="Calibri" pitchFamily="34" charset="0"/>
                <a:ea typeface="Times New Roman" panose="02020603050405020304" pitchFamily="18" charset="0"/>
              </a:rPr>
              <a:t>«Η κόρη μου ήταν μάρτυρας άσκησης σωματικής και λεκτικής βίας από τον δάσκαλο του τμήματος προς συμμαθήτρια της, προκειμένου να την απομακρύνει από την τάξη εν ώρα μαθήματος. Η ένταση και οι φωνές ήταν τέτοιας διάστασης που η κόρη μου πλέον τον φοβάται και δεν επιθυμεί να πάει σχολείο».</a:t>
            </a:r>
            <a:endParaRPr lang="el-GR" b="1" i="1" dirty="0">
              <a:solidFill>
                <a:srgbClr val="C00000"/>
              </a:solidFill>
              <a:latin typeface="Times New Roman" panose="02020603050405020304" pitchFamily="18" charset="0"/>
              <a:ea typeface="Times New Roman" panose="02020603050405020304" pitchFamily="18" charset="0"/>
            </a:endParaRPr>
          </a:p>
        </p:txBody>
      </p:sp>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8247" y="2276873"/>
            <a:ext cx="3375485" cy="2107956"/>
          </a:xfrm>
          <a:prstGeom prst="rect">
            <a:avLst/>
          </a:prstGeom>
        </p:spPr>
      </p:pic>
      <p:sp>
        <p:nvSpPr>
          <p:cNvPr id="3" name="Θέση αριθμού διαφάνειας 2">
            <a:extLst>
              <a:ext uri="{FF2B5EF4-FFF2-40B4-BE49-F238E27FC236}">
                <a16:creationId xmlns:a16="http://schemas.microsoft.com/office/drawing/2014/main" id="{3A59D2B2-D12A-43C6-B0DC-87007FADCBF0}"/>
              </a:ext>
            </a:extLst>
          </p:cNvPr>
          <p:cNvSpPr>
            <a:spLocks noGrp="1"/>
          </p:cNvSpPr>
          <p:nvPr>
            <p:ph type="sldNum" sz="quarter" idx="12"/>
          </p:nvPr>
        </p:nvSpPr>
        <p:spPr/>
        <p:txBody>
          <a:bodyPr/>
          <a:lstStyle/>
          <a:p>
            <a:pPr>
              <a:defRPr/>
            </a:pPr>
            <a:fld id="{845437B2-4D18-46FF-8583-E2B9C8A721F5}" type="slidenum">
              <a:rPr lang="el-GR" altLang="el-GR" smtClean="0"/>
              <a:pPr>
                <a:defRPr/>
              </a:pPr>
              <a:t>45</a:t>
            </a:fld>
            <a:endParaRPr lang="el-GR" altLang="el-GR"/>
          </a:p>
        </p:txBody>
      </p:sp>
      <p:pic>
        <p:nvPicPr>
          <p:cNvPr id="10" name="Εικόνα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408368" y="6215109"/>
            <a:ext cx="1355743" cy="379608"/>
          </a:xfrm>
          <a:prstGeom prst="rect">
            <a:avLst/>
          </a:prstGeom>
        </p:spPr>
      </p:pic>
    </p:spTree>
    <p:extLst>
      <p:ext uri="{BB962C8B-B14F-4D97-AF65-F5344CB8AC3E}">
        <p14:creationId xmlns:p14="http://schemas.microsoft.com/office/powerpoint/2010/main" val="2556703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 calcmode="lin" valueType="num">
                                      <p:cBhvr additive="base">
                                        <p:cTn id="25"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anim calcmode="lin" valueType="num">
                                      <p:cBhvr additive="base">
                                        <p:cTn id="31"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10" end="10"/>
                                            </p:txEl>
                                          </p:spTgt>
                                        </p:tgtEl>
                                        <p:attrNameLst>
                                          <p:attrName>style.visibility</p:attrName>
                                        </p:attrNameLst>
                                      </p:cBhvr>
                                      <p:to>
                                        <p:strVal val="visible"/>
                                      </p:to>
                                    </p:set>
                                    <p:anim calcmode="lin" valueType="num">
                                      <p:cBhvr additive="base">
                                        <p:cTn id="37"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1">
                                            <p:txEl>
                                              <p:pRg st="12" end="12"/>
                                            </p:txEl>
                                          </p:spTgt>
                                        </p:tgtEl>
                                        <p:attrNameLst>
                                          <p:attrName>style.visibility</p:attrName>
                                        </p:attrNameLst>
                                      </p:cBhvr>
                                      <p:to>
                                        <p:strVal val="visible"/>
                                      </p:to>
                                    </p:set>
                                    <p:animEffect transition="in" filter="fade">
                                      <p:cBhvr>
                                        <p:cTn id="43" dur="1000"/>
                                        <p:tgtEl>
                                          <p:spTgt spid="11">
                                            <p:txEl>
                                              <p:pRg st="12" end="12"/>
                                            </p:txEl>
                                          </p:spTgt>
                                        </p:tgtEl>
                                      </p:cBhvr>
                                    </p:animEffect>
                                    <p:anim calcmode="lin" valueType="num">
                                      <p:cBhvr>
                                        <p:cTn id="44" dur="1000" fill="hold"/>
                                        <p:tgtEl>
                                          <p:spTgt spid="11">
                                            <p:txEl>
                                              <p:pRg st="12" end="12"/>
                                            </p:txEl>
                                          </p:spTgt>
                                        </p:tgtEl>
                                        <p:attrNameLst>
                                          <p:attrName>ppt_x</p:attrName>
                                        </p:attrNameLst>
                                      </p:cBhvr>
                                      <p:tavLst>
                                        <p:tav tm="0">
                                          <p:val>
                                            <p:strVal val="#ppt_x"/>
                                          </p:val>
                                        </p:tav>
                                        <p:tav tm="100000">
                                          <p:val>
                                            <p:strVal val="#ppt_x"/>
                                          </p:val>
                                        </p:tav>
                                      </p:tavLst>
                                    </p:anim>
                                    <p:anim calcmode="lin" valueType="num">
                                      <p:cBhvr>
                                        <p:cTn id="45" dur="1000" fill="hold"/>
                                        <p:tgtEl>
                                          <p:spTgt spid="11">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1">
                                            <p:txEl>
                                              <p:pRg st="13" end="13"/>
                                            </p:txEl>
                                          </p:spTgt>
                                        </p:tgtEl>
                                        <p:attrNameLst>
                                          <p:attrName>style.visibility</p:attrName>
                                        </p:attrNameLst>
                                      </p:cBhvr>
                                      <p:to>
                                        <p:strVal val="visible"/>
                                      </p:to>
                                    </p:set>
                                    <p:anim calcmode="lin" valueType="num">
                                      <p:cBhvr>
                                        <p:cTn id="50" dur="500" fill="hold"/>
                                        <p:tgtEl>
                                          <p:spTgt spid="11">
                                            <p:txEl>
                                              <p:pRg st="13" end="13"/>
                                            </p:txEl>
                                          </p:spTgt>
                                        </p:tgtEl>
                                        <p:attrNameLst>
                                          <p:attrName>ppt_w</p:attrName>
                                        </p:attrNameLst>
                                      </p:cBhvr>
                                      <p:tavLst>
                                        <p:tav tm="0">
                                          <p:val>
                                            <p:fltVal val="0"/>
                                          </p:val>
                                        </p:tav>
                                        <p:tav tm="100000">
                                          <p:val>
                                            <p:strVal val="#ppt_w"/>
                                          </p:val>
                                        </p:tav>
                                      </p:tavLst>
                                    </p:anim>
                                    <p:anim calcmode="lin" valueType="num">
                                      <p:cBhvr>
                                        <p:cTn id="51" dur="500" fill="hold"/>
                                        <p:tgtEl>
                                          <p:spTgt spid="11">
                                            <p:txEl>
                                              <p:pRg st="13" end="13"/>
                                            </p:txEl>
                                          </p:spTgt>
                                        </p:tgtEl>
                                        <p:attrNameLst>
                                          <p:attrName>ppt_h</p:attrName>
                                        </p:attrNameLst>
                                      </p:cBhvr>
                                      <p:tavLst>
                                        <p:tav tm="0">
                                          <p:val>
                                            <p:fltVal val="0"/>
                                          </p:val>
                                        </p:tav>
                                        <p:tav tm="100000">
                                          <p:val>
                                            <p:strVal val="#ppt_h"/>
                                          </p:val>
                                        </p:tav>
                                      </p:tavLst>
                                    </p:anim>
                                    <p:animEffect transition="in" filter="fade">
                                      <p:cBhvr>
                                        <p:cTn id="52" dur="500"/>
                                        <p:tgtEl>
                                          <p:spTgt spid="1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1441450" y="385763"/>
            <a:ext cx="3079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1809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800" b="1">
                <a:latin typeface="Book Antiqua" panose="02040602050305030304" pitchFamily="18" charset="0"/>
              </a:rPr>
              <a:t>                                          </a:t>
            </a:r>
          </a:p>
          <a:p>
            <a:pPr>
              <a:spcBef>
                <a:spcPct val="0"/>
              </a:spcBef>
              <a:buFontTx/>
              <a:buNone/>
            </a:pPr>
            <a:r>
              <a:rPr lang="el-GR" altLang="el-GR" sz="1800" b="1">
                <a:latin typeface="Book Antiqua" panose="02040602050305030304" pitchFamily="18" charset="0"/>
              </a:rPr>
              <a:t>                                               </a:t>
            </a:r>
            <a:endParaRPr lang="el-GR" altLang="el-GR" sz="2400"/>
          </a:p>
        </p:txBody>
      </p:sp>
      <p:sp>
        <p:nvSpPr>
          <p:cNvPr id="22531" name="Rectangle 8"/>
          <p:cNvSpPr>
            <a:spLocks noChangeArrowheads="1"/>
          </p:cNvSpPr>
          <p:nvPr/>
        </p:nvSpPr>
        <p:spPr bwMode="auto">
          <a:xfrm>
            <a:off x="1524000" y="21272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22532" name="Rectangle 9"/>
          <p:cNvSpPr>
            <a:spLocks noChangeArrowheads="1"/>
          </p:cNvSpPr>
          <p:nvPr/>
        </p:nvSpPr>
        <p:spPr bwMode="auto">
          <a:xfrm>
            <a:off x="1524000" y="2103439"/>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6" name="Rectangle 8"/>
          <p:cNvSpPr>
            <a:spLocks noChangeArrowheads="1"/>
          </p:cNvSpPr>
          <p:nvPr/>
        </p:nvSpPr>
        <p:spPr bwMode="auto">
          <a:xfrm>
            <a:off x="-13394" y="-17415"/>
            <a:ext cx="11856640" cy="553998"/>
          </a:xfrm>
          <a:prstGeom prst="rect">
            <a:avLst/>
          </a:prstGeom>
          <a:noFill/>
          <a:ln w="9525" algn="ctr">
            <a:noFill/>
            <a:miter lim="800000"/>
            <a:headEnd/>
            <a:tailEnd/>
          </a:ln>
          <a:effectLst/>
        </p:spPr>
        <p:txBody>
          <a:bodyPr wrap="square">
            <a:spAutoFit/>
          </a:bodyPr>
          <a:lstStyle>
            <a:lvl1pPr eaLnBrk="0" hangingPunct="0">
              <a:defRPr sz="2500">
                <a:solidFill>
                  <a:schemeClr val="tx2"/>
                </a:solidFill>
                <a:latin typeface="Calibri" pitchFamily="34" charset="0"/>
              </a:defRPr>
            </a:lvl1pPr>
            <a:lvl2pPr marL="742950" indent="-285750" eaLnBrk="0" hangingPunct="0">
              <a:defRPr sz="2500">
                <a:solidFill>
                  <a:schemeClr val="tx2"/>
                </a:solidFill>
                <a:latin typeface="Calibri" pitchFamily="34" charset="0"/>
              </a:defRPr>
            </a:lvl2pPr>
            <a:lvl3pPr marL="1143000" indent="-228600" eaLnBrk="0" hangingPunct="0">
              <a:defRPr sz="2500">
                <a:solidFill>
                  <a:schemeClr val="tx2"/>
                </a:solidFill>
                <a:latin typeface="Calibri" pitchFamily="34" charset="0"/>
              </a:defRPr>
            </a:lvl3pPr>
            <a:lvl4pPr marL="1600200" indent="-228600" eaLnBrk="0" hangingPunct="0">
              <a:defRPr sz="2500">
                <a:solidFill>
                  <a:schemeClr val="tx2"/>
                </a:solidFill>
                <a:latin typeface="Calibri" pitchFamily="34" charset="0"/>
              </a:defRPr>
            </a:lvl4pPr>
            <a:lvl5pPr marL="2057400" indent="-228600" eaLnBrk="0" hangingPunct="0">
              <a:defRPr sz="2500">
                <a:solidFill>
                  <a:schemeClr val="tx2"/>
                </a:solidFill>
                <a:latin typeface="Calibri" pitchFamily="34" charset="0"/>
              </a:defRPr>
            </a:lvl5pPr>
            <a:lvl6pPr marL="2514600" indent="-228600" eaLnBrk="0" fontAlgn="base" hangingPunct="0">
              <a:spcBef>
                <a:spcPct val="0"/>
              </a:spcBef>
              <a:spcAft>
                <a:spcPct val="0"/>
              </a:spcAft>
              <a:defRPr sz="2500">
                <a:solidFill>
                  <a:schemeClr val="tx2"/>
                </a:solidFill>
                <a:latin typeface="Calibri" pitchFamily="34" charset="0"/>
              </a:defRPr>
            </a:lvl6pPr>
            <a:lvl7pPr marL="2971800" indent="-228600" eaLnBrk="0" fontAlgn="base" hangingPunct="0">
              <a:spcBef>
                <a:spcPct val="0"/>
              </a:spcBef>
              <a:spcAft>
                <a:spcPct val="0"/>
              </a:spcAft>
              <a:defRPr sz="2500">
                <a:solidFill>
                  <a:schemeClr val="tx2"/>
                </a:solidFill>
                <a:latin typeface="Calibri" pitchFamily="34" charset="0"/>
              </a:defRPr>
            </a:lvl7pPr>
            <a:lvl8pPr marL="3429000" indent="-228600" eaLnBrk="0" fontAlgn="base" hangingPunct="0">
              <a:spcBef>
                <a:spcPct val="0"/>
              </a:spcBef>
              <a:spcAft>
                <a:spcPct val="0"/>
              </a:spcAft>
              <a:defRPr sz="2500">
                <a:solidFill>
                  <a:schemeClr val="tx2"/>
                </a:solidFill>
                <a:latin typeface="Calibri" pitchFamily="34" charset="0"/>
              </a:defRPr>
            </a:lvl8pPr>
            <a:lvl9pPr marL="3886200" indent="-228600" eaLnBrk="0" fontAlgn="base" hangingPunct="0">
              <a:spcBef>
                <a:spcPct val="0"/>
              </a:spcBef>
              <a:spcAft>
                <a:spcPct val="0"/>
              </a:spcAft>
              <a:defRPr sz="2500">
                <a:solidFill>
                  <a:schemeClr val="tx2"/>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altLang="el-GR" sz="2700" b="1" i="0" u="none" strike="noStrike" kern="0" cap="none" spc="0" normalizeH="0" baseline="0" noProof="0" dirty="0">
                <a:ln>
                  <a:noFill/>
                </a:ln>
                <a:solidFill>
                  <a:srgbClr val="CC0000"/>
                </a:solidFill>
                <a:effectLst>
                  <a:outerShdw blurRad="38100" dist="38100" dir="2700000" algn="tl">
                    <a:srgbClr val="C0C0C0"/>
                  </a:outerShdw>
                </a:effectLst>
                <a:uLnTx/>
                <a:uFillTx/>
              </a:rPr>
              <a:t>Ενδοσχολική Βία και Εκφοβισμός (Ε.ΒΙ.Ε.)</a:t>
            </a:r>
            <a:r>
              <a:rPr lang="el-GR" altLang="el-GR" sz="2700" b="1" kern="0" noProof="0" dirty="0">
                <a:solidFill>
                  <a:srgbClr val="CC0000"/>
                </a:solidFill>
                <a:effectLst>
                  <a:outerShdw blurRad="38100" dist="38100" dir="2700000" algn="tl">
                    <a:srgbClr val="C0C0C0"/>
                  </a:outerShdw>
                </a:effectLst>
              </a:rPr>
              <a:t>: Διαχείριση 5</a:t>
            </a:r>
            <a:r>
              <a:rPr lang="el-GR" altLang="el-GR" sz="2700" b="1" kern="0" baseline="30000" dirty="0">
                <a:solidFill>
                  <a:srgbClr val="CC0000"/>
                </a:solidFill>
                <a:effectLst>
                  <a:outerShdw blurRad="38100" dist="38100" dir="2700000" algn="tl">
                    <a:srgbClr val="C0C0C0"/>
                  </a:outerShdw>
                </a:effectLst>
              </a:rPr>
              <a:t>ης</a:t>
            </a:r>
            <a:r>
              <a:rPr lang="el-GR" altLang="el-GR" sz="2700" b="1" kern="0" dirty="0">
                <a:solidFill>
                  <a:srgbClr val="CC0000"/>
                </a:solidFill>
                <a:effectLst>
                  <a:outerShdw blurRad="38100" dist="38100" dir="2700000" algn="tl">
                    <a:srgbClr val="C0C0C0"/>
                  </a:outerShdw>
                </a:effectLst>
              </a:rPr>
              <a:t> Μελέτης Περίπτωσης</a:t>
            </a:r>
            <a:r>
              <a:rPr lang="el-GR" altLang="el-GR" sz="3000" b="1" kern="0" dirty="0">
                <a:solidFill>
                  <a:srgbClr val="CC0000"/>
                </a:solidFill>
                <a:effectLst>
                  <a:outerShdw blurRad="38100" dist="38100" dir="2700000" algn="tl">
                    <a:srgbClr val="C0C0C0"/>
                  </a:outerShdw>
                </a:effectLst>
              </a:rPr>
              <a:t> </a:t>
            </a:r>
            <a:endPar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endParaRPr>
          </a:p>
        </p:txBody>
      </p:sp>
      <p:sp>
        <p:nvSpPr>
          <p:cNvPr id="8" name="Ορθογώνιο 7"/>
          <p:cNvSpPr/>
          <p:nvPr/>
        </p:nvSpPr>
        <p:spPr>
          <a:xfrm>
            <a:off x="152872" y="1005295"/>
            <a:ext cx="12097344" cy="3683060"/>
          </a:xfrm>
          <a:prstGeom prst="rect">
            <a:avLst/>
          </a:prstGeom>
        </p:spPr>
        <p:txBody>
          <a:bodyPr wrap="square">
            <a:spAutoFit/>
          </a:bodyPr>
          <a:lstStyle/>
          <a:p>
            <a:pPr algn="just" eaLnBrk="1" hangingPunct="1">
              <a:lnSpc>
                <a:spcPts val="4000"/>
              </a:lnSpc>
              <a:spcAft>
                <a:spcPts val="0"/>
              </a:spcAft>
            </a:pPr>
            <a:r>
              <a:rPr lang="el-GR" sz="3000" b="1" dirty="0">
                <a:solidFill>
                  <a:srgbClr val="C00000"/>
                </a:solidFill>
                <a:latin typeface="Calibri" pitchFamily="34" charset="0"/>
                <a:ea typeface="Times New Roman" panose="02020603050405020304" pitchFamily="18" charset="0"/>
              </a:rPr>
              <a:t>---&gt; </a:t>
            </a:r>
            <a:r>
              <a:rPr lang="el-GR" sz="3000" b="1" dirty="0">
                <a:solidFill>
                  <a:srgbClr val="B7C6FE">
                    <a:lumMod val="25000"/>
                  </a:srgbClr>
                </a:solidFill>
                <a:latin typeface="Calibri" pitchFamily="34" charset="0"/>
                <a:ea typeface="Times New Roman" panose="02020603050405020304" pitchFamily="18" charset="0"/>
              </a:rPr>
              <a:t>Εντός αρμοδιότητας:  	 </a:t>
            </a:r>
            <a:r>
              <a:rPr lang="el-GR" sz="3000" b="1" dirty="0">
                <a:solidFill>
                  <a:srgbClr val="C00000"/>
                </a:solidFill>
                <a:latin typeface="Calibri" pitchFamily="34" charset="0"/>
                <a:ea typeface="Times New Roman" panose="02020603050405020304" pitchFamily="18" charset="0"/>
              </a:rPr>
              <a:t>ΝΑΙ   </a:t>
            </a:r>
            <a:r>
              <a:rPr lang="el-GR" sz="3000" b="1" dirty="0">
                <a:solidFill>
                  <a:srgbClr val="C00000"/>
                </a:solidFill>
                <a:latin typeface="Calibri" pitchFamily="34" charset="0"/>
                <a:ea typeface="Times New Roman" panose="02020603050405020304" pitchFamily="18" charset="0"/>
                <a:sym typeface="Wingdings" panose="05000000000000000000" pitchFamily="2" charset="2"/>
              </a:rPr>
              <a:t>	ΟΧΙ  </a:t>
            </a:r>
            <a:endParaRPr lang="en-US" sz="3000" b="1" dirty="0">
              <a:solidFill>
                <a:srgbClr val="C00000"/>
              </a:solidFill>
              <a:latin typeface="Calibri" pitchFamily="34" charset="0"/>
              <a:ea typeface="Times New Roman" panose="02020603050405020304" pitchFamily="18" charset="0"/>
            </a:endParaRPr>
          </a:p>
          <a:p>
            <a:pPr algn="just" eaLnBrk="1" hangingPunct="1">
              <a:lnSpc>
                <a:spcPts val="4000"/>
              </a:lnSpc>
              <a:spcAft>
                <a:spcPts val="0"/>
              </a:spcAft>
            </a:pPr>
            <a:r>
              <a:rPr lang="el-GR" sz="3000" b="1" dirty="0">
                <a:solidFill>
                  <a:srgbClr val="C00000"/>
                </a:solidFill>
                <a:latin typeface="Calibri" pitchFamily="34" charset="0"/>
                <a:ea typeface="Times New Roman" panose="02020603050405020304" pitchFamily="18" charset="0"/>
              </a:rPr>
              <a:t>---&gt; </a:t>
            </a:r>
            <a:r>
              <a:rPr lang="el-GR" sz="3000" b="1" dirty="0">
                <a:solidFill>
                  <a:srgbClr val="B7C6FE">
                    <a:lumMod val="25000"/>
                  </a:srgbClr>
                </a:solidFill>
                <a:latin typeface="Calibri" pitchFamily="34" charset="0"/>
                <a:ea typeface="Times New Roman" panose="02020603050405020304" pitchFamily="18" charset="0"/>
              </a:rPr>
              <a:t>Είδος Ε.ΒΙ.Ε.:</a:t>
            </a:r>
            <a:r>
              <a:rPr lang="en-US" sz="3000" b="1" dirty="0">
                <a:solidFill>
                  <a:srgbClr val="B7C6FE">
                    <a:lumMod val="25000"/>
                  </a:srgbClr>
                </a:solidFill>
                <a:latin typeface="Calibri" pitchFamily="34" charset="0"/>
                <a:ea typeface="Times New Roman" panose="02020603050405020304" pitchFamily="18" charset="0"/>
              </a:rPr>
              <a:t> </a:t>
            </a:r>
            <a:endParaRPr lang="el-GR" sz="3000" b="1" dirty="0">
              <a:solidFill>
                <a:srgbClr val="C00000"/>
              </a:solidFill>
              <a:latin typeface="Calibri" pitchFamily="34" charset="0"/>
              <a:ea typeface="Times New Roman" panose="02020603050405020304" pitchFamily="18" charset="0"/>
            </a:endParaRPr>
          </a:p>
          <a:p>
            <a:pPr algn="just" eaLnBrk="1" hangingPunct="1">
              <a:lnSpc>
                <a:spcPts val="4000"/>
              </a:lnSpc>
              <a:spcAft>
                <a:spcPts val="0"/>
              </a:spcAft>
            </a:pPr>
            <a:r>
              <a:rPr lang="el-GR" sz="3000" b="1" dirty="0">
                <a:solidFill>
                  <a:srgbClr val="C00000"/>
                </a:solidFill>
                <a:latin typeface="Calibri" pitchFamily="34" charset="0"/>
                <a:ea typeface="Times New Roman" panose="02020603050405020304" pitchFamily="18" charset="0"/>
              </a:rPr>
              <a:t>---&gt; </a:t>
            </a:r>
            <a:r>
              <a:rPr lang="el-GR" sz="3000" b="1" dirty="0">
                <a:solidFill>
                  <a:srgbClr val="B7C6FE">
                    <a:lumMod val="25000"/>
                  </a:srgbClr>
                </a:solidFill>
                <a:latin typeface="Calibri" pitchFamily="34" charset="0"/>
                <a:ea typeface="Times New Roman" panose="02020603050405020304" pitchFamily="18" charset="0"/>
              </a:rPr>
              <a:t>Αξιολόγηση - ιδιαίτερο χαρακτηριστικό περιστατικού:</a:t>
            </a:r>
          </a:p>
          <a:p>
            <a:pPr algn="just" eaLnBrk="1" hangingPunct="1">
              <a:lnSpc>
                <a:spcPts val="4000"/>
              </a:lnSpc>
              <a:spcAft>
                <a:spcPts val="0"/>
              </a:spcAft>
            </a:pPr>
            <a:r>
              <a:rPr lang="el-GR" sz="3000" b="1" dirty="0">
                <a:solidFill>
                  <a:srgbClr val="C00000"/>
                </a:solidFill>
                <a:latin typeface="Calibri" pitchFamily="34" charset="0"/>
                <a:ea typeface="Times New Roman" panose="02020603050405020304" pitchFamily="18" charset="0"/>
              </a:rPr>
              <a:t>---&gt; </a:t>
            </a:r>
            <a:r>
              <a:rPr lang="el-GR" sz="3000" b="1" dirty="0">
                <a:solidFill>
                  <a:srgbClr val="B7C6FE">
                    <a:lumMod val="25000"/>
                  </a:srgbClr>
                </a:solidFill>
                <a:latin typeface="Calibri" pitchFamily="34" charset="0"/>
                <a:ea typeface="Times New Roman" panose="02020603050405020304" pitchFamily="18" charset="0"/>
              </a:rPr>
              <a:t>Βάσιμη: 			</a:t>
            </a:r>
            <a:r>
              <a:rPr lang="el-GR" sz="3000" b="1" dirty="0">
                <a:solidFill>
                  <a:srgbClr val="C00000"/>
                </a:solidFill>
                <a:latin typeface="Calibri" pitchFamily="34" charset="0"/>
                <a:ea typeface="Times New Roman" panose="02020603050405020304" pitchFamily="18" charset="0"/>
              </a:rPr>
              <a:t>ΝΑΙ   </a:t>
            </a:r>
            <a:r>
              <a:rPr lang="el-GR" sz="3000" b="1" dirty="0">
                <a:solidFill>
                  <a:srgbClr val="C00000"/>
                </a:solidFill>
                <a:latin typeface="Calibri" pitchFamily="34" charset="0"/>
                <a:ea typeface="Times New Roman" panose="02020603050405020304" pitchFamily="18" charset="0"/>
                <a:sym typeface="Wingdings" panose="05000000000000000000" pitchFamily="2" charset="2"/>
              </a:rPr>
              <a:t>	ΟΧΙ  </a:t>
            </a:r>
          </a:p>
          <a:p>
            <a:pPr algn="just" eaLnBrk="1" hangingPunct="1">
              <a:lnSpc>
                <a:spcPts val="4000"/>
              </a:lnSpc>
              <a:spcAft>
                <a:spcPts val="0"/>
              </a:spcAft>
            </a:pPr>
            <a:r>
              <a:rPr lang="el-GR" sz="3000" b="1" dirty="0">
                <a:solidFill>
                  <a:srgbClr val="C00000"/>
                </a:solidFill>
                <a:latin typeface="Calibri" pitchFamily="34" charset="0"/>
                <a:ea typeface="Times New Roman" panose="02020603050405020304" pitchFamily="18" charset="0"/>
              </a:rPr>
              <a:t>---&gt; </a:t>
            </a:r>
            <a:r>
              <a:rPr lang="el-GR" sz="3000" b="1" dirty="0">
                <a:solidFill>
                  <a:srgbClr val="B7C6FE">
                    <a:lumMod val="25000"/>
                  </a:srgbClr>
                </a:solidFill>
                <a:latin typeface="Calibri" pitchFamily="34" charset="0"/>
                <a:ea typeface="Times New Roman" panose="02020603050405020304" pitchFamily="18" charset="0"/>
              </a:rPr>
              <a:t>Παραπομπή της υπόθεσης στην 4 – </a:t>
            </a:r>
            <a:r>
              <a:rPr lang="el-GR" sz="3000" b="1" dirty="0" err="1">
                <a:solidFill>
                  <a:srgbClr val="B7C6FE">
                    <a:lumMod val="25000"/>
                  </a:srgbClr>
                </a:solidFill>
                <a:latin typeface="Calibri" pitchFamily="34" charset="0"/>
                <a:ea typeface="Times New Roman" panose="02020603050405020304" pitchFamily="18" charset="0"/>
              </a:rPr>
              <a:t>μελή</a:t>
            </a:r>
            <a:r>
              <a:rPr lang="el-GR" sz="3000" b="1" dirty="0">
                <a:solidFill>
                  <a:srgbClr val="B7C6FE">
                    <a:lumMod val="25000"/>
                  </a:srgbClr>
                </a:solidFill>
                <a:latin typeface="Calibri" pitchFamily="34" charset="0"/>
                <a:ea typeface="Times New Roman" panose="02020603050405020304" pitchFamily="18" charset="0"/>
              </a:rPr>
              <a:t> Επιτροπή</a:t>
            </a:r>
            <a:r>
              <a:rPr lang="en-US" sz="3000" b="1" dirty="0">
                <a:solidFill>
                  <a:srgbClr val="B7C6FE">
                    <a:lumMod val="25000"/>
                  </a:srgbClr>
                </a:solidFill>
                <a:latin typeface="Calibri" pitchFamily="34" charset="0"/>
                <a:ea typeface="Times New Roman" panose="02020603050405020304" pitchFamily="18" charset="0"/>
              </a:rPr>
              <a:t>   </a:t>
            </a:r>
            <a:endParaRPr lang="el-GR" sz="3000" b="1" dirty="0">
              <a:solidFill>
                <a:srgbClr val="B7C6FE">
                  <a:lumMod val="25000"/>
                </a:srgbClr>
              </a:solidFill>
              <a:latin typeface="Calibri" pitchFamily="34" charset="0"/>
              <a:ea typeface="Times New Roman" panose="02020603050405020304" pitchFamily="18" charset="0"/>
            </a:endParaRPr>
          </a:p>
          <a:p>
            <a:pPr algn="ctr" eaLnBrk="1" hangingPunct="1">
              <a:lnSpc>
                <a:spcPts val="4000"/>
              </a:lnSpc>
              <a:spcAft>
                <a:spcPts val="0"/>
              </a:spcAft>
            </a:pPr>
            <a:r>
              <a:rPr lang="el-GR" sz="3000" b="1" dirty="0">
                <a:solidFill>
                  <a:srgbClr val="C00000"/>
                </a:solidFill>
                <a:latin typeface="Calibri" pitchFamily="34" charset="0"/>
                <a:ea typeface="Times New Roman" panose="02020603050405020304" pitchFamily="18" charset="0"/>
              </a:rPr>
              <a:t> ΝΑΙ   </a:t>
            </a:r>
            <a:r>
              <a:rPr lang="el-GR" sz="3000" b="1" dirty="0">
                <a:solidFill>
                  <a:srgbClr val="C00000"/>
                </a:solidFill>
                <a:latin typeface="Calibri" pitchFamily="34" charset="0"/>
                <a:ea typeface="Times New Roman" panose="02020603050405020304" pitchFamily="18" charset="0"/>
                <a:sym typeface="Wingdings" panose="05000000000000000000" pitchFamily="2" charset="2"/>
              </a:rPr>
              <a:t>	  ΟΧΙ </a:t>
            </a:r>
            <a:r>
              <a:rPr lang="en-US" sz="3000" b="1" dirty="0">
                <a:solidFill>
                  <a:srgbClr val="B7C6FE">
                    <a:lumMod val="25000"/>
                  </a:srgbClr>
                </a:solidFill>
                <a:latin typeface="Calibri" pitchFamily="34" charset="0"/>
                <a:ea typeface="Times New Roman" panose="02020603050405020304" pitchFamily="18" charset="0"/>
              </a:rPr>
              <a:t> </a:t>
            </a:r>
            <a:endParaRPr lang="el-GR" sz="3000" b="1" dirty="0">
              <a:solidFill>
                <a:srgbClr val="B7C6FE">
                  <a:lumMod val="25000"/>
                </a:srgbClr>
              </a:solidFill>
              <a:latin typeface="Calibri" pitchFamily="34" charset="0"/>
              <a:ea typeface="Times New Roman" panose="02020603050405020304" pitchFamily="18" charset="0"/>
            </a:endParaRPr>
          </a:p>
          <a:p>
            <a:pPr algn="just" eaLnBrk="1" hangingPunct="1">
              <a:lnSpc>
                <a:spcPts val="4000"/>
              </a:lnSpc>
              <a:spcAft>
                <a:spcPts val="0"/>
              </a:spcAft>
            </a:pPr>
            <a:r>
              <a:rPr lang="el-GR" sz="3000" b="1" dirty="0">
                <a:solidFill>
                  <a:srgbClr val="C00000"/>
                </a:solidFill>
                <a:latin typeface="Calibri" pitchFamily="34" charset="0"/>
                <a:ea typeface="Times New Roman" panose="02020603050405020304" pitchFamily="18" charset="0"/>
              </a:rPr>
              <a:t>---&gt; </a:t>
            </a:r>
            <a:r>
              <a:rPr lang="el-GR" sz="3000" b="1" dirty="0">
                <a:solidFill>
                  <a:srgbClr val="B7C6FE">
                    <a:lumMod val="25000"/>
                  </a:srgbClr>
                </a:solidFill>
                <a:latin typeface="Calibri" pitchFamily="34" charset="0"/>
                <a:ea typeface="Times New Roman" panose="02020603050405020304" pitchFamily="18" charset="0"/>
              </a:rPr>
              <a:t>Πρόταση Διαχείρισης:</a:t>
            </a:r>
          </a:p>
        </p:txBody>
      </p:sp>
      <p:sp>
        <p:nvSpPr>
          <p:cNvPr id="2" name="Θέση αριθμού διαφάνειας 1">
            <a:extLst>
              <a:ext uri="{FF2B5EF4-FFF2-40B4-BE49-F238E27FC236}">
                <a16:creationId xmlns:a16="http://schemas.microsoft.com/office/drawing/2014/main" id="{748AD40D-8E8A-4FBA-96AB-2CA431DFACC5}"/>
              </a:ext>
            </a:extLst>
          </p:cNvPr>
          <p:cNvSpPr>
            <a:spLocks noGrp="1"/>
          </p:cNvSpPr>
          <p:nvPr>
            <p:ph type="sldNum" sz="quarter" idx="12"/>
          </p:nvPr>
        </p:nvSpPr>
        <p:spPr/>
        <p:txBody>
          <a:bodyPr/>
          <a:lstStyle/>
          <a:p>
            <a:pPr>
              <a:defRPr/>
            </a:pPr>
            <a:fld id="{845437B2-4D18-46FF-8583-E2B9C8A721F5}" type="slidenum">
              <a:rPr lang="el-GR" altLang="el-GR" smtClean="0"/>
              <a:pPr>
                <a:defRPr/>
              </a:pPr>
              <a:t>46</a:t>
            </a:fld>
            <a:endParaRPr lang="el-GR" altLang="el-GR"/>
          </a:p>
        </p:txBody>
      </p:sp>
      <p:pic>
        <p:nvPicPr>
          <p:cNvPr id="9" name="Εικόνα 8"/>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480376" y="6165304"/>
            <a:ext cx="1355743" cy="379608"/>
          </a:xfrm>
          <a:prstGeom prst="rect">
            <a:avLst/>
          </a:prstGeom>
        </p:spPr>
      </p:pic>
    </p:spTree>
    <p:extLst>
      <p:ext uri="{BB962C8B-B14F-4D97-AF65-F5344CB8AC3E}">
        <p14:creationId xmlns:p14="http://schemas.microsoft.com/office/powerpoint/2010/main" val="19673193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191344" y="116632"/>
            <a:ext cx="11593288" cy="6374950"/>
          </a:xfrm>
          <a:prstGeom prst="rect">
            <a:avLst/>
          </a:prstGeom>
        </p:spPr>
        <p:txBody>
          <a:bodyPr wrap="square">
            <a:spAutoFit/>
          </a:bodyPr>
          <a:lstStyle/>
          <a:p>
            <a:pPr>
              <a:lnSpc>
                <a:spcPct val="107000"/>
              </a:lnSpc>
              <a:spcAft>
                <a:spcPts val="800"/>
              </a:spcAft>
            </a:pPr>
            <a:r>
              <a:rPr lang="el-GR" sz="2000" b="1" dirty="0">
                <a:latin typeface="Book Antiqua" panose="02040602050305030304" pitchFamily="18" charset="0"/>
                <a:ea typeface="Calibri" panose="020F0502020204030204" pitchFamily="34" charset="0"/>
                <a:cs typeface="Times New Roman" panose="02020603050405020304" pitchFamily="18" charset="0"/>
              </a:rPr>
              <a:t>1  Χαρακτηρισμός περιστατικού</a:t>
            </a:r>
            <a:endParaRPr lang="el-GR" sz="2000" dirty="0">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l-GR" sz="2000" dirty="0">
                <a:latin typeface="Book Antiqua" panose="02040602050305030304" pitchFamily="18" charset="0"/>
                <a:ea typeface="Calibri" panose="020F0502020204030204" pitchFamily="34" charset="0"/>
                <a:cs typeface="Times New Roman" panose="02020603050405020304" pitchFamily="18" charset="0"/>
              </a:rPr>
              <a:t>1.1 Εντός αρμοδιότητας Πλατφόρμας: ΝΑΙ</a:t>
            </a:r>
          </a:p>
          <a:p>
            <a:pPr>
              <a:lnSpc>
                <a:spcPct val="107000"/>
              </a:lnSpc>
              <a:spcAft>
                <a:spcPts val="800"/>
              </a:spcAft>
            </a:pPr>
            <a:r>
              <a:rPr lang="el-GR" sz="2000" dirty="0">
                <a:latin typeface="Book Antiqua" panose="02040602050305030304" pitchFamily="18" charset="0"/>
                <a:ea typeface="Calibri" panose="020F0502020204030204" pitchFamily="34" charset="0"/>
                <a:cs typeface="Times New Roman" panose="02020603050405020304" pitchFamily="18" charset="0"/>
              </a:rPr>
              <a:t>1.2 Βάσιμη: ΝΑΙ</a:t>
            </a:r>
          </a:p>
          <a:p>
            <a:pPr>
              <a:lnSpc>
                <a:spcPct val="107000"/>
              </a:lnSpc>
              <a:spcAft>
                <a:spcPts val="800"/>
              </a:spcAft>
            </a:pPr>
            <a:r>
              <a:rPr lang="el-GR" sz="2000" dirty="0">
                <a:latin typeface="Book Antiqua" panose="02040602050305030304" pitchFamily="18" charset="0"/>
                <a:ea typeface="Calibri" panose="020F0502020204030204" pitchFamily="34" charset="0"/>
                <a:cs typeface="Times New Roman" panose="02020603050405020304" pitchFamily="18" charset="0"/>
              </a:rPr>
              <a:t>1.3 Είδος Ε.ΒΙ.Ε.: Ψυχολογική</a:t>
            </a:r>
          </a:p>
          <a:p>
            <a:pPr>
              <a:lnSpc>
                <a:spcPct val="107000"/>
              </a:lnSpc>
              <a:spcAft>
                <a:spcPts val="800"/>
              </a:spcAft>
            </a:pPr>
            <a:r>
              <a:rPr lang="el-GR" sz="2000" dirty="0">
                <a:latin typeface="Book Antiqua" panose="02040602050305030304" pitchFamily="18" charset="0"/>
                <a:ea typeface="Calibri" panose="020F0502020204030204" pitchFamily="34" charset="0"/>
                <a:cs typeface="Times New Roman" panose="02020603050405020304" pitchFamily="18" charset="0"/>
              </a:rPr>
              <a:t>1.4 Ιδιαίτερο χαρακτηριστικό: Εμπλέκεται εκπαιδευτικός, ο οποίος κατηγορείται ότι άσκησε Ε.ΒΙ.Ε.</a:t>
            </a:r>
          </a:p>
          <a:p>
            <a:pPr>
              <a:lnSpc>
                <a:spcPct val="107000"/>
              </a:lnSpc>
              <a:spcAft>
                <a:spcPts val="800"/>
              </a:spcAft>
            </a:pPr>
            <a:r>
              <a:rPr lang="el-GR" sz="2000" b="1" dirty="0">
                <a:latin typeface="Book Antiqua" panose="02040602050305030304" pitchFamily="18" charset="0"/>
                <a:ea typeface="Calibri" panose="020F0502020204030204" pitchFamily="34" charset="0"/>
                <a:cs typeface="Times New Roman" panose="02020603050405020304" pitchFamily="18" charset="0"/>
              </a:rPr>
              <a:t> </a:t>
            </a:r>
            <a:endParaRPr lang="el-GR" sz="2000" dirty="0">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l-GR" sz="2000" b="1" dirty="0">
                <a:latin typeface="Book Antiqua" panose="02040602050305030304" pitchFamily="18" charset="0"/>
                <a:ea typeface="Calibri" panose="020F0502020204030204" pitchFamily="34" charset="0"/>
                <a:cs typeface="Times New Roman" panose="02020603050405020304" pitchFamily="18" charset="0"/>
              </a:rPr>
              <a:t>2  Διαχείριση περιστατικού</a:t>
            </a:r>
            <a:endParaRPr lang="el-GR" sz="2000" dirty="0">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l-GR" sz="2000" dirty="0">
                <a:latin typeface="Book Antiqua" panose="02040602050305030304" pitchFamily="18" charset="0"/>
                <a:ea typeface="Calibri" panose="020F0502020204030204" pitchFamily="34" charset="0"/>
                <a:cs typeface="Times New Roman" panose="02020603050405020304" pitchFamily="18" charset="0"/>
              </a:rPr>
              <a:t>Αρχικά, εξέταση ενδεχόμενης </a:t>
            </a:r>
            <a:r>
              <a:rPr lang="el-GR" sz="2000" b="1" dirty="0">
                <a:latin typeface="Book Antiqua" panose="02040602050305030304" pitchFamily="18" charset="0"/>
                <a:ea typeface="Calibri" panose="020F0502020204030204" pitchFamily="34" charset="0"/>
                <a:cs typeface="Times New Roman" panose="02020603050405020304" pitchFamily="18" charset="0"/>
              </a:rPr>
              <a:t>δέσμευσης περιστατικού</a:t>
            </a:r>
            <a:r>
              <a:rPr lang="el-GR" sz="2000" dirty="0">
                <a:latin typeface="Book Antiqua" panose="02040602050305030304" pitchFamily="18" charset="0"/>
                <a:ea typeface="Calibri" panose="020F0502020204030204" pitchFamily="34" charset="0"/>
                <a:cs typeface="Times New Roman" panose="02020603050405020304" pitchFamily="18" charset="0"/>
              </a:rPr>
              <a:t> από την 4μελή Ομάδα Δράσης, ένεκα εμπλοκής εκπαιδευτικού. Ακόλουθα:</a:t>
            </a:r>
          </a:p>
          <a:p>
            <a:pPr>
              <a:lnSpc>
                <a:spcPct val="107000"/>
              </a:lnSpc>
              <a:spcAft>
                <a:spcPts val="800"/>
              </a:spcAft>
            </a:pPr>
            <a:r>
              <a:rPr lang="el-GR" sz="2000" b="1" dirty="0">
                <a:latin typeface="Book Antiqua" panose="02040602050305030304" pitchFamily="18" charset="0"/>
                <a:ea typeface="Calibri" panose="020F0502020204030204" pitchFamily="34" charset="0"/>
                <a:cs typeface="Times New Roman" panose="02020603050405020304" pitchFamily="18" charset="0"/>
              </a:rPr>
              <a:t>2.1 </a:t>
            </a:r>
            <a:r>
              <a:rPr lang="el-GR" sz="2000" dirty="0">
                <a:latin typeface="Book Antiqua" panose="02040602050305030304" pitchFamily="18" charset="0"/>
                <a:ea typeface="Calibri" panose="020F0502020204030204" pitchFamily="34" charset="0"/>
                <a:cs typeface="Times New Roman" panose="02020603050405020304" pitchFamily="18" charset="0"/>
              </a:rPr>
              <a:t>Προσδιορισμός ρόλων εμπλεκομένων: ο φερόμενος ως </a:t>
            </a:r>
            <a:r>
              <a:rPr lang="el-GR" sz="2000" dirty="0" err="1">
                <a:latin typeface="Book Antiqua" panose="02040602050305030304" pitchFamily="18" charset="0"/>
                <a:ea typeface="Calibri" panose="020F0502020204030204" pitchFamily="34" charset="0"/>
                <a:cs typeface="Times New Roman" panose="02020603050405020304" pitchFamily="18" charset="0"/>
              </a:rPr>
              <a:t>ασκήσας</a:t>
            </a:r>
            <a:r>
              <a:rPr lang="el-GR" sz="2000" dirty="0">
                <a:latin typeface="Book Antiqua" panose="02040602050305030304" pitchFamily="18" charset="0"/>
                <a:ea typeface="Calibri" panose="020F0502020204030204" pitchFamily="34" charset="0"/>
                <a:cs typeface="Times New Roman" panose="02020603050405020304" pitchFamily="18" charset="0"/>
              </a:rPr>
              <a:t> Ε.ΒΙ.Ε, η υφιστάμενη την Ε.ΒΙ.Ε., αμέτοχοι παριστάμενοι παρατηρητές.</a:t>
            </a:r>
          </a:p>
          <a:p>
            <a:pPr>
              <a:lnSpc>
                <a:spcPct val="107000"/>
              </a:lnSpc>
              <a:spcAft>
                <a:spcPts val="800"/>
              </a:spcAft>
            </a:pPr>
            <a:r>
              <a:rPr lang="el-GR" sz="2000" b="1" dirty="0">
                <a:latin typeface="Book Antiqua" panose="02040602050305030304" pitchFamily="18" charset="0"/>
                <a:ea typeface="Calibri" panose="020F0502020204030204" pitchFamily="34" charset="0"/>
                <a:cs typeface="Times New Roman" panose="02020603050405020304" pitchFamily="18" charset="0"/>
              </a:rPr>
              <a:t>2.2</a:t>
            </a:r>
            <a:r>
              <a:rPr lang="el-GR" sz="2000" dirty="0">
                <a:latin typeface="Book Antiqua" panose="02040602050305030304" pitchFamily="18" charset="0"/>
                <a:ea typeface="Calibri" panose="020F0502020204030204" pitchFamily="34" charset="0"/>
                <a:cs typeface="Times New Roman" panose="02020603050405020304" pitchFamily="18" charset="0"/>
              </a:rPr>
              <a:t> Άμεση ενημέρωση διεύθυνσης σχολείου. Συλλογή πρώτων πληροφοριών για το έργο και την προσωπικότητα του εκπαιδευτικού. </a:t>
            </a:r>
          </a:p>
          <a:p>
            <a:pPr>
              <a:lnSpc>
                <a:spcPct val="107000"/>
              </a:lnSpc>
              <a:spcAft>
                <a:spcPts val="800"/>
              </a:spcAft>
            </a:pPr>
            <a:r>
              <a:rPr lang="el-GR" sz="2000" b="1" dirty="0">
                <a:latin typeface="Book Antiqua" panose="02040602050305030304" pitchFamily="18" charset="0"/>
                <a:ea typeface="Calibri" panose="020F0502020204030204" pitchFamily="34" charset="0"/>
                <a:cs typeface="Times New Roman" panose="02020603050405020304" pitchFamily="18" charset="0"/>
              </a:rPr>
              <a:t>2.3 </a:t>
            </a:r>
            <a:r>
              <a:rPr lang="el-GR" sz="2000" dirty="0">
                <a:latin typeface="Book Antiqua" panose="02040602050305030304" pitchFamily="18" charset="0"/>
                <a:ea typeface="Calibri" panose="020F0502020204030204" pitchFamily="34" charset="0"/>
                <a:cs typeface="Times New Roman" panose="02020603050405020304" pitchFamily="18" charset="0"/>
              </a:rPr>
              <a:t>Περαιτέρω συλλογή πληροφοριών: Εντοπισμός και καταγραφή γεγονότων. Οι συναντήσεις με τους μαθητές, και τη μαθήτρια που φέρεται να υπέστη Ε.ΒΙ.Ε. και τους υπόλοιπους παρατηρητές, θα γίνουν από τον ψυχολόγο της Τετραμελούς Ομάδας Δράσης. </a:t>
            </a:r>
          </a:p>
        </p:txBody>
      </p:sp>
      <p:sp>
        <p:nvSpPr>
          <p:cNvPr id="4" name="Θέση αριθμού διαφάνειας 3">
            <a:extLst>
              <a:ext uri="{FF2B5EF4-FFF2-40B4-BE49-F238E27FC236}">
                <a16:creationId xmlns:a16="http://schemas.microsoft.com/office/drawing/2014/main" id="{C89C4E34-B766-4D13-8827-DFB013DE4250}"/>
              </a:ext>
            </a:extLst>
          </p:cNvPr>
          <p:cNvSpPr>
            <a:spLocks noGrp="1"/>
          </p:cNvSpPr>
          <p:nvPr>
            <p:ph type="sldNum" sz="quarter" idx="12"/>
          </p:nvPr>
        </p:nvSpPr>
        <p:spPr/>
        <p:txBody>
          <a:bodyPr/>
          <a:lstStyle/>
          <a:p>
            <a:pPr>
              <a:defRPr/>
            </a:pPr>
            <a:fld id="{845437B2-4D18-46FF-8583-E2B9C8A721F5}" type="slidenum">
              <a:rPr lang="el-GR" altLang="el-GR" smtClean="0"/>
              <a:pPr>
                <a:defRPr/>
              </a:pPr>
              <a:t>47</a:t>
            </a:fld>
            <a:endParaRPr lang="el-GR" altLang="el-GR"/>
          </a:p>
        </p:txBody>
      </p:sp>
      <p:pic>
        <p:nvPicPr>
          <p:cNvPr id="5" name="Εικόνα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552384" y="6248400"/>
            <a:ext cx="1355743" cy="379608"/>
          </a:xfrm>
          <a:prstGeom prst="rect">
            <a:avLst/>
          </a:prstGeom>
        </p:spPr>
      </p:pic>
    </p:spTree>
    <p:extLst>
      <p:ext uri="{BB962C8B-B14F-4D97-AF65-F5344CB8AC3E}">
        <p14:creationId xmlns:p14="http://schemas.microsoft.com/office/powerpoint/2010/main" val="11041516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arn(inVertical)">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191344" y="404664"/>
            <a:ext cx="11593288" cy="4215128"/>
          </a:xfrm>
          <a:prstGeom prst="rect">
            <a:avLst/>
          </a:prstGeom>
        </p:spPr>
        <p:txBody>
          <a:bodyPr wrap="square">
            <a:spAutoFit/>
          </a:bodyPr>
          <a:lstStyle/>
          <a:p>
            <a:pPr>
              <a:lnSpc>
                <a:spcPct val="107000"/>
              </a:lnSpc>
              <a:spcAft>
                <a:spcPts val="800"/>
              </a:spcAft>
            </a:pPr>
            <a:r>
              <a:rPr lang="el-GR" sz="2000" b="1" dirty="0">
                <a:latin typeface="Book Antiqua" panose="02040602050305030304" pitchFamily="18" charset="0"/>
                <a:ea typeface="Calibri" panose="020F0502020204030204" pitchFamily="34" charset="0"/>
                <a:cs typeface="Times New Roman" panose="02020603050405020304" pitchFamily="18" charset="0"/>
              </a:rPr>
              <a:t>2.4</a:t>
            </a:r>
            <a:r>
              <a:rPr lang="el-GR" sz="2000" dirty="0">
                <a:latin typeface="Book Antiqua" panose="02040602050305030304" pitchFamily="18" charset="0"/>
                <a:ea typeface="Calibri" panose="020F0502020204030204" pitchFamily="34" charset="0"/>
                <a:cs typeface="Times New Roman" panose="02020603050405020304" pitchFamily="18" charset="0"/>
              </a:rPr>
              <a:t> Συνάντηση με τους γονείς της μαθήτριας που φέρεται να υπέστη  Ε.ΒΙ.Ε.</a:t>
            </a:r>
          </a:p>
          <a:p>
            <a:pPr>
              <a:lnSpc>
                <a:spcPct val="107000"/>
              </a:lnSpc>
              <a:spcAft>
                <a:spcPts val="800"/>
              </a:spcAft>
            </a:pPr>
            <a:r>
              <a:rPr lang="el-GR" sz="2000" b="1" dirty="0">
                <a:latin typeface="Book Antiqua" panose="02040602050305030304" pitchFamily="18" charset="0"/>
                <a:ea typeface="Calibri" panose="020F0502020204030204" pitchFamily="34" charset="0"/>
                <a:cs typeface="Times New Roman" panose="02020603050405020304" pitchFamily="18" charset="0"/>
              </a:rPr>
              <a:t>2.5</a:t>
            </a:r>
            <a:r>
              <a:rPr lang="el-GR" sz="2000" dirty="0">
                <a:latin typeface="Book Antiqua" panose="02040602050305030304" pitchFamily="18" charset="0"/>
                <a:ea typeface="Calibri" panose="020F0502020204030204" pitchFamily="34" charset="0"/>
                <a:cs typeface="Times New Roman" panose="02020603050405020304" pitchFamily="18" charset="0"/>
              </a:rPr>
              <a:t> Ενημέρωση και εμπλοκή αρμόδιου Συμβούλου Εκπαίδευσης:</a:t>
            </a:r>
          </a:p>
          <a:p>
            <a:pPr marL="180340">
              <a:lnSpc>
                <a:spcPct val="107000"/>
              </a:lnSpc>
              <a:spcAft>
                <a:spcPts val="800"/>
              </a:spcAft>
            </a:pPr>
            <a:r>
              <a:rPr lang="el-GR" sz="2000" b="1" i="1" dirty="0">
                <a:latin typeface="Book Antiqua" panose="02040602050305030304" pitchFamily="18" charset="0"/>
                <a:ea typeface="Calibri" panose="020F0502020204030204" pitchFamily="34" charset="0"/>
                <a:cs typeface="Times New Roman" panose="02020603050405020304" pitchFamily="18" charset="0"/>
              </a:rPr>
              <a:t>2.5.1</a:t>
            </a:r>
            <a:r>
              <a:rPr lang="el-GR" sz="2000" dirty="0">
                <a:latin typeface="Book Antiqua" panose="02040602050305030304" pitchFamily="18" charset="0"/>
                <a:ea typeface="Calibri" panose="020F0502020204030204" pitchFamily="34" charset="0"/>
                <a:cs typeface="Times New Roman" panose="02020603050405020304" pitchFamily="18" charset="0"/>
              </a:rPr>
              <a:t>  Ατομικές παιδαγωγικές παρεμβάσεις. Ενδεχόμενη συλλογική παιδαγωγική παρέμβαση προς το μαθητικό τμήμα, εάν κριθεί αναγκαίο. </a:t>
            </a:r>
            <a:r>
              <a:rPr lang="el-GR" sz="2000" dirty="0" err="1">
                <a:latin typeface="Book Antiqua" panose="02040602050305030304" pitchFamily="18" charset="0"/>
                <a:ea typeface="Calibri" panose="020F0502020204030204" pitchFamily="34" charset="0"/>
                <a:cs typeface="Times New Roman" panose="02020603050405020304" pitchFamily="18" charset="0"/>
              </a:rPr>
              <a:t>Συνεμπλοκή</a:t>
            </a:r>
            <a:r>
              <a:rPr lang="el-GR" sz="2000" dirty="0">
                <a:latin typeface="Book Antiqua" panose="02040602050305030304" pitchFamily="18" charset="0"/>
                <a:ea typeface="Calibri" panose="020F0502020204030204" pitchFamily="34" charset="0"/>
                <a:cs typeface="Times New Roman" panose="02020603050405020304" pitchFamily="18" charset="0"/>
              </a:rPr>
              <a:t> ειδικών (π.χ. ψυχολόγων) και φορέων, εάν είναι εφικτό.</a:t>
            </a:r>
          </a:p>
          <a:p>
            <a:pPr marL="180340">
              <a:lnSpc>
                <a:spcPct val="107000"/>
              </a:lnSpc>
              <a:spcAft>
                <a:spcPts val="800"/>
              </a:spcAft>
            </a:pPr>
            <a:r>
              <a:rPr lang="el-GR" sz="2000" b="1" i="1" dirty="0">
                <a:latin typeface="Book Antiqua" panose="02040602050305030304" pitchFamily="18" charset="0"/>
                <a:ea typeface="Calibri" panose="020F0502020204030204" pitchFamily="34" charset="0"/>
                <a:cs typeface="Times New Roman" panose="02020603050405020304" pitchFamily="18" charset="0"/>
              </a:rPr>
              <a:t>2.5.2 </a:t>
            </a:r>
            <a:r>
              <a:rPr lang="el-GR" sz="2000" dirty="0">
                <a:latin typeface="Book Antiqua" panose="02040602050305030304" pitchFamily="18" charset="0"/>
                <a:ea typeface="Calibri" panose="020F0502020204030204" pitchFamily="34" charset="0"/>
                <a:cs typeface="Times New Roman" panose="02020603050405020304" pitchFamily="18" charset="0"/>
              </a:rPr>
              <a:t>Συμβουλευτική παρέμβαση προς τον εκπαιδευτικό, εάν επιβεβαιωθεί ότι υπέπεσε σε σφάλμα. Σε αυτή την περίπτωση, εξέταση </a:t>
            </a:r>
            <a:r>
              <a:rPr lang="el-GR" sz="2000" dirty="0" err="1">
                <a:latin typeface="Book Antiqua" panose="02040602050305030304" pitchFamily="18" charset="0"/>
                <a:ea typeface="Calibri" panose="020F0502020204030204" pitchFamily="34" charset="0"/>
                <a:cs typeface="Times New Roman" panose="02020603050405020304" pitchFamily="18" charset="0"/>
              </a:rPr>
              <a:t>συνεμπλοκής</a:t>
            </a:r>
            <a:r>
              <a:rPr lang="el-GR" sz="2000" dirty="0">
                <a:latin typeface="Book Antiqua" panose="02040602050305030304" pitchFamily="18" charset="0"/>
                <a:ea typeface="Calibri" panose="020F0502020204030204" pitchFamily="34" charset="0"/>
                <a:cs typeface="Times New Roman" panose="02020603050405020304" pitchFamily="18" charset="0"/>
              </a:rPr>
              <a:t> αρμόδιου μέντορα (εάν πρόκειται για νεοεισερχόμενο </a:t>
            </a:r>
            <a:r>
              <a:rPr lang="el-GR" sz="2000" dirty="0" err="1">
                <a:latin typeface="Book Antiqua" panose="02040602050305030304" pitchFamily="18" charset="0"/>
                <a:ea typeface="Calibri" panose="020F0502020204030204" pitchFamily="34" charset="0"/>
                <a:cs typeface="Times New Roman" panose="02020603050405020304" pitchFamily="18" charset="0"/>
              </a:rPr>
              <a:t>εκπ</a:t>
            </a:r>
            <a:r>
              <a:rPr lang="el-GR" sz="2000" dirty="0">
                <a:latin typeface="Book Antiqua" panose="02040602050305030304" pitchFamily="18" charset="0"/>
                <a:ea typeface="Calibri" panose="020F0502020204030204" pitchFamily="34" charset="0"/>
                <a:cs typeface="Times New Roman" panose="02020603050405020304" pitchFamily="18" charset="0"/>
              </a:rPr>
              <a:t>/</a:t>
            </a:r>
            <a:r>
              <a:rPr lang="el-GR" sz="2000" dirty="0" err="1">
                <a:latin typeface="Book Antiqua" panose="02040602050305030304" pitchFamily="18" charset="0"/>
                <a:ea typeface="Calibri" panose="020F0502020204030204" pitchFamily="34" charset="0"/>
                <a:cs typeface="Times New Roman" panose="02020603050405020304" pitchFamily="18" charset="0"/>
              </a:rPr>
              <a:t>κό</a:t>
            </a:r>
            <a:r>
              <a:rPr lang="el-GR" sz="2000" dirty="0">
                <a:latin typeface="Book Antiqua" panose="02040602050305030304" pitchFamily="18" charset="0"/>
                <a:ea typeface="Calibri" panose="020F0502020204030204" pitchFamily="34" charset="0"/>
                <a:cs typeface="Times New Roman" panose="02020603050405020304" pitchFamily="18" charset="0"/>
              </a:rPr>
              <a:t>) και </a:t>
            </a:r>
            <a:r>
              <a:rPr lang="el-GR" sz="2000" dirty="0" err="1">
                <a:latin typeface="Book Antiqua" panose="02040602050305030304" pitchFamily="18" charset="0"/>
                <a:ea typeface="Calibri" panose="020F0502020204030204" pitchFamily="34" charset="0"/>
                <a:cs typeface="Times New Roman" panose="02020603050405020304" pitchFamily="18" charset="0"/>
              </a:rPr>
              <a:t>ενδοσχολικού</a:t>
            </a:r>
            <a:r>
              <a:rPr lang="el-GR" sz="2000" dirty="0">
                <a:latin typeface="Book Antiqua" panose="02040602050305030304" pitchFamily="18" charset="0"/>
                <a:ea typeface="Calibri" panose="020F0502020204030204" pitchFamily="34" charset="0"/>
                <a:cs typeface="Times New Roman" panose="02020603050405020304" pitchFamily="18" charset="0"/>
              </a:rPr>
              <a:t> συντονιστή.</a:t>
            </a:r>
          </a:p>
          <a:p>
            <a:pPr>
              <a:lnSpc>
                <a:spcPct val="107000"/>
              </a:lnSpc>
              <a:spcAft>
                <a:spcPts val="800"/>
              </a:spcAft>
            </a:pPr>
            <a:r>
              <a:rPr lang="el-GR" sz="2000" b="1" dirty="0">
                <a:latin typeface="Book Antiqua" panose="02040602050305030304" pitchFamily="18" charset="0"/>
                <a:ea typeface="Calibri" panose="020F0502020204030204" pitchFamily="34" charset="0"/>
                <a:cs typeface="Times New Roman" panose="02020603050405020304" pitchFamily="18" charset="0"/>
              </a:rPr>
              <a:t>2.6</a:t>
            </a:r>
            <a:r>
              <a:rPr lang="el-GR" sz="2000" dirty="0">
                <a:latin typeface="Book Antiqua" panose="02040602050305030304" pitchFamily="18" charset="0"/>
                <a:ea typeface="Calibri" panose="020F0502020204030204" pitchFamily="34" charset="0"/>
                <a:cs typeface="Times New Roman" panose="02020603050405020304" pitchFamily="18" charset="0"/>
              </a:rPr>
              <a:t> Συνάντηση (ξεχωριστά) με τους γονείς μαθητών που εντοπίστηκαν ως παρατηρητές, εάν κριθεί αναγκαίο.</a:t>
            </a:r>
          </a:p>
          <a:p>
            <a:pPr>
              <a:lnSpc>
                <a:spcPct val="107000"/>
              </a:lnSpc>
              <a:spcAft>
                <a:spcPts val="800"/>
              </a:spcAft>
            </a:pPr>
            <a:r>
              <a:rPr lang="el-GR" sz="2000" b="1" dirty="0">
                <a:latin typeface="Book Antiqua" panose="02040602050305030304" pitchFamily="18" charset="0"/>
                <a:ea typeface="Calibri" panose="020F0502020204030204" pitchFamily="34" charset="0"/>
                <a:cs typeface="Times New Roman" panose="02020603050405020304" pitchFamily="18" charset="0"/>
              </a:rPr>
              <a:t>2.7</a:t>
            </a:r>
            <a:r>
              <a:rPr lang="el-GR" sz="2000" dirty="0">
                <a:latin typeface="Book Antiqua" panose="02040602050305030304" pitchFamily="18" charset="0"/>
                <a:ea typeface="Calibri" panose="020F0502020204030204" pitchFamily="34" charset="0"/>
                <a:cs typeface="Times New Roman" panose="02020603050405020304" pitchFamily="18" charset="0"/>
              </a:rPr>
              <a:t> Τακτική ενημέρωση της ειδικής ψηφιακής εφαρμογής (πλατφόρμας).</a:t>
            </a:r>
          </a:p>
        </p:txBody>
      </p:sp>
      <p:sp>
        <p:nvSpPr>
          <p:cNvPr id="4" name="Θέση αριθμού διαφάνειας 3">
            <a:extLst>
              <a:ext uri="{FF2B5EF4-FFF2-40B4-BE49-F238E27FC236}">
                <a16:creationId xmlns:a16="http://schemas.microsoft.com/office/drawing/2014/main" id="{E39C2E56-D0CD-40F7-A48D-BC565C4EE00A}"/>
              </a:ext>
            </a:extLst>
          </p:cNvPr>
          <p:cNvSpPr>
            <a:spLocks noGrp="1"/>
          </p:cNvSpPr>
          <p:nvPr>
            <p:ph type="sldNum" sz="quarter" idx="12"/>
          </p:nvPr>
        </p:nvSpPr>
        <p:spPr/>
        <p:txBody>
          <a:bodyPr/>
          <a:lstStyle/>
          <a:p>
            <a:pPr>
              <a:defRPr/>
            </a:pPr>
            <a:fld id="{845437B2-4D18-46FF-8583-E2B9C8A721F5}" type="slidenum">
              <a:rPr lang="el-GR" altLang="el-GR" smtClean="0"/>
              <a:pPr>
                <a:defRPr/>
              </a:pPr>
              <a:t>48</a:t>
            </a:fld>
            <a:endParaRPr lang="el-GR" altLang="el-GR"/>
          </a:p>
        </p:txBody>
      </p:sp>
      <p:pic>
        <p:nvPicPr>
          <p:cNvPr id="5" name="Εικόνα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408368" y="6287196"/>
            <a:ext cx="1355743" cy="379608"/>
          </a:xfrm>
          <a:prstGeom prst="rect">
            <a:avLst/>
          </a:prstGeom>
        </p:spPr>
      </p:pic>
    </p:spTree>
    <p:extLst>
      <p:ext uri="{BB962C8B-B14F-4D97-AF65-F5344CB8AC3E}">
        <p14:creationId xmlns:p14="http://schemas.microsoft.com/office/powerpoint/2010/main" val="7471929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1441450" y="385763"/>
            <a:ext cx="3079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1809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800" b="1" dirty="0">
                <a:latin typeface="Book Antiqua" panose="02040602050305030304" pitchFamily="18" charset="0"/>
              </a:rPr>
              <a:t>                                          </a:t>
            </a:r>
          </a:p>
          <a:p>
            <a:pPr>
              <a:spcBef>
                <a:spcPct val="0"/>
              </a:spcBef>
              <a:buFontTx/>
              <a:buNone/>
            </a:pPr>
            <a:r>
              <a:rPr lang="el-GR" altLang="el-GR" sz="1800" b="1" dirty="0">
                <a:latin typeface="Book Antiqua" panose="02040602050305030304" pitchFamily="18" charset="0"/>
              </a:rPr>
              <a:t>                                               </a:t>
            </a:r>
            <a:endParaRPr lang="el-GR" altLang="el-GR" sz="2400" dirty="0"/>
          </a:p>
        </p:txBody>
      </p:sp>
      <p:sp>
        <p:nvSpPr>
          <p:cNvPr id="22531" name="Rectangle 8"/>
          <p:cNvSpPr>
            <a:spLocks noChangeArrowheads="1"/>
          </p:cNvSpPr>
          <p:nvPr/>
        </p:nvSpPr>
        <p:spPr bwMode="auto">
          <a:xfrm>
            <a:off x="1524000" y="21272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22532" name="Rectangle 9"/>
          <p:cNvSpPr>
            <a:spLocks noChangeArrowheads="1"/>
          </p:cNvSpPr>
          <p:nvPr/>
        </p:nvSpPr>
        <p:spPr bwMode="auto">
          <a:xfrm>
            <a:off x="1524000" y="2103439"/>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9" name="Rectangle 8"/>
          <p:cNvSpPr>
            <a:spLocks noChangeArrowheads="1"/>
          </p:cNvSpPr>
          <p:nvPr/>
        </p:nvSpPr>
        <p:spPr bwMode="auto">
          <a:xfrm>
            <a:off x="-13394" y="-17415"/>
            <a:ext cx="11856640" cy="553998"/>
          </a:xfrm>
          <a:prstGeom prst="rect">
            <a:avLst/>
          </a:prstGeom>
          <a:noFill/>
          <a:ln w="9525" algn="ctr">
            <a:noFill/>
            <a:miter lim="800000"/>
            <a:headEnd/>
            <a:tailEnd/>
          </a:ln>
          <a:effectLst/>
        </p:spPr>
        <p:txBody>
          <a:bodyPr wrap="square">
            <a:spAutoFit/>
          </a:bodyPr>
          <a:lstStyle>
            <a:lvl1pPr eaLnBrk="0" hangingPunct="0">
              <a:defRPr sz="2500">
                <a:solidFill>
                  <a:schemeClr val="tx2"/>
                </a:solidFill>
                <a:latin typeface="Calibri" pitchFamily="34" charset="0"/>
              </a:defRPr>
            </a:lvl1pPr>
            <a:lvl2pPr marL="742950" indent="-285750" eaLnBrk="0" hangingPunct="0">
              <a:defRPr sz="2500">
                <a:solidFill>
                  <a:schemeClr val="tx2"/>
                </a:solidFill>
                <a:latin typeface="Calibri" pitchFamily="34" charset="0"/>
              </a:defRPr>
            </a:lvl2pPr>
            <a:lvl3pPr marL="1143000" indent="-228600" eaLnBrk="0" hangingPunct="0">
              <a:defRPr sz="2500">
                <a:solidFill>
                  <a:schemeClr val="tx2"/>
                </a:solidFill>
                <a:latin typeface="Calibri" pitchFamily="34" charset="0"/>
              </a:defRPr>
            </a:lvl3pPr>
            <a:lvl4pPr marL="1600200" indent="-228600" eaLnBrk="0" hangingPunct="0">
              <a:defRPr sz="2500">
                <a:solidFill>
                  <a:schemeClr val="tx2"/>
                </a:solidFill>
                <a:latin typeface="Calibri" pitchFamily="34" charset="0"/>
              </a:defRPr>
            </a:lvl4pPr>
            <a:lvl5pPr marL="2057400" indent="-228600" eaLnBrk="0" hangingPunct="0">
              <a:defRPr sz="2500">
                <a:solidFill>
                  <a:schemeClr val="tx2"/>
                </a:solidFill>
                <a:latin typeface="Calibri" pitchFamily="34" charset="0"/>
              </a:defRPr>
            </a:lvl5pPr>
            <a:lvl6pPr marL="2514600" indent="-228600" eaLnBrk="0" fontAlgn="base" hangingPunct="0">
              <a:spcBef>
                <a:spcPct val="0"/>
              </a:spcBef>
              <a:spcAft>
                <a:spcPct val="0"/>
              </a:spcAft>
              <a:defRPr sz="2500">
                <a:solidFill>
                  <a:schemeClr val="tx2"/>
                </a:solidFill>
                <a:latin typeface="Calibri" pitchFamily="34" charset="0"/>
              </a:defRPr>
            </a:lvl6pPr>
            <a:lvl7pPr marL="2971800" indent="-228600" eaLnBrk="0" fontAlgn="base" hangingPunct="0">
              <a:spcBef>
                <a:spcPct val="0"/>
              </a:spcBef>
              <a:spcAft>
                <a:spcPct val="0"/>
              </a:spcAft>
              <a:defRPr sz="2500">
                <a:solidFill>
                  <a:schemeClr val="tx2"/>
                </a:solidFill>
                <a:latin typeface="Calibri" pitchFamily="34" charset="0"/>
              </a:defRPr>
            </a:lvl7pPr>
            <a:lvl8pPr marL="3429000" indent="-228600" eaLnBrk="0" fontAlgn="base" hangingPunct="0">
              <a:spcBef>
                <a:spcPct val="0"/>
              </a:spcBef>
              <a:spcAft>
                <a:spcPct val="0"/>
              </a:spcAft>
              <a:defRPr sz="2500">
                <a:solidFill>
                  <a:schemeClr val="tx2"/>
                </a:solidFill>
                <a:latin typeface="Calibri" pitchFamily="34" charset="0"/>
              </a:defRPr>
            </a:lvl8pPr>
            <a:lvl9pPr marL="3886200" indent="-228600" eaLnBrk="0" fontAlgn="base" hangingPunct="0">
              <a:spcBef>
                <a:spcPct val="0"/>
              </a:spcBef>
              <a:spcAft>
                <a:spcPct val="0"/>
              </a:spcAft>
              <a:defRPr sz="2500">
                <a:solidFill>
                  <a:schemeClr val="tx2"/>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rPr>
              <a:t>Ενδοσχολική Βία και Εκφοβισμός (Ε.ΒΙ.Ε.)</a:t>
            </a:r>
            <a:r>
              <a:rPr lang="el-GR" altLang="el-GR" sz="3000" b="1" kern="0" noProof="0" dirty="0">
                <a:solidFill>
                  <a:srgbClr val="CC0000"/>
                </a:solidFill>
                <a:effectLst>
                  <a:outerShdw blurRad="38100" dist="38100" dir="2700000" algn="tl">
                    <a:srgbClr val="C0C0C0"/>
                  </a:outerShdw>
                </a:effectLst>
              </a:rPr>
              <a:t>: 6</a:t>
            </a:r>
            <a:r>
              <a:rPr lang="el-GR" altLang="el-GR" sz="3000" b="1" kern="0" baseline="30000" dirty="0">
                <a:solidFill>
                  <a:srgbClr val="CC0000"/>
                </a:solidFill>
                <a:effectLst>
                  <a:outerShdw blurRad="38100" dist="38100" dir="2700000" algn="tl">
                    <a:srgbClr val="C0C0C0"/>
                  </a:outerShdw>
                </a:effectLst>
              </a:rPr>
              <a:t>η</a:t>
            </a:r>
            <a:r>
              <a:rPr lang="el-GR" altLang="el-GR" sz="3000" b="1" kern="0" dirty="0">
                <a:solidFill>
                  <a:srgbClr val="CC0000"/>
                </a:solidFill>
                <a:effectLst>
                  <a:outerShdw blurRad="38100" dist="38100" dir="2700000" algn="tl">
                    <a:srgbClr val="C0C0C0"/>
                  </a:outerShdw>
                </a:effectLst>
              </a:rPr>
              <a:t> Μελέτη Περίπτωσης </a:t>
            </a:r>
            <a:endPar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endParaRPr>
          </a:p>
        </p:txBody>
      </p:sp>
      <p:sp>
        <p:nvSpPr>
          <p:cNvPr id="11" name="Ορθογώνιο 10"/>
          <p:cNvSpPr/>
          <p:nvPr/>
        </p:nvSpPr>
        <p:spPr>
          <a:xfrm>
            <a:off x="335360" y="714514"/>
            <a:ext cx="11377264" cy="5234766"/>
          </a:xfrm>
          <a:prstGeom prst="rect">
            <a:avLst/>
          </a:prstGeom>
        </p:spPr>
        <p:txBody>
          <a:bodyPr wrap="square">
            <a:spAutoFit/>
          </a:bodyPr>
          <a:lstStyle/>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Ημερομηνία και ώρα υποβολής αναφοράς:  </a:t>
            </a:r>
            <a:r>
              <a:rPr lang="el-GR" b="1" dirty="0">
                <a:solidFill>
                  <a:srgbClr val="C00000"/>
                </a:solidFill>
                <a:latin typeface="Calibri" pitchFamily="34" charset="0"/>
                <a:ea typeface="Times New Roman" panose="02020603050405020304" pitchFamily="18" charset="0"/>
              </a:rPr>
              <a:t>27/5/2024, 11:18</a:t>
            </a: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Η αναφορά υπεβλήθη από: </a:t>
            </a:r>
            <a:r>
              <a:rPr lang="el-GR" b="1" dirty="0">
                <a:solidFill>
                  <a:srgbClr val="C00000"/>
                </a:solidFill>
                <a:latin typeface="Calibri" pitchFamily="34" charset="0"/>
                <a:ea typeface="Times New Roman" panose="02020603050405020304" pitchFamily="18" charset="0"/>
              </a:rPr>
              <a:t>Γονέα	---&gt; </a:t>
            </a:r>
            <a:r>
              <a:rPr lang="el-GR" b="1" dirty="0">
                <a:solidFill>
                  <a:srgbClr val="B7C6FE">
                    <a:lumMod val="25000"/>
                  </a:srgbClr>
                </a:solidFill>
                <a:latin typeface="Calibri" pitchFamily="34" charset="0"/>
                <a:ea typeface="Times New Roman" panose="02020603050405020304" pitchFamily="18" charset="0"/>
              </a:rPr>
              <a:t>Ημερομηνία περιστατικού:</a:t>
            </a:r>
            <a:r>
              <a:rPr lang="el-GR" b="1" dirty="0">
                <a:solidFill>
                  <a:srgbClr val="C00000"/>
                </a:solidFill>
                <a:latin typeface="Calibri" pitchFamily="34" charset="0"/>
                <a:ea typeface="Times New Roman" panose="02020603050405020304" pitchFamily="18" charset="0"/>
              </a:rPr>
              <a:t> 27/5/2024</a:t>
            </a: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Βαθμίδα Εκπαίδευσης: </a:t>
            </a:r>
            <a:r>
              <a:rPr lang="el-GR" b="1" dirty="0">
                <a:solidFill>
                  <a:srgbClr val="C00000"/>
                </a:solidFill>
                <a:latin typeface="Calibri" pitchFamily="34" charset="0"/>
                <a:ea typeface="Times New Roman" panose="02020603050405020304" pitchFamily="18" charset="0"/>
              </a:rPr>
              <a:t>Πρωτοβάθμια, Νηπιαγωγείο.		 ---&gt; </a:t>
            </a:r>
            <a:r>
              <a:rPr lang="el-GR" b="1" dirty="0">
                <a:solidFill>
                  <a:srgbClr val="B7C6FE">
                    <a:lumMod val="25000"/>
                  </a:srgbClr>
                </a:solidFill>
                <a:latin typeface="Calibri" pitchFamily="34" charset="0"/>
                <a:ea typeface="Times New Roman" panose="02020603050405020304" pitchFamily="18" charset="0"/>
              </a:rPr>
              <a:t>Τάξη: </a:t>
            </a:r>
            <a:endParaRPr lang="el-GR" b="1" dirty="0">
              <a:solidFill>
                <a:srgbClr val="C00000"/>
              </a:solidFill>
              <a:latin typeface="Calibri" pitchFamily="34" charset="0"/>
              <a:ea typeface="Times New Roman" panose="02020603050405020304" pitchFamily="18" charset="0"/>
            </a:endParaRP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Χρόνος που συνέβη το περιστατικό: </a:t>
            </a:r>
            <a:r>
              <a:rPr lang="el-GR" b="1" dirty="0">
                <a:solidFill>
                  <a:srgbClr val="C00000"/>
                </a:solidFill>
                <a:latin typeface="Calibri" pitchFamily="34" charset="0"/>
                <a:ea typeface="Times New Roman" panose="02020603050405020304" pitchFamily="18" charset="0"/>
              </a:rPr>
              <a:t>Ώρα διαλείμματος.</a:t>
            </a: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Τόπος που συνέβη το περιστατικό: </a:t>
            </a:r>
            <a:r>
              <a:rPr lang="el-GR" b="1" dirty="0">
                <a:solidFill>
                  <a:srgbClr val="C00000"/>
                </a:solidFill>
                <a:latin typeface="Calibri" pitchFamily="34" charset="0"/>
                <a:ea typeface="Times New Roman" panose="02020603050405020304" pitchFamily="18" charset="0"/>
              </a:rPr>
              <a:t>Αυλή.</a:t>
            </a:r>
          </a:p>
          <a:p>
            <a:pPr algn="just" eaLnBrk="1" hangingPunct="1">
              <a:lnSpc>
                <a:spcPts val="1500"/>
              </a:lnSpc>
              <a:spcAft>
                <a:spcPts val="0"/>
              </a:spcAft>
            </a:pPr>
            <a:endParaRPr lang="el-GR" b="1" dirty="0">
              <a:solidFill>
                <a:srgbClr val="C00000"/>
              </a:solidFill>
              <a:latin typeface="Calibri" pitchFamily="34" charset="0"/>
              <a:ea typeface="Times New Roman" panose="02020603050405020304" pitchFamily="18" charset="0"/>
            </a:endParaRPr>
          </a:p>
          <a:p>
            <a:pPr lvl="0"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Επαναλαμβανόμενο: </a:t>
            </a:r>
            <a:r>
              <a:rPr lang="el-GR" b="1" dirty="0">
                <a:solidFill>
                  <a:srgbClr val="C00000"/>
                </a:solidFill>
                <a:latin typeface="Calibri" pitchFamily="34" charset="0"/>
                <a:ea typeface="Times New Roman" panose="02020603050405020304" pitchFamily="18" charset="0"/>
              </a:rPr>
              <a:t>Πολλές φορές (6 - 20).</a:t>
            </a: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Περιγραφή περιστατικού:</a:t>
            </a:r>
          </a:p>
          <a:p>
            <a:pPr algn="just" eaLnBrk="1" hangingPunct="1">
              <a:lnSpc>
                <a:spcPts val="3000"/>
              </a:lnSpc>
              <a:spcAft>
                <a:spcPts val="0"/>
              </a:spcAft>
            </a:pPr>
            <a:r>
              <a:rPr lang="el-GR" b="1" i="1" dirty="0">
                <a:solidFill>
                  <a:srgbClr val="C00000"/>
                </a:solidFill>
                <a:latin typeface="Calibri" pitchFamily="34" charset="0"/>
                <a:ea typeface="Times New Roman" panose="02020603050405020304" pitchFamily="18" charset="0"/>
              </a:rPr>
              <a:t>«Συμμαθητής με το όνομα ********** τον αναγκάζει να κάνει πράγμα στην αυλή υπό την απειλή του ξύλου, όπως να κατεβάζει τα εσώρουχα και να δείχνει ακατάλληλα σημεία ή ακόμα και να κάνει κακά στην αυλή. Γονείς ειρωνικοί, δασκάλες άφαντες. Φοβόμαστε για την ακεραιότητα του παιδιού».</a:t>
            </a:r>
            <a:endParaRPr lang="el-GR" b="1" i="1" dirty="0">
              <a:solidFill>
                <a:srgbClr val="C00000"/>
              </a:solidFill>
              <a:latin typeface="Times New Roman" panose="02020603050405020304" pitchFamily="18" charset="0"/>
              <a:ea typeface="Times New Roman" panose="02020603050405020304" pitchFamily="18" charset="0"/>
            </a:endParaRPr>
          </a:p>
        </p:txBody>
      </p:sp>
      <p:sp>
        <p:nvSpPr>
          <p:cNvPr id="2" name="Θέση αριθμού διαφάνειας 1">
            <a:extLst>
              <a:ext uri="{FF2B5EF4-FFF2-40B4-BE49-F238E27FC236}">
                <a16:creationId xmlns:a16="http://schemas.microsoft.com/office/drawing/2014/main" id="{3856B3C8-FA8E-4FAA-BB16-8C9842F783C4}"/>
              </a:ext>
            </a:extLst>
          </p:cNvPr>
          <p:cNvSpPr>
            <a:spLocks noGrp="1"/>
          </p:cNvSpPr>
          <p:nvPr>
            <p:ph type="sldNum" sz="quarter" idx="12"/>
          </p:nvPr>
        </p:nvSpPr>
        <p:spPr/>
        <p:txBody>
          <a:bodyPr/>
          <a:lstStyle/>
          <a:p>
            <a:pPr>
              <a:defRPr/>
            </a:pPr>
            <a:fld id="{845437B2-4D18-46FF-8583-E2B9C8A721F5}" type="slidenum">
              <a:rPr lang="el-GR" altLang="el-GR" smtClean="0"/>
              <a:pPr>
                <a:defRPr/>
              </a:pPr>
              <a:t>49</a:t>
            </a:fld>
            <a:endParaRPr lang="el-GR" altLang="el-GR"/>
          </a:p>
        </p:txBody>
      </p:sp>
      <p:pic>
        <p:nvPicPr>
          <p:cNvPr id="10" name="Εικόνα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552384" y="6239940"/>
            <a:ext cx="1355743" cy="379608"/>
          </a:xfrm>
          <a:prstGeom prst="rect">
            <a:avLst/>
          </a:prstGeom>
        </p:spPr>
      </p:pic>
    </p:spTree>
    <p:extLst>
      <p:ext uri="{BB962C8B-B14F-4D97-AF65-F5344CB8AC3E}">
        <p14:creationId xmlns:p14="http://schemas.microsoft.com/office/powerpoint/2010/main" val="22868047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 calcmode="lin" valueType="num">
                                      <p:cBhvr additive="base">
                                        <p:cTn id="1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anim calcmode="lin" valueType="num">
                                      <p:cBhvr additive="base">
                                        <p:cTn id="25"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anim calcmode="lin" valueType="num">
                                      <p:cBhvr additive="base">
                                        <p:cTn id="31"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9" end="9"/>
                                            </p:txEl>
                                          </p:spTgt>
                                        </p:tgtEl>
                                        <p:attrNameLst>
                                          <p:attrName>style.visibility</p:attrName>
                                        </p:attrNameLst>
                                      </p:cBhvr>
                                      <p:to>
                                        <p:strVal val="visible"/>
                                      </p:to>
                                    </p:set>
                                    <p:anim calcmode="lin" valueType="num">
                                      <p:cBhvr additive="base">
                                        <p:cTn id="37" dur="500" fill="hold"/>
                                        <p:tgtEl>
                                          <p:spTgt spid="11">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1">
                                            <p:txEl>
                                              <p:pRg st="11" end="11"/>
                                            </p:txEl>
                                          </p:spTgt>
                                        </p:tgtEl>
                                        <p:attrNameLst>
                                          <p:attrName>style.visibility</p:attrName>
                                        </p:attrNameLst>
                                      </p:cBhvr>
                                      <p:to>
                                        <p:strVal val="visible"/>
                                      </p:to>
                                    </p:set>
                                    <p:animEffect transition="in" filter="fade">
                                      <p:cBhvr>
                                        <p:cTn id="43" dur="1000"/>
                                        <p:tgtEl>
                                          <p:spTgt spid="11">
                                            <p:txEl>
                                              <p:pRg st="11" end="11"/>
                                            </p:txEl>
                                          </p:spTgt>
                                        </p:tgtEl>
                                      </p:cBhvr>
                                    </p:animEffect>
                                    <p:anim calcmode="lin" valueType="num">
                                      <p:cBhvr>
                                        <p:cTn id="44" dur="1000" fill="hold"/>
                                        <p:tgtEl>
                                          <p:spTgt spid="11">
                                            <p:txEl>
                                              <p:pRg st="11" end="11"/>
                                            </p:txEl>
                                          </p:spTgt>
                                        </p:tgtEl>
                                        <p:attrNameLst>
                                          <p:attrName>ppt_x</p:attrName>
                                        </p:attrNameLst>
                                      </p:cBhvr>
                                      <p:tavLst>
                                        <p:tav tm="0">
                                          <p:val>
                                            <p:strVal val="#ppt_x"/>
                                          </p:val>
                                        </p:tav>
                                        <p:tav tm="100000">
                                          <p:val>
                                            <p:strVal val="#ppt_x"/>
                                          </p:val>
                                        </p:tav>
                                      </p:tavLst>
                                    </p:anim>
                                    <p:anim calcmode="lin" valueType="num">
                                      <p:cBhvr>
                                        <p:cTn id="45" dur="1000" fill="hold"/>
                                        <p:tgtEl>
                                          <p:spTgt spid="11">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1">
                                            <p:txEl>
                                              <p:pRg st="12" end="12"/>
                                            </p:txEl>
                                          </p:spTgt>
                                        </p:tgtEl>
                                        <p:attrNameLst>
                                          <p:attrName>style.visibility</p:attrName>
                                        </p:attrNameLst>
                                      </p:cBhvr>
                                      <p:to>
                                        <p:strVal val="visible"/>
                                      </p:to>
                                    </p:set>
                                    <p:anim calcmode="lin" valueType="num">
                                      <p:cBhvr>
                                        <p:cTn id="50" dur="500" fill="hold"/>
                                        <p:tgtEl>
                                          <p:spTgt spid="11">
                                            <p:txEl>
                                              <p:pRg st="12" end="12"/>
                                            </p:txEl>
                                          </p:spTgt>
                                        </p:tgtEl>
                                        <p:attrNameLst>
                                          <p:attrName>ppt_w</p:attrName>
                                        </p:attrNameLst>
                                      </p:cBhvr>
                                      <p:tavLst>
                                        <p:tav tm="0">
                                          <p:val>
                                            <p:fltVal val="0"/>
                                          </p:val>
                                        </p:tav>
                                        <p:tav tm="100000">
                                          <p:val>
                                            <p:strVal val="#ppt_w"/>
                                          </p:val>
                                        </p:tav>
                                      </p:tavLst>
                                    </p:anim>
                                    <p:anim calcmode="lin" valueType="num">
                                      <p:cBhvr>
                                        <p:cTn id="51" dur="500" fill="hold"/>
                                        <p:tgtEl>
                                          <p:spTgt spid="11">
                                            <p:txEl>
                                              <p:pRg st="12" end="12"/>
                                            </p:txEl>
                                          </p:spTgt>
                                        </p:tgtEl>
                                        <p:attrNameLst>
                                          <p:attrName>ppt_h</p:attrName>
                                        </p:attrNameLst>
                                      </p:cBhvr>
                                      <p:tavLst>
                                        <p:tav tm="0">
                                          <p:val>
                                            <p:fltVal val="0"/>
                                          </p:val>
                                        </p:tav>
                                        <p:tav tm="100000">
                                          <p:val>
                                            <p:strVal val="#ppt_h"/>
                                          </p:val>
                                        </p:tav>
                                      </p:tavLst>
                                    </p:anim>
                                    <p:animEffect transition="in" filter="fade">
                                      <p:cBhvr>
                                        <p:cTn id="52" dur="500"/>
                                        <p:tgtEl>
                                          <p:spTgt spid="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1"/>
          <p:cNvSpPr>
            <a:spLocks noGrp="1"/>
          </p:cNvSpPr>
          <p:nvPr>
            <p:ph type="title"/>
          </p:nvPr>
        </p:nvSpPr>
        <p:spPr>
          <a:xfrm>
            <a:off x="3000375" y="144464"/>
            <a:ext cx="5829300" cy="593725"/>
          </a:xfrm>
        </p:spPr>
        <p:txBody>
          <a:bodyPr/>
          <a:lstStyle/>
          <a:p>
            <a:r>
              <a:rPr lang="el-GR" altLang="el-GR" dirty="0"/>
              <a:t>Περιεχόμενο</a:t>
            </a:r>
          </a:p>
        </p:txBody>
      </p:sp>
      <p:sp>
        <p:nvSpPr>
          <p:cNvPr id="3" name="Θέση περιεχομένου 2"/>
          <p:cNvSpPr>
            <a:spLocks noGrp="1"/>
          </p:cNvSpPr>
          <p:nvPr>
            <p:ph idx="1"/>
          </p:nvPr>
        </p:nvSpPr>
        <p:spPr>
          <a:xfrm>
            <a:off x="479376" y="908050"/>
            <a:ext cx="11089232" cy="5689600"/>
          </a:xfrm>
        </p:spPr>
        <p:txBody>
          <a:bodyPr/>
          <a:lstStyle/>
          <a:p>
            <a:pPr marL="0" indent="0" algn="just">
              <a:buNone/>
              <a:defRPr/>
            </a:pPr>
            <a:r>
              <a:rPr lang="el-GR" sz="2100" b="1" dirty="0">
                <a:solidFill>
                  <a:schemeClr val="accent6">
                    <a:lumMod val="50000"/>
                  </a:schemeClr>
                </a:solidFill>
              </a:rPr>
              <a:t>α) </a:t>
            </a:r>
            <a:r>
              <a:rPr lang="el-GR" sz="2100" dirty="0">
                <a:solidFill>
                  <a:schemeClr val="accent6">
                    <a:lumMod val="50000"/>
                  </a:schemeClr>
                </a:solidFill>
              </a:rPr>
              <a:t>αποθετήριο σχεδίων δράσης και καλών πρακτικών, </a:t>
            </a:r>
          </a:p>
          <a:p>
            <a:pPr marL="0" indent="0" algn="just">
              <a:buNone/>
              <a:defRPr/>
            </a:pPr>
            <a:r>
              <a:rPr lang="el-GR" sz="2100" b="1" dirty="0">
                <a:solidFill>
                  <a:schemeClr val="accent6">
                    <a:lumMod val="50000"/>
                  </a:schemeClr>
                </a:solidFill>
              </a:rPr>
              <a:t>β) </a:t>
            </a:r>
            <a:r>
              <a:rPr lang="el-GR" sz="2100" dirty="0">
                <a:solidFill>
                  <a:schemeClr val="accent6">
                    <a:lumMod val="50000"/>
                  </a:schemeClr>
                </a:solidFill>
              </a:rPr>
              <a:t>ενημερωτικό και επιμορφωτικό υλικό για τα μέλη της εκπαιδευτικής κοινότητας, </a:t>
            </a:r>
          </a:p>
          <a:p>
            <a:pPr marL="0" indent="0" algn="just">
              <a:buNone/>
              <a:defRPr/>
            </a:pPr>
            <a:r>
              <a:rPr lang="el-GR" sz="2100" b="1" dirty="0">
                <a:solidFill>
                  <a:schemeClr val="accent6">
                    <a:lumMod val="50000"/>
                  </a:schemeClr>
                </a:solidFill>
              </a:rPr>
              <a:t>γ) </a:t>
            </a:r>
            <a:r>
              <a:rPr lang="el-GR" sz="2100" dirty="0">
                <a:solidFill>
                  <a:schemeClr val="accent6">
                    <a:lumMod val="50000"/>
                  </a:schemeClr>
                </a:solidFill>
              </a:rPr>
              <a:t>σύστημα εξ αποστάσεως, σύγχρονης και ασύγχρονης, επιμόρφωσης των εκπαιδευτικών και των μελών των ομάδων δράσης,</a:t>
            </a:r>
          </a:p>
          <a:p>
            <a:pPr marL="0" indent="0" algn="just">
              <a:buNone/>
              <a:defRPr/>
            </a:pPr>
            <a:r>
              <a:rPr lang="el-GR" sz="2100" b="1" dirty="0">
                <a:solidFill>
                  <a:schemeClr val="accent6">
                    <a:lumMod val="50000"/>
                  </a:schemeClr>
                </a:solidFill>
              </a:rPr>
              <a:t>δ) </a:t>
            </a:r>
            <a:r>
              <a:rPr lang="el-GR" sz="2100" dirty="0">
                <a:solidFill>
                  <a:schemeClr val="accent6">
                    <a:lumMod val="50000"/>
                  </a:schemeClr>
                </a:solidFill>
              </a:rPr>
              <a:t>σύστημα αποτύπωσης περιστατικών </a:t>
            </a:r>
            <a:r>
              <a:rPr lang="el-GR" sz="2100" dirty="0" err="1">
                <a:solidFill>
                  <a:schemeClr val="accent6">
                    <a:lumMod val="50000"/>
                  </a:schemeClr>
                </a:solidFill>
              </a:rPr>
              <a:t>ενδοσχολικής</a:t>
            </a:r>
            <a:r>
              <a:rPr lang="el-GR" sz="2100" dirty="0">
                <a:solidFill>
                  <a:schemeClr val="accent6">
                    <a:lumMod val="50000"/>
                  </a:schemeClr>
                </a:solidFill>
              </a:rPr>
              <a:t> βίας και εκφοβισμού (Ε.ΒΙ.Ε.), με δυνατότητα υποβολής αναφοράς, επώνυμης και ανώνυμης από μαθητές, καθώς και επώνυμης από γονείς και όσους έχουν την επιμέλεια μαθητών,</a:t>
            </a:r>
          </a:p>
          <a:p>
            <a:pPr marL="0" indent="0" algn="just">
              <a:buNone/>
              <a:defRPr/>
            </a:pPr>
            <a:r>
              <a:rPr lang="el-GR" sz="2100" b="1" dirty="0">
                <a:solidFill>
                  <a:schemeClr val="accent6">
                    <a:lumMod val="50000"/>
                  </a:schemeClr>
                </a:solidFill>
              </a:rPr>
              <a:t>ε) </a:t>
            </a:r>
            <a:r>
              <a:rPr lang="el-GR" sz="2100" dirty="0">
                <a:solidFill>
                  <a:schemeClr val="accent6">
                    <a:lumMod val="50000"/>
                  </a:schemeClr>
                </a:solidFill>
              </a:rPr>
              <a:t>σύστημα διαχείρισης του ανθρώπινου δικτύου εκπαιδευτικών για την αντιμετώπιση της </a:t>
            </a:r>
            <a:r>
              <a:rPr lang="el-GR" sz="2100" dirty="0" err="1">
                <a:solidFill>
                  <a:schemeClr val="accent6">
                    <a:lumMod val="50000"/>
                  </a:schemeClr>
                </a:solidFill>
              </a:rPr>
              <a:t>ενδοσχολικής</a:t>
            </a:r>
            <a:r>
              <a:rPr lang="el-GR" sz="2100" dirty="0">
                <a:solidFill>
                  <a:schemeClr val="accent6">
                    <a:lumMod val="50000"/>
                  </a:schemeClr>
                </a:solidFill>
              </a:rPr>
              <a:t> βίας και του εκφοβισμού (Ε.ΒΙ.Ε.),</a:t>
            </a:r>
          </a:p>
          <a:p>
            <a:pPr marL="0" indent="0" algn="just">
              <a:buNone/>
              <a:defRPr/>
            </a:pPr>
            <a:r>
              <a:rPr lang="el-GR" sz="2100" b="1" dirty="0" err="1">
                <a:solidFill>
                  <a:schemeClr val="accent6">
                    <a:lumMod val="50000"/>
                  </a:schemeClr>
                </a:solidFill>
              </a:rPr>
              <a:t>στ</a:t>
            </a:r>
            <a:r>
              <a:rPr lang="el-GR" sz="2100" b="1" dirty="0">
                <a:solidFill>
                  <a:schemeClr val="accent6">
                    <a:lumMod val="50000"/>
                  </a:schemeClr>
                </a:solidFill>
              </a:rPr>
              <a:t>) </a:t>
            </a:r>
            <a:r>
              <a:rPr lang="el-GR" sz="2100" dirty="0">
                <a:solidFill>
                  <a:schemeClr val="accent6">
                    <a:lumMod val="50000"/>
                  </a:schemeClr>
                </a:solidFill>
              </a:rPr>
              <a:t>σύστημα διενέργειας ανώνυμων διαδικτυακών ερευνών προς τους μαθητές, με σκοπό την αποτίμηση της έκτασης του φαινομένου της ενδοσχολικής βίας και του εκφοβισμού </a:t>
            </a:r>
            <a:r>
              <a:rPr lang="el-GR" sz="2100" dirty="0">
                <a:solidFill>
                  <a:srgbClr val="2D2DB9">
                    <a:lumMod val="50000"/>
                  </a:srgbClr>
                </a:solidFill>
              </a:rPr>
              <a:t>(Ε.ΒΙ.Ε.),</a:t>
            </a:r>
            <a:endParaRPr lang="el-GR" sz="2100" dirty="0">
              <a:solidFill>
                <a:schemeClr val="accent6">
                  <a:lumMod val="50000"/>
                </a:schemeClr>
              </a:solidFill>
            </a:endParaRPr>
          </a:p>
          <a:p>
            <a:pPr marL="0" indent="0" algn="just">
              <a:buNone/>
              <a:defRPr/>
            </a:pPr>
            <a:r>
              <a:rPr lang="el-GR" sz="2100" b="1" dirty="0">
                <a:solidFill>
                  <a:schemeClr val="accent6">
                    <a:lumMod val="50000"/>
                  </a:schemeClr>
                </a:solidFill>
              </a:rPr>
              <a:t>ζ) </a:t>
            </a:r>
            <a:r>
              <a:rPr lang="el-GR" sz="2100" dirty="0">
                <a:solidFill>
                  <a:schemeClr val="accent6">
                    <a:lumMod val="50000"/>
                  </a:schemeClr>
                </a:solidFill>
              </a:rPr>
              <a:t>σύστημα </a:t>
            </a:r>
            <a:r>
              <a:rPr lang="el-GR" sz="2100" dirty="0" err="1">
                <a:solidFill>
                  <a:schemeClr val="accent6">
                    <a:lumMod val="50000"/>
                  </a:schemeClr>
                </a:solidFill>
              </a:rPr>
              <a:t>διαλειτουργικότητας</a:t>
            </a:r>
            <a:r>
              <a:rPr lang="el-GR" sz="2100" dirty="0">
                <a:solidFill>
                  <a:schemeClr val="accent6">
                    <a:lumMod val="50000"/>
                  </a:schemeClr>
                </a:solidFill>
              </a:rPr>
              <a:t> με την κεντρική υπηρεσία πιστοποίησης χρηστών του Πανελλήνιου Σχολικού Δικτύου (Π.Σ.Δ.).</a:t>
            </a:r>
          </a:p>
          <a:p>
            <a:pPr marL="0" indent="0" algn="just">
              <a:buNone/>
              <a:defRPr/>
            </a:pPr>
            <a:endParaRPr lang="el-GR" sz="1650" dirty="0"/>
          </a:p>
        </p:txBody>
      </p:sp>
      <p:sp>
        <p:nvSpPr>
          <p:cNvPr id="2" name="Θέση αριθμού διαφάνειας 1">
            <a:extLst>
              <a:ext uri="{FF2B5EF4-FFF2-40B4-BE49-F238E27FC236}">
                <a16:creationId xmlns:a16="http://schemas.microsoft.com/office/drawing/2014/main" id="{EECDBFEB-23F8-4B07-9FB9-B70EB28A2CC2}"/>
              </a:ext>
            </a:extLst>
          </p:cNvPr>
          <p:cNvSpPr>
            <a:spLocks noGrp="1"/>
          </p:cNvSpPr>
          <p:nvPr>
            <p:ph type="sldNum" sz="quarter" idx="12"/>
          </p:nvPr>
        </p:nvSpPr>
        <p:spPr/>
        <p:txBody>
          <a:bodyPr/>
          <a:lstStyle/>
          <a:p>
            <a:pPr>
              <a:defRPr/>
            </a:pPr>
            <a:fld id="{6D690F74-246D-4367-A0A9-9F62E7BA2245}" type="slidenum">
              <a:rPr lang="el-GR" altLang="el-GR" smtClean="0"/>
              <a:pPr>
                <a:defRPr/>
              </a:pPr>
              <a:t>5</a:t>
            </a:fld>
            <a:endParaRPr lang="el-GR" altLang="el-GR"/>
          </a:p>
        </p:txBody>
      </p:sp>
      <p:pic>
        <p:nvPicPr>
          <p:cNvPr id="6" name="Εικόνα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60496" y="6218042"/>
            <a:ext cx="1355743" cy="3796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fltVal val="0"/>
                                          </p:val>
                                        </p:tav>
                                        <p:tav tm="100000">
                                          <p:val>
                                            <p:strVal val="#ppt_h"/>
                                          </p:val>
                                        </p:tav>
                                      </p:tavLst>
                                    </p:anim>
                                    <p:animEffect transition="in" filter="fade">
                                      <p:cBhvr>
                                        <p:cTn id="9" dur="500"/>
                                        <p:tgtEl>
                                          <p:spTgt spid="1229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1441450" y="385763"/>
            <a:ext cx="3079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1809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800" b="1">
                <a:latin typeface="Book Antiqua" panose="02040602050305030304" pitchFamily="18" charset="0"/>
              </a:rPr>
              <a:t>                                          </a:t>
            </a:r>
          </a:p>
          <a:p>
            <a:pPr>
              <a:spcBef>
                <a:spcPct val="0"/>
              </a:spcBef>
              <a:buFontTx/>
              <a:buNone/>
            </a:pPr>
            <a:r>
              <a:rPr lang="el-GR" altLang="el-GR" sz="1800" b="1">
                <a:latin typeface="Book Antiqua" panose="02040602050305030304" pitchFamily="18" charset="0"/>
              </a:rPr>
              <a:t>                                               </a:t>
            </a:r>
            <a:endParaRPr lang="el-GR" altLang="el-GR" sz="2400"/>
          </a:p>
        </p:txBody>
      </p:sp>
      <p:sp>
        <p:nvSpPr>
          <p:cNvPr id="22531" name="Rectangle 8"/>
          <p:cNvSpPr>
            <a:spLocks noChangeArrowheads="1"/>
          </p:cNvSpPr>
          <p:nvPr/>
        </p:nvSpPr>
        <p:spPr bwMode="auto">
          <a:xfrm>
            <a:off x="1524000" y="21272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22532" name="Rectangle 9"/>
          <p:cNvSpPr>
            <a:spLocks noChangeArrowheads="1"/>
          </p:cNvSpPr>
          <p:nvPr/>
        </p:nvSpPr>
        <p:spPr bwMode="auto">
          <a:xfrm>
            <a:off x="1524000" y="2103439"/>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6" name="Rectangle 8"/>
          <p:cNvSpPr>
            <a:spLocks noChangeArrowheads="1"/>
          </p:cNvSpPr>
          <p:nvPr/>
        </p:nvSpPr>
        <p:spPr bwMode="auto">
          <a:xfrm>
            <a:off x="-13394" y="-17415"/>
            <a:ext cx="11856640" cy="553998"/>
          </a:xfrm>
          <a:prstGeom prst="rect">
            <a:avLst/>
          </a:prstGeom>
          <a:noFill/>
          <a:ln w="9525" algn="ctr">
            <a:noFill/>
            <a:miter lim="800000"/>
            <a:headEnd/>
            <a:tailEnd/>
          </a:ln>
          <a:effectLst/>
        </p:spPr>
        <p:txBody>
          <a:bodyPr wrap="square">
            <a:spAutoFit/>
          </a:bodyPr>
          <a:lstStyle>
            <a:lvl1pPr eaLnBrk="0" hangingPunct="0">
              <a:defRPr sz="2500">
                <a:solidFill>
                  <a:schemeClr val="tx2"/>
                </a:solidFill>
                <a:latin typeface="Calibri" pitchFamily="34" charset="0"/>
              </a:defRPr>
            </a:lvl1pPr>
            <a:lvl2pPr marL="742950" indent="-285750" eaLnBrk="0" hangingPunct="0">
              <a:defRPr sz="2500">
                <a:solidFill>
                  <a:schemeClr val="tx2"/>
                </a:solidFill>
                <a:latin typeface="Calibri" pitchFamily="34" charset="0"/>
              </a:defRPr>
            </a:lvl2pPr>
            <a:lvl3pPr marL="1143000" indent="-228600" eaLnBrk="0" hangingPunct="0">
              <a:defRPr sz="2500">
                <a:solidFill>
                  <a:schemeClr val="tx2"/>
                </a:solidFill>
                <a:latin typeface="Calibri" pitchFamily="34" charset="0"/>
              </a:defRPr>
            </a:lvl3pPr>
            <a:lvl4pPr marL="1600200" indent="-228600" eaLnBrk="0" hangingPunct="0">
              <a:defRPr sz="2500">
                <a:solidFill>
                  <a:schemeClr val="tx2"/>
                </a:solidFill>
                <a:latin typeface="Calibri" pitchFamily="34" charset="0"/>
              </a:defRPr>
            </a:lvl4pPr>
            <a:lvl5pPr marL="2057400" indent="-228600" eaLnBrk="0" hangingPunct="0">
              <a:defRPr sz="2500">
                <a:solidFill>
                  <a:schemeClr val="tx2"/>
                </a:solidFill>
                <a:latin typeface="Calibri" pitchFamily="34" charset="0"/>
              </a:defRPr>
            </a:lvl5pPr>
            <a:lvl6pPr marL="2514600" indent="-228600" eaLnBrk="0" fontAlgn="base" hangingPunct="0">
              <a:spcBef>
                <a:spcPct val="0"/>
              </a:spcBef>
              <a:spcAft>
                <a:spcPct val="0"/>
              </a:spcAft>
              <a:defRPr sz="2500">
                <a:solidFill>
                  <a:schemeClr val="tx2"/>
                </a:solidFill>
                <a:latin typeface="Calibri" pitchFamily="34" charset="0"/>
              </a:defRPr>
            </a:lvl6pPr>
            <a:lvl7pPr marL="2971800" indent="-228600" eaLnBrk="0" fontAlgn="base" hangingPunct="0">
              <a:spcBef>
                <a:spcPct val="0"/>
              </a:spcBef>
              <a:spcAft>
                <a:spcPct val="0"/>
              </a:spcAft>
              <a:defRPr sz="2500">
                <a:solidFill>
                  <a:schemeClr val="tx2"/>
                </a:solidFill>
                <a:latin typeface="Calibri" pitchFamily="34" charset="0"/>
              </a:defRPr>
            </a:lvl7pPr>
            <a:lvl8pPr marL="3429000" indent="-228600" eaLnBrk="0" fontAlgn="base" hangingPunct="0">
              <a:spcBef>
                <a:spcPct val="0"/>
              </a:spcBef>
              <a:spcAft>
                <a:spcPct val="0"/>
              </a:spcAft>
              <a:defRPr sz="2500">
                <a:solidFill>
                  <a:schemeClr val="tx2"/>
                </a:solidFill>
                <a:latin typeface="Calibri" pitchFamily="34" charset="0"/>
              </a:defRPr>
            </a:lvl8pPr>
            <a:lvl9pPr marL="3886200" indent="-228600" eaLnBrk="0" fontAlgn="base" hangingPunct="0">
              <a:spcBef>
                <a:spcPct val="0"/>
              </a:spcBef>
              <a:spcAft>
                <a:spcPct val="0"/>
              </a:spcAft>
              <a:defRPr sz="2500">
                <a:solidFill>
                  <a:schemeClr val="tx2"/>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altLang="el-GR" sz="2700" b="1" i="0" u="none" strike="noStrike" kern="0" cap="none" spc="0" normalizeH="0" baseline="0" noProof="0" dirty="0">
                <a:ln>
                  <a:noFill/>
                </a:ln>
                <a:solidFill>
                  <a:srgbClr val="CC0000"/>
                </a:solidFill>
                <a:effectLst>
                  <a:outerShdw blurRad="38100" dist="38100" dir="2700000" algn="tl">
                    <a:srgbClr val="C0C0C0"/>
                  </a:outerShdw>
                </a:effectLst>
                <a:uLnTx/>
                <a:uFillTx/>
              </a:rPr>
              <a:t>Ενδοσχολική Βία και Εκφοβισμός (Ε.ΒΙ.Ε.)</a:t>
            </a:r>
            <a:r>
              <a:rPr lang="el-GR" altLang="el-GR" sz="2700" b="1" kern="0" noProof="0" dirty="0">
                <a:solidFill>
                  <a:srgbClr val="CC0000"/>
                </a:solidFill>
                <a:effectLst>
                  <a:outerShdw blurRad="38100" dist="38100" dir="2700000" algn="tl">
                    <a:srgbClr val="C0C0C0"/>
                  </a:outerShdw>
                </a:effectLst>
              </a:rPr>
              <a:t>: Διαχείριση 6</a:t>
            </a:r>
            <a:r>
              <a:rPr lang="el-GR" altLang="el-GR" sz="2700" b="1" kern="0" baseline="30000" dirty="0">
                <a:solidFill>
                  <a:srgbClr val="CC0000"/>
                </a:solidFill>
                <a:effectLst>
                  <a:outerShdw blurRad="38100" dist="38100" dir="2700000" algn="tl">
                    <a:srgbClr val="C0C0C0"/>
                  </a:outerShdw>
                </a:effectLst>
              </a:rPr>
              <a:t>ης</a:t>
            </a:r>
            <a:r>
              <a:rPr lang="el-GR" altLang="el-GR" sz="2700" b="1" kern="0" dirty="0">
                <a:solidFill>
                  <a:srgbClr val="CC0000"/>
                </a:solidFill>
                <a:effectLst>
                  <a:outerShdw blurRad="38100" dist="38100" dir="2700000" algn="tl">
                    <a:srgbClr val="C0C0C0"/>
                  </a:outerShdw>
                </a:effectLst>
              </a:rPr>
              <a:t> Μελέτης Περίπτωσης</a:t>
            </a:r>
            <a:r>
              <a:rPr lang="el-GR" altLang="el-GR" sz="3000" b="1" kern="0" dirty="0">
                <a:solidFill>
                  <a:srgbClr val="CC0000"/>
                </a:solidFill>
                <a:effectLst>
                  <a:outerShdw blurRad="38100" dist="38100" dir="2700000" algn="tl">
                    <a:srgbClr val="C0C0C0"/>
                  </a:outerShdw>
                </a:effectLst>
              </a:rPr>
              <a:t> </a:t>
            </a:r>
            <a:endPar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endParaRPr>
          </a:p>
        </p:txBody>
      </p:sp>
      <p:sp>
        <p:nvSpPr>
          <p:cNvPr id="8" name="Ορθογώνιο 7"/>
          <p:cNvSpPr/>
          <p:nvPr/>
        </p:nvSpPr>
        <p:spPr>
          <a:xfrm>
            <a:off x="296888" y="1005295"/>
            <a:ext cx="11559752" cy="3683060"/>
          </a:xfrm>
          <a:prstGeom prst="rect">
            <a:avLst/>
          </a:prstGeom>
        </p:spPr>
        <p:txBody>
          <a:bodyPr wrap="square">
            <a:spAutoFit/>
          </a:bodyPr>
          <a:lstStyle/>
          <a:p>
            <a:pPr algn="just" eaLnBrk="1" hangingPunct="1">
              <a:lnSpc>
                <a:spcPts val="4000"/>
              </a:lnSpc>
              <a:spcAft>
                <a:spcPts val="0"/>
              </a:spcAft>
            </a:pPr>
            <a:r>
              <a:rPr lang="el-GR" sz="3000" b="1" dirty="0">
                <a:solidFill>
                  <a:srgbClr val="C00000"/>
                </a:solidFill>
                <a:latin typeface="Calibri" pitchFamily="34" charset="0"/>
                <a:ea typeface="Times New Roman" panose="02020603050405020304" pitchFamily="18" charset="0"/>
              </a:rPr>
              <a:t>---&gt; </a:t>
            </a:r>
            <a:r>
              <a:rPr lang="el-GR" sz="3000" b="1" dirty="0">
                <a:solidFill>
                  <a:srgbClr val="B7C6FE">
                    <a:lumMod val="25000"/>
                  </a:srgbClr>
                </a:solidFill>
                <a:latin typeface="Calibri" pitchFamily="34" charset="0"/>
                <a:ea typeface="Times New Roman" panose="02020603050405020304" pitchFamily="18" charset="0"/>
              </a:rPr>
              <a:t>Εντός αρμοδιότητας:  	 </a:t>
            </a:r>
            <a:r>
              <a:rPr lang="el-GR" sz="3000" b="1" dirty="0">
                <a:solidFill>
                  <a:srgbClr val="C00000"/>
                </a:solidFill>
                <a:latin typeface="Calibri" pitchFamily="34" charset="0"/>
                <a:ea typeface="Times New Roman" panose="02020603050405020304" pitchFamily="18" charset="0"/>
              </a:rPr>
              <a:t>ΝΑΙ   </a:t>
            </a:r>
            <a:r>
              <a:rPr lang="el-GR" sz="3000" b="1" dirty="0">
                <a:solidFill>
                  <a:srgbClr val="C00000"/>
                </a:solidFill>
                <a:latin typeface="Calibri" pitchFamily="34" charset="0"/>
                <a:ea typeface="Times New Roman" panose="02020603050405020304" pitchFamily="18" charset="0"/>
                <a:sym typeface="Wingdings" panose="05000000000000000000" pitchFamily="2" charset="2"/>
              </a:rPr>
              <a:t>	ΟΧΙ  </a:t>
            </a:r>
            <a:endParaRPr lang="en-US" sz="3000" b="1" dirty="0">
              <a:solidFill>
                <a:srgbClr val="C00000"/>
              </a:solidFill>
              <a:latin typeface="Calibri" pitchFamily="34" charset="0"/>
              <a:ea typeface="Times New Roman" panose="02020603050405020304" pitchFamily="18" charset="0"/>
            </a:endParaRPr>
          </a:p>
          <a:p>
            <a:pPr algn="just" eaLnBrk="1" hangingPunct="1">
              <a:lnSpc>
                <a:spcPts val="4000"/>
              </a:lnSpc>
              <a:spcAft>
                <a:spcPts val="0"/>
              </a:spcAft>
            </a:pPr>
            <a:r>
              <a:rPr lang="el-GR" sz="3000" b="1" dirty="0">
                <a:solidFill>
                  <a:srgbClr val="C00000"/>
                </a:solidFill>
                <a:latin typeface="Calibri" pitchFamily="34" charset="0"/>
                <a:ea typeface="Times New Roman" panose="02020603050405020304" pitchFamily="18" charset="0"/>
              </a:rPr>
              <a:t>---&gt; </a:t>
            </a:r>
            <a:r>
              <a:rPr lang="el-GR" sz="3000" b="1" dirty="0">
                <a:solidFill>
                  <a:srgbClr val="B7C6FE">
                    <a:lumMod val="25000"/>
                  </a:srgbClr>
                </a:solidFill>
                <a:latin typeface="Calibri" pitchFamily="34" charset="0"/>
                <a:ea typeface="Times New Roman" panose="02020603050405020304" pitchFamily="18" charset="0"/>
              </a:rPr>
              <a:t>Είδος Ε.ΒΙ.Ε.:</a:t>
            </a:r>
            <a:r>
              <a:rPr lang="en-US" sz="3000" b="1" dirty="0">
                <a:solidFill>
                  <a:srgbClr val="B7C6FE">
                    <a:lumMod val="25000"/>
                  </a:srgbClr>
                </a:solidFill>
                <a:latin typeface="Calibri" pitchFamily="34" charset="0"/>
                <a:ea typeface="Times New Roman" panose="02020603050405020304" pitchFamily="18" charset="0"/>
              </a:rPr>
              <a:t> </a:t>
            </a:r>
            <a:endParaRPr lang="el-GR" sz="3000" b="1" dirty="0">
              <a:solidFill>
                <a:srgbClr val="C00000"/>
              </a:solidFill>
              <a:latin typeface="Calibri" pitchFamily="34" charset="0"/>
              <a:ea typeface="Times New Roman" panose="02020603050405020304" pitchFamily="18" charset="0"/>
            </a:endParaRPr>
          </a:p>
          <a:p>
            <a:pPr algn="just" eaLnBrk="1" hangingPunct="1">
              <a:lnSpc>
                <a:spcPts val="4000"/>
              </a:lnSpc>
              <a:spcAft>
                <a:spcPts val="0"/>
              </a:spcAft>
            </a:pPr>
            <a:r>
              <a:rPr lang="el-GR" sz="3000" b="1" dirty="0">
                <a:solidFill>
                  <a:srgbClr val="C00000"/>
                </a:solidFill>
                <a:latin typeface="Calibri" pitchFamily="34" charset="0"/>
                <a:ea typeface="Times New Roman" panose="02020603050405020304" pitchFamily="18" charset="0"/>
              </a:rPr>
              <a:t>---&gt; </a:t>
            </a:r>
            <a:r>
              <a:rPr lang="el-GR" sz="3000" b="1" dirty="0">
                <a:solidFill>
                  <a:srgbClr val="B7C6FE">
                    <a:lumMod val="25000"/>
                  </a:srgbClr>
                </a:solidFill>
                <a:latin typeface="Calibri" pitchFamily="34" charset="0"/>
                <a:ea typeface="Times New Roman" panose="02020603050405020304" pitchFamily="18" charset="0"/>
              </a:rPr>
              <a:t>Αξιολόγηση - ιδιαίτερο χαρακτηριστικό περιστατικού:</a:t>
            </a:r>
          </a:p>
          <a:p>
            <a:pPr algn="just" eaLnBrk="1" hangingPunct="1">
              <a:lnSpc>
                <a:spcPts val="4000"/>
              </a:lnSpc>
              <a:spcAft>
                <a:spcPts val="0"/>
              </a:spcAft>
            </a:pPr>
            <a:r>
              <a:rPr lang="el-GR" sz="3000" b="1" dirty="0">
                <a:solidFill>
                  <a:srgbClr val="C00000"/>
                </a:solidFill>
                <a:latin typeface="Calibri" pitchFamily="34" charset="0"/>
                <a:ea typeface="Times New Roman" panose="02020603050405020304" pitchFamily="18" charset="0"/>
              </a:rPr>
              <a:t>---&gt; </a:t>
            </a:r>
            <a:r>
              <a:rPr lang="el-GR" sz="3000" b="1" dirty="0">
                <a:solidFill>
                  <a:srgbClr val="B7C6FE">
                    <a:lumMod val="25000"/>
                  </a:srgbClr>
                </a:solidFill>
                <a:latin typeface="Calibri" pitchFamily="34" charset="0"/>
                <a:ea typeface="Times New Roman" panose="02020603050405020304" pitchFamily="18" charset="0"/>
              </a:rPr>
              <a:t>Βάσιμη: 			</a:t>
            </a:r>
            <a:r>
              <a:rPr lang="el-GR" sz="3000" b="1" dirty="0">
                <a:solidFill>
                  <a:srgbClr val="C00000"/>
                </a:solidFill>
                <a:latin typeface="Calibri" pitchFamily="34" charset="0"/>
                <a:ea typeface="Times New Roman" panose="02020603050405020304" pitchFamily="18" charset="0"/>
              </a:rPr>
              <a:t>ΝΑΙ   </a:t>
            </a:r>
            <a:r>
              <a:rPr lang="el-GR" sz="3000" b="1" dirty="0">
                <a:solidFill>
                  <a:srgbClr val="C00000"/>
                </a:solidFill>
                <a:latin typeface="Calibri" pitchFamily="34" charset="0"/>
                <a:ea typeface="Times New Roman" panose="02020603050405020304" pitchFamily="18" charset="0"/>
                <a:sym typeface="Wingdings" panose="05000000000000000000" pitchFamily="2" charset="2"/>
              </a:rPr>
              <a:t>	ΟΧΙ  </a:t>
            </a:r>
          </a:p>
          <a:p>
            <a:pPr algn="just" eaLnBrk="1" hangingPunct="1">
              <a:lnSpc>
                <a:spcPts val="4000"/>
              </a:lnSpc>
              <a:spcAft>
                <a:spcPts val="0"/>
              </a:spcAft>
            </a:pPr>
            <a:r>
              <a:rPr lang="el-GR" sz="3000" b="1" dirty="0">
                <a:solidFill>
                  <a:srgbClr val="C00000"/>
                </a:solidFill>
                <a:latin typeface="Calibri" pitchFamily="34" charset="0"/>
                <a:ea typeface="Times New Roman" panose="02020603050405020304" pitchFamily="18" charset="0"/>
              </a:rPr>
              <a:t>---&gt; </a:t>
            </a:r>
            <a:r>
              <a:rPr lang="el-GR" sz="3000" b="1" dirty="0">
                <a:solidFill>
                  <a:srgbClr val="B7C6FE">
                    <a:lumMod val="25000"/>
                  </a:srgbClr>
                </a:solidFill>
                <a:latin typeface="Calibri" pitchFamily="34" charset="0"/>
                <a:ea typeface="Times New Roman" panose="02020603050405020304" pitchFamily="18" charset="0"/>
              </a:rPr>
              <a:t>Παραπομπή της υπόθεσης στην 4 – </a:t>
            </a:r>
            <a:r>
              <a:rPr lang="el-GR" sz="3000" b="1" dirty="0" err="1">
                <a:solidFill>
                  <a:srgbClr val="B7C6FE">
                    <a:lumMod val="25000"/>
                  </a:srgbClr>
                </a:solidFill>
                <a:latin typeface="Calibri" pitchFamily="34" charset="0"/>
                <a:ea typeface="Times New Roman" panose="02020603050405020304" pitchFamily="18" charset="0"/>
              </a:rPr>
              <a:t>μελή</a:t>
            </a:r>
            <a:r>
              <a:rPr lang="el-GR" sz="3000" b="1" dirty="0">
                <a:solidFill>
                  <a:srgbClr val="B7C6FE">
                    <a:lumMod val="25000"/>
                  </a:srgbClr>
                </a:solidFill>
                <a:latin typeface="Calibri" pitchFamily="34" charset="0"/>
                <a:ea typeface="Times New Roman" panose="02020603050405020304" pitchFamily="18" charset="0"/>
              </a:rPr>
              <a:t> Επιτροπή</a:t>
            </a:r>
            <a:r>
              <a:rPr lang="en-US" sz="3000" b="1" dirty="0">
                <a:solidFill>
                  <a:srgbClr val="B7C6FE">
                    <a:lumMod val="25000"/>
                  </a:srgbClr>
                </a:solidFill>
                <a:latin typeface="Calibri" pitchFamily="34" charset="0"/>
                <a:ea typeface="Times New Roman" panose="02020603050405020304" pitchFamily="18" charset="0"/>
              </a:rPr>
              <a:t>   </a:t>
            </a:r>
            <a:endParaRPr lang="el-GR" sz="3000" b="1" dirty="0">
              <a:solidFill>
                <a:srgbClr val="B7C6FE">
                  <a:lumMod val="25000"/>
                </a:srgbClr>
              </a:solidFill>
              <a:latin typeface="Calibri" pitchFamily="34" charset="0"/>
              <a:ea typeface="Times New Roman" panose="02020603050405020304" pitchFamily="18" charset="0"/>
            </a:endParaRPr>
          </a:p>
          <a:p>
            <a:pPr algn="ctr" eaLnBrk="1" hangingPunct="1">
              <a:lnSpc>
                <a:spcPts val="4000"/>
              </a:lnSpc>
              <a:spcAft>
                <a:spcPts val="0"/>
              </a:spcAft>
            </a:pPr>
            <a:r>
              <a:rPr lang="el-GR" sz="3000" b="1" dirty="0">
                <a:solidFill>
                  <a:srgbClr val="C00000"/>
                </a:solidFill>
                <a:latin typeface="Calibri" pitchFamily="34" charset="0"/>
                <a:ea typeface="Times New Roman" panose="02020603050405020304" pitchFamily="18" charset="0"/>
              </a:rPr>
              <a:t> ΝΑΙ   </a:t>
            </a:r>
            <a:r>
              <a:rPr lang="el-GR" sz="3000" b="1" dirty="0">
                <a:solidFill>
                  <a:srgbClr val="C00000"/>
                </a:solidFill>
                <a:latin typeface="Calibri" pitchFamily="34" charset="0"/>
                <a:ea typeface="Times New Roman" panose="02020603050405020304" pitchFamily="18" charset="0"/>
                <a:sym typeface="Wingdings" panose="05000000000000000000" pitchFamily="2" charset="2"/>
              </a:rPr>
              <a:t>	  ΟΧΙ </a:t>
            </a:r>
            <a:r>
              <a:rPr lang="en-US" sz="3000" b="1" dirty="0">
                <a:solidFill>
                  <a:srgbClr val="B7C6FE">
                    <a:lumMod val="25000"/>
                  </a:srgbClr>
                </a:solidFill>
                <a:latin typeface="Calibri" pitchFamily="34" charset="0"/>
                <a:ea typeface="Times New Roman" panose="02020603050405020304" pitchFamily="18" charset="0"/>
              </a:rPr>
              <a:t> </a:t>
            </a:r>
            <a:endParaRPr lang="el-GR" sz="3000" b="1" dirty="0">
              <a:solidFill>
                <a:srgbClr val="B7C6FE">
                  <a:lumMod val="25000"/>
                </a:srgbClr>
              </a:solidFill>
              <a:latin typeface="Calibri" pitchFamily="34" charset="0"/>
              <a:ea typeface="Times New Roman" panose="02020603050405020304" pitchFamily="18" charset="0"/>
            </a:endParaRPr>
          </a:p>
          <a:p>
            <a:pPr algn="just" eaLnBrk="1" hangingPunct="1">
              <a:lnSpc>
                <a:spcPts val="4000"/>
              </a:lnSpc>
              <a:spcAft>
                <a:spcPts val="0"/>
              </a:spcAft>
            </a:pPr>
            <a:r>
              <a:rPr lang="el-GR" sz="3000" b="1" dirty="0">
                <a:solidFill>
                  <a:srgbClr val="C00000"/>
                </a:solidFill>
                <a:latin typeface="Calibri" pitchFamily="34" charset="0"/>
                <a:ea typeface="Times New Roman" panose="02020603050405020304" pitchFamily="18" charset="0"/>
              </a:rPr>
              <a:t>---&gt; </a:t>
            </a:r>
            <a:r>
              <a:rPr lang="el-GR" sz="3000" b="1" dirty="0">
                <a:solidFill>
                  <a:srgbClr val="B7C6FE">
                    <a:lumMod val="25000"/>
                  </a:srgbClr>
                </a:solidFill>
                <a:latin typeface="Calibri" pitchFamily="34" charset="0"/>
                <a:ea typeface="Times New Roman" panose="02020603050405020304" pitchFamily="18" charset="0"/>
              </a:rPr>
              <a:t>Πρόταση Διαχείρισης:</a:t>
            </a:r>
          </a:p>
        </p:txBody>
      </p:sp>
      <p:sp>
        <p:nvSpPr>
          <p:cNvPr id="2" name="Θέση αριθμού διαφάνειας 1">
            <a:extLst>
              <a:ext uri="{FF2B5EF4-FFF2-40B4-BE49-F238E27FC236}">
                <a16:creationId xmlns:a16="http://schemas.microsoft.com/office/drawing/2014/main" id="{3AC68007-5053-40BD-B17D-F377CE149902}"/>
              </a:ext>
            </a:extLst>
          </p:cNvPr>
          <p:cNvSpPr>
            <a:spLocks noGrp="1"/>
          </p:cNvSpPr>
          <p:nvPr>
            <p:ph type="sldNum" sz="quarter" idx="12"/>
          </p:nvPr>
        </p:nvSpPr>
        <p:spPr/>
        <p:txBody>
          <a:bodyPr/>
          <a:lstStyle/>
          <a:p>
            <a:pPr>
              <a:defRPr/>
            </a:pPr>
            <a:fld id="{845437B2-4D18-46FF-8583-E2B9C8A721F5}" type="slidenum">
              <a:rPr lang="el-GR" altLang="el-GR" smtClean="0"/>
              <a:pPr>
                <a:defRPr/>
              </a:pPr>
              <a:t>50</a:t>
            </a:fld>
            <a:endParaRPr lang="el-GR" altLang="el-GR"/>
          </a:p>
        </p:txBody>
      </p:sp>
      <p:pic>
        <p:nvPicPr>
          <p:cNvPr id="9" name="Εικόνα 8"/>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552384" y="6234434"/>
            <a:ext cx="1355743" cy="379608"/>
          </a:xfrm>
          <a:prstGeom prst="rect">
            <a:avLst/>
          </a:prstGeom>
        </p:spPr>
      </p:pic>
    </p:spTree>
    <p:extLst>
      <p:ext uri="{BB962C8B-B14F-4D97-AF65-F5344CB8AC3E}">
        <p14:creationId xmlns:p14="http://schemas.microsoft.com/office/powerpoint/2010/main" val="40418515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1441450" y="385763"/>
            <a:ext cx="3079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1809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800" b="1" dirty="0">
                <a:latin typeface="Book Antiqua" panose="02040602050305030304" pitchFamily="18" charset="0"/>
              </a:rPr>
              <a:t>                                          </a:t>
            </a:r>
          </a:p>
          <a:p>
            <a:pPr>
              <a:spcBef>
                <a:spcPct val="0"/>
              </a:spcBef>
              <a:buFontTx/>
              <a:buNone/>
            </a:pPr>
            <a:r>
              <a:rPr lang="el-GR" altLang="el-GR" sz="1800" b="1" dirty="0">
                <a:latin typeface="Book Antiqua" panose="02040602050305030304" pitchFamily="18" charset="0"/>
              </a:rPr>
              <a:t>                                               </a:t>
            </a:r>
            <a:endParaRPr lang="el-GR" altLang="el-GR" sz="2400" dirty="0"/>
          </a:p>
        </p:txBody>
      </p:sp>
      <p:sp>
        <p:nvSpPr>
          <p:cNvPr id="22531" name="Rectangle 8"/>
          <p:cNvSpPr>
            <a:spLocks noChangeArrowheads="1"/>
          </p:cNvSpPr>
          <p:nvPr/>
        </p:nvSpPr>
        <p:spPr bwMode="auto">
          <a:xfrm>
            <a:off x="1524000" y="21272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22532" name="Rectangle 9"/>
          <p:cNvSpPr>
            <a:spLocks noChangeArrowheads="1"/>
          </p:cNvSpPr>
          <p:nvPr/>
        </p:nvSpPr>
        <p:spPr bwMode="auto">
          <a:xfrm>
            <a:off x="1524000" y="2103439"/>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9" name="Rectangle 8"/>
          <p:cNvSpPr>
            <a:spLocks noChangeArrowheads="1"/>
          </p:cNvSpPr>
          <p:nvPr/>
        </p:nvSpPr>
        <p:spPr bwMode="auto">
          <a:xfrm>
            <a:off x="-13394" y="-17415"/>
            <a:ext cx="11856640" cy="553998"/>
          </a:xfrm>
          <a:prstGeom prst="rect">
            <a:avLst/>
          </a:prstGeom>
          <a:noFill/>
          <a:ln w="9525" algn="ctr">
            <a:noFill/>
            <a:miter lim="800000"/>
            <a:headEnd/>
            <a:tailEnd/>
          </a:ln>
          <a:effectLst/>
        </p:spPr>
        <p:txBody>
          <a:bodyPr wrap="square">
            <a:spAutoFit/>
          </a:bodyPr>
          <a:lstStyle>
            <a:lvl1pPr eaLnBrk="0" hangingPunct="0">
              <a:defRPr sz="2500">
                <a:solidFill>
                  <a:schemeClr val="tx2"/>
                </a:solidFill>
                <a:latin typeface="Calibri" pitchFamily="34" charset="0"/>
              </a:defRPr>
            </a:lvl1pPr>
            <a:lvl2pPr marL="742950" indent="-285750" eaLnBrk="0" hangingPunct="0">
              <a:defRPr sz="2500">
                <a:solidFill>
                  <a:schemeClr val="tx2"/>
                </a:solidFill>
                <a:latin typeface="Calibri" pitchFamily="34" charset="0"/>
              </a:defRPr>
            </a:lvl2pPr>
            <a:lvl3pPr marL="1143000" indent="-228600" eaLnBrk="0" hangingPunct="0">
              <a:defRPr sz="2500">
                <a:solidFill>
                  <a:schemeClr val="tx2"/>
                </a:solidFill>
                <a:latin typeface="Calibri" pitchFamily="34" charset="0"/>
              </a:defRPr>
            </a:lvl3pPr>
            <a:lvl4pPr marL="1600200" indent="-228600" eaLnBrk="0" hangingPunct="0">
              <a:defRPr sz="2500">
                <a:solidFill>
                  <a:schemeClr val="tx2"/>
                </a:solidFill>
                <a:latin typeface="Calibri" pitchFamily="34" charset="0"/>
              </a:defRPr>
            </a:lvl4pPr>
            <a:lvl5pPr marL="2057400" indent="-228600" eaLnBrk="0" hangingPunct="0">
              <a:defRPr sz="2500">
                <a:solidFill>
                  <a:schemeClr val="tx2"/>
                </a:solidFill>
                <a:latin typeface="Calibri" pitchFamily="34" charset="0"/>
              </a:defRPr>
            </a:lvl5pPr>
            <a:lvl6pPr marL="2514600" indent="-228600" eaLnBrk="0" fontAlgn="base" hangingPunct="0">
              <a:spcBef>
                <a:spcPct val="0"/>
              </a:spcBef>
              <a:spcAft>
                <a:spcPct val="0"/>
              </a:spcAft>
              <a:defRPr sz="2500">
                <a:solidFill>
                  <a:schemeClr val="tx2"/>
                </a:solidFill>
                <a:latin typeface="Calibri" pitchFamily="34" charset="0"/>
              </a:defRPr>
            </a:lvl6pPr>
            <a:lvl7pPr marL="2971800" indent="-228600" eaLnBrk="0" fontAlgn="base" hangingPunct="0">
              <a:spcBef>
                <a:spcPct val="0"/>
              </a:spcBef>
              <a:spcAft>
                <a:spcPct val="0"/>
              </a:spcAft>
              <a:defRPr sz="2500">
                <a:solidFill>
                  <a:schemeClr val="tx2"/>
                </a:solidFill>
                <a:latin typeface="Calibri" pitchFamily="34" charset="0"/>
              </a:defRPr>
            </a:lvl7pPr>
            <a:lvl8pPr marL="3429000" indent="-228600" eaLnBrk="0" fontAlgn="base" hangingPunct="0">
              <a:spcBef>
                <a:spcPct val="0"/>
              </a:spcBef>
              <a:spcAft>
                <a:spcPct val="0"/>
              </a:spcAft>
              <a:defRPr sz="2500">
                <a:solidFill>
                  <a:schemeClr val="tx2"/>
                </a:solidFill>
                <a:latin typeface="Calibri" pitchFamily="34" charset="0"/>
              </a:defRPr>
            </a:lvl8pPr>
            <a:lvl9pPr marL="3886200" indent="-228600" eaLnBrk="0" fontAlgn="base" hangingPunct="0">
              <a:spcBef>
                <a:spcPct val="0"/>
              </a:spcBef>
              <a:spcAft>
                <a:spcPct val="0"/>
              </a:spcAft>
              <a:defRPr sz="2500">
                <a:solidFill>
                  <a:schemeClr val="tx2"/>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rPr>
              <a:t>Ενδοσχολική Βία και Εκφοβισμός (Ε.ΒΙ.Ε.)</a:t>
            </a:r>
            <a:r>
              <a:rPr lang="el-GR" altLang="el-GR" sz="3000" b="1" kern="0" noProof="0" dirty="0">
                <a:solidFill>
                  <a:srgbClr val="CC0000"/>
                </a:solidFill>
                <a:effectLst>
                  <a:outerShdw blurRad="38100" dist="38100" dir="2700000" algn="tl">
                    <a:srgbClr val="C0C0C0"/>
                  </a:outerShdw>
                </a:effectLst>
              </a:rPr>
              <a:t>: 7</a:t>
            </a:r>
            <a:r>
              <a:rPr lang="el-GR" altLang="el-GR" sz="3000" b="1" kern="0" baseline="30000" dirty="0">
                <a:solidFill>
                  <a:srgbClr val="CC0000"/>
                </a:solidFill>
                <a:effectLst>
                  <a:outerShdw blurRad="38100" dist="38100" dir="2700000" algn="tl">
                    <a:srgbClr val="C0C0C0"/>
                  </a:outerShdw>
                </a:effectLst>
              </a:rPr>
              <a:t>η</a:t>
            </a:r>
            <a:r>
              <a:rPr lang="el-GR" altLang="el-GR" sz="3000" b="1" kern="0" dirty="0">
                <a:solidFill>
                  <a:srgbClr val="CC0000"/>
                </a:solidFill>
                <a:effectLst>
                  <a:outerShdw blurRad="38100" dist="38100" dir="2700000" algn="tl">
                    <a:srgbClr val="C0C0C0"/>
                  </a:outerShdw>
                </a:effectLst>
              </a:rPr>
              <a:t> Μελέτη Περίπτωσης </a:t>
            </a:r>
            <a:endPar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endParaRPr>
          </a:p>
        </p:txBody>
      </p:sp>
      <p:sp>
        <p:nvSpPr>
          <p:cNvPr id="11" name="Ορθογώνιο 10"/>
          <p:cNvSpPr/>
          <p:nvPr/>
        </p:nvSpPr>
        <p:spPr>
          <a:xfrm>
            <a:off x="315838" y="967929"/>
            <a:ext cx="11377264" cy="4696157"/>
          </a:xfrm>
          <a:prstGeom prst="rect">
            <a:avLst/>
          </a:prstGeom>
        </p:spPr>
        <p:txBody>
          <a:bodyPr wrap="square">
            <a:spAutoFit/>
          </a:bodyPr>
          <a:lstStyle/>
          <a:p>
            <a:pPr algn="just" eaLnBrk="1" hangingPunct="1">
              <a:lnSpc>
                <a:spcPts val="2300"/>
              </a:lnSpc>
              <a:spcAft>
                <a:spcPts val="0"/>
              </a:spcAft>
            </a:pPr>
            <a:r>
              <a:rPr lang="el-GR" sz="2200" b="1" dirty="0">
                <a:solidFill>
                  <a:srgbClr val="C00000"/>
                </a:solidFill>
                <a:latin typeface="Calibri" pitchFamily="34" charset="0"/>
                <a:ea typeface="Times New Roman" panose="02020603050405020304" pitchFamily="18" charset="0"/>
              </a:rPr>
              <a:t>---&gt; </a:t>
            </a:r>
            <a:r>
              <a:rPr lang="el-GR" sz="2200" b="1" dirty="0">
                <a:solidFill>
                  <a:srgbClr val="B7C6FE">
                    <a:lumMod val="25000"/>
                  </a:srgbClr>
                </a:solidFill>
                <a:latin typeface="Calibri" pitchFamily="34" charset="0"/>
                <a:ea typeface="Times New Roman" panose="02020603050405020304" pitchFamily="18" charset="0"/>
              </a:rPr>
              <a:t>Ημερομηνία και ώρα υποβολής αναφοράς:  </a:t>
            </a:r>
            <a:r>
              <a:rPr lang="el-GR" sz="2200" b="1" dirty="0">
                <a:solidFill>
                  <a:srgbClr val="C00000"/>
                </a:solidFill>
                <a:latin typeface="Calibri" pitchFamily="34" charset="0"/>
                <a:ea typeface="Times New Roman" panose="02020603050405020304" pitchFamily="18" charset="0"/>
              </a:rPr>
              <a:t>9/6/2024, 23:33</a:t>
            </a:r>
          </a:p>
          <a:p>
            <a:pPr algn="just" eaLnBrk="1" hangingPunct="1">
              <a:lnSpc>
                <a:spcPts val="2300"/>
              </a:lnSpc>
              <a:spcAft>
                <a:spcPts val="0"/>
              </a:spcAft>
            </a:pPr>
            <a:r>
              <a:rPr lang="el-GR" sz="2200" b="1" dirty="0">
                <a:solidFill>
                  <a:srgbClr val="C00000"/>
                </a:solidFill>
                <a:latin typeface="Calibri" pitchFamily="34" charset="0"/>
                <a:ea typeface="Times New Roman" panose="02020603050405020304" pitchFamily="18" charset="0"/>
              </a:rPr>
              <a:t>---&gt; </a:t>
            </a:r>
            <a:r>
              <a:rPr lang="el-GR" sz="2200" b="1" dirty="0">
                <a:solidFill>
                  <a:srgbClr val="B7C6FE">
                    <a:lumMod val="25000"/>
                  </a:srgbClr>
                </a:solidFill>
                <a:latin typeface="Calibri" pitchFamily="34" charset="0"/>
                <a:ea typeface="Times New Roman" panose="02020603050405020304" pitchFamily="18" charset="0"/>
              </a:rPr>
              <a:t>Η αναφορά υπεβλήθη από: </a:t>
            </a:r>
            <a:r>
              <a:rPr lang="el-GR" sz="2200" b="1" dirty="0">
                <a:solidFill>
                  <a:srgbClr val="C00000"/>
                </a:solidFill>
                <a:latin typeface="Calibri" pitchFamily="34" charset="0"/>
                <a:ea typeface="Times New Roman" panose="02020603050405020304" pitchFamily="18" charset="0"/>
              </a:rPr>
              <a:t>Γονέα		</a:t>
            </a:r>
            <a:r>
              <a:rPr lang="el-GR" sz="2000" b="1" dirty="0">
                <a:solidFill>
                  <a:srgbClr val="C00000"/>
                </a:solidFill>
                <a:latin typeface="Calibri" pitchFamily="34" charset="0"/>
                <a:ea typeface="Times New Roman" panose="02020603050405020304" pitchFamily="18" charset="0"/>
              </a:rPr>
              <a:t>---&gt; </a:t>
            </a:r>
            <a:r>
              <a:rPr lang="el-GR" sz="2000" b="1" dirty="0">
                <a:solidFill>
                  <a:srgbClr val="B7C6FE">
                    <a:lumMod val="25000"/>
                  </a:srgbClr>
                </a:solidFill>
                <a:latin typeface="Calibri" pitchFamily="34" charset="0"/>
                <a:ea typeface="Times New Roman" panose="02020603050405020304" pitchFamily="18" charset="0"/>
              </a:rPr>
              <a:t>Ημερομηνία περιστατικού:</a:t>
            </a:r>
            <a:endParaRPr lang="el-GR" sz="2200" b="1" dirty="0">
              <a:solidFill>
                <a:srgbClr val="C00000"/>
              </a:solidFill>
              <a:latin typeface="Calibri" pitchFamily="34" charset="0"/>
              <a:ea typeface="Times New Roman" panose="02020603050405020304" pitchFamily="18" charset="0"/>
            </a:endParaRPr>
          </a:p>
          <a:p>
            <a:pPr algn="just" eaLnBrk="1" hangingPunct="1">
              <a:lnSpc>
                <a:spcPts val="1200"/>
              </a:lnSpc>
              <a:spcAft>
                <a:spcPts val="0"/>
              </a:spcAft>
            </a:pPr>
            <a:endParaRPr lang="el-GR" sz="1200" b="1" dirty="0">
              <a:solidFill>
                <a:srgbClr val="C00000"/>
              </a:solidFill>
              <a:latin typeface="Calibri" pitchFamily="34" charset="0"/>
              <a:ea typeface="Times New Roman" panose="02020603050405020304" pitchFamily="18" charset="0"/>
            </a:endParaRPr>
          </a:p>
          <a:p>
            <a:pPr algn="just" eaLnBrk="1" hangingPunct="1">
              <a:lnSpc>
                <a:spcPts val="2300"/>
              </a:lnSpc>
              <a:spcAft>
                <a:spcPts val="0"/>
              </a:spcAft>
            </a:pPr>
            <a:r>
              <a:rPr lang="el-GR" sz="2200" b="1" dirty="0">
                <a:solidFill>
                  <a:srgbClr val="C00000"/>
                </a:solidFill>
                <a:latin typeface="Calibri" pitchFamily="34" charset="0"/>
                <a:ea typeface="Times New Roman" panose="02020603050405020304" pitchFamily="18" charset="0"/>
              </a:rPr>
              <a:t>---&gt; </a:t>
            </a:r>
            <a:r>
              <a:rPr lang="el-GR" sz="2200" b="1" dirty="0">
                <a:solidFill>
                  <a:srgbClr val="B7C6FE">
                    <a:lumMod val="25000"/>
                  </a:srgbClr>
                </a:solidFill>
                <a:latin typeface="Calibri" pitchFamily="34" charset="0"/>
                <a:ea typeface="Times New Roman" panose="02020603050405020304" pitchFamily="18" charset="0"/>
              </a:rPr>
              <a:t>Βαθμίδα Εκπαίδευσης: </a:t>
            </a:r>
            <a:r>
              <a:rPr lang="el-GR" sz="2200" b="1" dirty="0">
                <a:solidFill>
                  <a:srgbClr val="C00000"/>
                </a:solidFill>
                <a:latin typeface="Calibri" pitchFamily="34" charset="0"/>
                <a:ea typeface="Times New Roman" panose="02020603050405020304" pitchFamily="18" charset="0"/>
              </a:rPr>
              <a:t>Πρωτοβάθμια, Δημοτικό.		</a:t>
            </a:r>
            <a:r>
              <a:rPr lang="el-GR" sz="2000" b="1" dirty="0">
                <a:solidFill>
                  <a:srgbClr val="C00000"/>
                </a:solidFill>
                <a:latin typeface="Calibri" pitchFamily="34" charset="0"/>
                <a:ea typeface="Times New Roman" panose="02020603050405020304" pitchFamily="18" charset="0"/>
              </a:rPr>
              <a:t> ---&gt; </a:t>
            </a:r>
            <a:r>
              <a:rPr lang="el-GR" sz="2000" b="1" dirty="0">
                <a:solidFill>
                  <a:srgbClr val="B7C6FE">
                    <a:lumMod val="25000"/>
                  </a:srgbClr>
                </a:solidFill>
                <a:latin typeface="Calibri" pitchFamily="34" charset="0"/>
                <a:ea typeface="Times New Roman" panose="02020603050405020304" pitchFamily="18" charset="0"/>
              </a:rPr>
              <a:t>Τάξη: </a:t>
            </a:r>
            <a:r>
              <a:rPr lang="el-GR" sz="2000" b="1" dirty="0">
                <a:solidFill>
                  <a:srgbClr val="C00000"/>
                </a:solidFill>
                <a:latin typeface="Calibri" pitchFamily="34" charset="0"/>
                <a:ea typeface="Times New Roman" panose="02020603050405020304" pitchFamily="18" charset="0"/>
              </a:rPr>
              <a:t>ΣΤ΄</a:t>
            </a:r>
            <a:endParaRPr lang="el-GR" sz="2200" b="1" dirty="0">
              <a:solidFill>
                <a:srgbClr val="C00000"/>
              </a:solidFill>
              <a:latin typeface="Calibri" pitchFamily="34" charset="0"/>
              <a:ea typeface="Times New Roman" panose="02020603050405020304" pitchFamily="18" charset="0"/>
            </a:endParaRPr>
          </a:p>
          <a:p>
            <a:pPr algn="just" eaLnBrk="1" hangingPunct="1">
              <a:lnSpc>
                <a:spcPts val="1200"/>
              </a:lnSpc>
              <a:spcAft>
                <a:spcPts val="0"/>
              </a:spcAft>
            </a:pPr>
            <a:endParaRPr lang="el-GR" sz="1200" b="1" dirty="0">
              <a:solidFill>
                <a:srgbClr val="C00000"/>
              </a:solidFill>
              <a:latin typeface="Calibri" pitchFamily="34" charset="0"/>
              <a:ea typeface="Times New Roman" panose="02020603050405020304" pitchFamily="18" charset="0"/>
            </a:endParaRPr>
          </a:p>
          <a:p>
            <a:pPr algn="just" eaLnBrk="1" hangingPunct="1">
              <a:lnSpc>
                <a:spcPts val="2300"/>
              </a:lnSpc>
              <a:spcAft>
                <a:spcPts val="0"/>
              </a:spcAft>
            </a:pPr>
            <a:r>
              <a:rPr lang="el-GR" sz="2200" b="1" dirty="0">
                <a:solidFill>
                  <a:srgbClr val="C00000"/>
                </a:solidFill>
                <a:latin typeface="Calibri" pitchFamily="34" charset="0"/>
                <a:ea typeface="Times New Roman" panose="02020603050405020304" pitchFamily="18" charset="0"/>
              </a:rPr>
              <a:t>---&gt; </a:t>
            </a:r>
            <a:r>
              <a:rPr lang="el-GR" sz="2000" b="1" dirty="0">
                <a:solidFill>
                  <a:srgbClr val="B7C6FE">
                    <a:lumMod val="25000"/>
                  </a:srgbClr>
                </a:solidFill>
                <a:latin typeface="Calibri" pitchFamily="34" charset="0"/>
                <a:ea typeface="Times New Roman" panose="02020603050405020304" pitchFamily="18" charset="0"/>
              </a:rPr>
              <a:t>Χρόνος που συνέβη το περιστατικό</a:t>
            </a:r>
            <a:r>
              <a:rPr lang="el-GR" sz="2200" b="1" dirty="0">
                <a:solidFill>
                  <a:srgbClr val="B7C6FE">
                    <a:lumMod val="25000"/>
                  </a:srgbClr>
                </a:solidFill>
                <a:latin typeface="Calibri" pitchFamily="34" charset="0"/>
                <a:ea typeface="Times New Roman" panose="02020603050405020304" pitchFamily="18" charset="0"/>
              </a:rPr>
              <a:t>: </a:t>
            </a:r>
            <a:r>
              <a:rPr lang="el-GR" sz="2200" b="1" dirty="0">
                <a:solidFill>
                  <a:srgbClr val="C00000"/>
                </a:solidFill>
                <a:latin typeface="Calibri" pitchFamily="34" charset="0"/>
                <a:ea typeface="Times New Roman" panose="02020603050405020304" pitchFamily="18" charset="0"/>
              </a:rPr>
              <a:t>Συμβαίνει συχνά και επανειλημμένα σε διαφορετικούς χώρους της σχολικής μονάδας και σε διαφορετικές ώρες κατά το ωρολόγιο πρόγραμμα.  Επεκτείνεται   διαδικτυακά εκτός σχολικού ωραρίου.</a:t>
            </a:r>
          </a:p>
          <a:p>
            <a:pPr algn="just" eaLnBrk="1" hangingPunct="1">
              <a:lnSpc>
                <a:spcPts val="1200"/>
              </a:lnSpc>
              <a:spcAft>
                <a:spcPts val="0"/>
              </a:spcAft>
            </a:pPr>
            <a:endParaRPr lang="el-GR" sz="1200" b="1" dirty="0">
              <a:solidFill>
                <a:srgbClr val="C00000"/>
              </a:solidFill>
              <a:latin typeface="Calibri" pitchFamily="34" charset="0"/>
              <a:ea typeface="Times New Roman" panose="02020603050405020304" pitchFamily="18" charset="0"/>
            </a:endParaRPr>
          </a:p>
          <a:p>
            <a:pPr algn="just" eaLnBrk="1" hangingPunct="1">
              <a:lnSpc>
                <a:spcPts val="2300"/>
              </a:lnSpc>
              <a:spcAft>
                <a:spcPts val="0"/>
              </a:spcAft>
            </a:pPr>
            <a:r>
              <a:rPr lang="el-GR" sz="2200" b="1" dirty="0">
                <a:solidFill>
                  <a:srgbClr val="C00000"/>
                </a:solidFill>
                <a:latin typeface="Calibri" pitchFamily="34" charset="0"/>
                <a:ea typeface="Times New Roman" panose="02020603050405020304" pitchFamily="18" charset="0"/>
              </a:rPr>
              <a:t>---&gt; </a:t>
            </a:r>
            <a:r>
              <a:rPr lang="el-GR" sz="2000" b="1" dirty="0">
                <a:solidFill>
                  <a:srgbClr val="B7C6FE">
                    <a:lumMod val="25000"/>
                  </a:srgbClr>
                </a:solidFill>
                <a:latin typeface="Calibri" pitchFamily="34" charset="0"/>
                <a:ea typeface="Times New Roman" panose="02020603050405020304" pitchFamily="18" charset="0"/>
              </a:rPr>
              <a:t>Τόπος που συνέβη το περιστατικό</a:t>
            </a:r>
            <a:r>
              <a:rPr lang="el-GR" sz="2200" b="1" dirty="0">
                <a:solidFill>
                  <a:srgbClr val="B7C6FE">
                    <a:lumMod val="25000"/>
                  </a:srgbClr>
                </a:solidFill>
                <a:latin typeface="Calibri" pitchFamily="34" charset="0"/>
                <a:ea typeface="Times New Roman" panose="02020603050405020304" pitchFamily="18" charset="0"/>
              </a:rPr>
              <a:t>: </a:t>
            </a:r>
            <a:r>
              <a:rPr lang="el-GR" sz="2200" b="1" dirty="0">
                <a:solidFill>
                  <a:srgbClr val="C00000"/>
                </a:solidFill>
                <a:latin typeface="Calibri" pitchFamily="34" charset="0"/>
                <a:ea typeface="Times New Roman" panose="02020603050405020304" pitchFamily="18" charset="0"/>
              </a:rPr>
              <a:t>.</a:t>
            </a:r>
          </a:p>
          <a:p>
            <a:pPr algn="just" eaLnBrk="1" hangingPunct="1">
              <a:lnSpc>
                <a:spcPts val="1200"/>
              </a:lnSpc>
              <a:spcAft>
                <a:spcPts val="0"/>
              </a:spcAft>
            </a:pPr>
            <a:endParaRPr lang="el-GR" sz="1200" b="1" dirty="0">
              <a:solidFill>
                <a:srgbClr val="C00000"/>
              </a:solidFill>
              <a:latin typeface="Calibri" pitchFamily="34" charset="0"/>
              <a:ea typeface="Times New Roman" panose="02020603050405020304" pitchFamily="18" charset="0"/>
            </a:endParaRPr>
          </a:p>
          <a:p>
            <a:pPr lvl="0" algn="just" eaLnBrk="1" hangingPunct="1">
              <a:lnSpc>
                <a:spcPts val="2300"/>
              </a:lnSpc>
              <a:spcAft>
                <a:spcPts val="0"/>
              </a:spcAft>
            </a:pPr>
            <a:r>
              <a:rPr lang="el-GR" sz="2200" b="1" dirty="0">
                <a:solidFill>
                  <a:srgbClr val="C00000"/>
                </a:solidFill>
                <a:latin typeface="Calibri" pitchFamily="34" charset="0"/>
                <a:ea typeface="Times New Roman" panose="02020603050405020304" pitchFamily="18" charset="0"/>
              </a:rPr>
              <a:t>---&gt; </a:t>
            </a:r>
            <a:r>
              <a:rPr lang="el-GR" sz="2200" b="1" dirty="0">
                <a:solidFill>
                  <a:srgbClr val="B7C6FE">
                    <a:lumMod val="25000"/>
                  </a:srgbClr>
                </a:solidFill>
                <a:latin typeface="Calibri" pitchFamily="34" charset="0"/>
                <a:ea typeface="Times New Roman" panose="02020603050405020304" pitchFamily="18" charset="0"/>
              </a:rPr>
              <a:t>Επαναλαμβανόμενο: </a:t>
            </a:r>
            <a:r>
              <a:rPr lang="el-GR" sz="2200" b="1" dirty="0">
                <a:solidFill>
                  <a:srgbClr val="C00000"/>
                </a:solidFill>
                <a:latin typeface="Calibri" pitchFamily="34" charset="0"/>
                <a:ea typeface="Times New Roman" panose="02020603050405020304" pitchFamily="18" charset="0"/>
              </a:rPr>
              <a:t>Μερικές φορές (2 - 5).</a:t>
            </a:r>
          </a:p>
          <a:p>
            <a:pPr algn="just" eaLnBrk="1" hangingPunct="1">
              <a:lnSpc>
                <a:spcPts val="1200"/>
              </a:lnSpc>
              <a:spcAft>
                <a:spcPts val="0"/>
              </a:spcAft>
            </a:pPr>
            <a:endParaRPr lang="el-GR" sz="1200" b="1" dirty="0">
              <a:solidFill>
                <a:srgbClr val="C00000"/>
              </a:solidFill>
              <a:latin typeface="Calibri" pitchFamily="34" charset="0"/>
              <a:ea typeface="Times New Roman" panose="02020603050405020304" pitchFamily="18" charset="0"/>
            </a:endParaRPr>
          </a:p>
          <a:p>
            <a:pPr algn="just" eaLnBrk="1" hangingPunct="1">
              <a:lnSpc>
                <a:spcPts val="2300"/>
              </a:lnSpc>
              <a:spcAft>
                <a:spcPts val="0"/>
              </a:spcAft>
            </a:pPr>
            <a:r>
              <a:rPr lang="el-GR" sz="2200" b="1" dirty="0">
                <a:solidFill>
                  <a:srgbClr val="C00000"/>
                </a:solidFill>
                <a:latin typeface="Calibri" pitchFamily="34" charset="0"/>
                <a:ea typeface="Times New Roman" panose="02020603050405020304" pitchFamily="18" charset="0"/>
              </a:rPr>
              <a:t>---&gt; </a:t>
            </a:r>
            <a:r>
              <a:rPr lang="el-GR" sz="2200" b="1" dirty="0">
                <a:solidFill>
                  <a:srgbClr val="B7C6FE">
                    <a:lumMod val="25000"/>
                  </a:srgbClr>
                </a:solidFill>
                <a:latin typeface="Calibri" pitchFamily="34" charset="0"/>
                <a:ea typeface="Times New Roman" panose="02020603050405020304" pitchFamily="18" charset="0"/>
              </a:rPr>
              <a:t>Περιγραφή περιστατικού:</a:t>
            </a:r>
          </a:p>
          <a:p>
            <a:pPr algn="just" eaLnBrk="1" hangingPunct="1">
              <a:lnSpc>
                <a:spcPts val="2300"/>
              </a:lnSpc>
              <a:spcAft>
                <a:spcPts val="0"/>
              </a:spcAft>
            </a:pPr>
            <a:r>
              <a:rPr lang="el-GR" sz="2200" b="1" i="1" dirty="0">
                <a:solidFill>
                  <a:srgbClr val="C00000"/>
                </a:solidFill>
                <a:latin typeface="Calibri" pitchFamily="34" charset="0"/>
                <a:ea typeface="Times New Roman" panose="02020603050405020304" pitchFamily="18" charset="0"/>
              </a:rPr>
              <a:t>«Η μαθήτρια βρίσκεται αντιμέτωπη συχνά με προσβλητικά σχόλια και σωματικά  πειράγματα (όπως χτυπήματα στα οπίσθια). Διαδίδονται φήμες και σχόλια που δεν υφίστανται κάτι που επεκτείνεται εκτός σχολείου στις διαδικτυακές ομάδες. Το ΟΧΙ της μαθήτριας δεν εισακούγεται από τη συγκεκριμένη ομάδα μαθητριών».</a:t>
            </a:r>
            <a:endParaRPr lang="el-GR" sz="2200" b="1" i="1" dirty="0">
              <a:solidFill>
                <a:srgbClr val="C00000"/>
              </a:solidFill>
              <a:latin typeface="Times New Roman" panose="02020603050405020304" pitchFamily="18" charset="0"/>
              <a:ea typeface="Times New Roman" panose="02020603050405020304" pitchFamily="18" charset="0"/>
            </a:endParaRPr>
          </a:p>
        </p:txBody>
      </p:sp>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4272" y="2852936"/>
            <a:ext cx="2054352" cy="1456944"/>
          </a:xfrm>
          <a:prstGeom prst="rect">
            <a:avLst/>
          </a:prstGeom>
        </p:spPr>
      </p:pic>
      <p:sp>
        <p:nvSpPr>
          <p:cNvPr id="3" name="Θέση αριθμού διαφάνειας 2">
            <a:extLst>
              <a:ext uri="{FF2B5EF4-FFF2-40B4-BE49-F238E27FC236}">
                <a16:creationId xmlns:a16="http://schemas.microsoft.com/office/drawing/2014/main" id="{75BB83A0-FEC6-443F-923A-3E2C681AC75F}"/>
              </a:ext>
            </a:extLst>
          </p:cNvPr>
          <p:cNvSpPr>
            <a:spLocks noGrp="1"/>
          </p:cNvSpPr>
          <p:nvPr>
            <p:ph type="sldNum" sz="quarter" idx="12"/>
          </p:nvPr>
        </p:nvSpPr>
        <p:spPr/>
        <p:txBody>
          <a:bodyPr/>
          <a:lstStyle/>
          <a:p>
            <a:pPr>
              <a:defRPr/>
            </a:pPr>
            <a:fld id="{845437B2-4D18-46FF-8583-E2B9C8A721F5}" type="slidenum">
              <a:rPr lang="el-GR" altLang="el-GR" smtClean="0"/>
              <a:pPr>
                <a:defRPr/>
              </a:pPr>
              <a:t>51</a:t>
            </a:fld>
            <a:endParaRPr lang="el-GR" altLang="el-GR"/>
          </a:p>
        </p:txBody>
      </p:sp>
      <p:pic>
        <p:nvPicPr>
          <p:cNvPr id="10" name="Εικόνα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571448" y="6219678"/>
            <a:ext cx="1355743" cy="379608"/>
          </a:xfrm>
          <a:prstGeom prst="rect">
            <a:avLst/>
          </a:prstGeom>
        </p:spPr>
      </p:pic>
    </p:spTree>
    <p:extLst>
      <p:ext uri="{BB962C8B-B14F-4D97-AF65-F5344CB8AC3E}">
        <p14:creationId xmlns:p14="http://schemas.microsoft.com/office/powerpoint/2010/main" val="34487314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 calcmode="lin" valueType="num">
                                      <p:cBhvr additive="base">
                                        <p:cTn id="1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anim calcmode="lin" valueType="num">
                                      <p:cBhvr additive="base">
                                        <p:cTn id="25"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anim calcmode="lin" valueType="num">
                                      <p:cBhvr additive="base">
                                        <p:cTn id="31"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9" end="9"/>
                                            </p:txEl>
                                          </p:spTgt>
                                        </p:tgtEl>
                                        <p:attrNameLst>
                                          <p:attrName>style.visibility</p:attrName>
                                        </p:attrNameLst>
                                      </p:cBhvr>
                                      <p:to>
                                        <p:strVal val="visible"/>
                                      </p:to>
                                    </p:set>
                                    <p:anim calcmode="lin" valueType="num">
                                      <p:cBhvr additive="base">
                                        <p:cTn id="37" dur="500" fill="hold"/>
                                        <p:tgtEl>
                                          <p:spTgt spid="11">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arn(inVertical)">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1">
                                            <p:txEl>
                                              <p:pRg st="11" end="11"/>
                                            </p:txEl>
                                          </p:spTgt>
                                        </p:tgtEl>
                                        <p:attrNameLst>
                                          <p:attrName>style.visibility</p:attrName>
                                        </p:attrNameLst>
                                      </p:cBhvr>
                                      <p:to>
                                        <p:strVal val="visible"/>
                                      </p:to>
                                    </p:set>
                                    <p:animEffect transition="in" filter="fade">
                                      <p:cBhvr>
                                        <p:cTn id="48" dur="1000"/>
                                        <p:tgtEl>
                                          <p:spTgt spid="11">
                                            <p:txEl>
                                              <p:pRg st="11" end="11"/>
                                            </p:txEl>
                                          </p:spTgt>
                                        </p:tgtEl>
                                      </p:cBhvr>
                                    </p:animEffect>
                                    <p:anim calcmode="lin" valueType="num">
                                      <p:cBhvr>
                                        <p:cTn id="49" dur="1000" fill="hold"/>
                                        <p:tgtEl>
                                          <p:spTgt spid="11">
                                            <p:txEl>
                                              <p:pRg st="11" end="11"/>
                                            </p:txEl>
                                          </p:spTgt>
                                        </p:tgtEl>
                                        <p:attrNameLst>
                                          <p:attrName>ppt_x</p:attrName>
                                        </p:attrNameLst>
                                      </p:cBhvr>
                                      <p:tavLst>
                                        <p:tav tm="0">
                                          <p:val>
                                            <p:strVal val="#ppt_x"/>
                                          </p:val>
                                        </p:tav>
                                        <p:tav tm="100000">
                                          <p:val>
                                            <p:strVal val="#ppt_x"/>
                                          </p:val>
                                        </p:tav>
                                      </p:tavLst>
                                    </p:anim>
                                    <p:anim calcmode="lin" valueType="num">
                                      <p:cBhvr>
                                        <p:cTn id="50" dur="1000" fill="hold"/>
                                        <p:tgtEl>
                                          <p:spTgt spid="11">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11">
                                            <p:txEl>
                                              <p:pRg st="12" end="12"/>
                                            </p:txEl>
                                          </p:spTgt>
                                        </p:tgtEl>
                                        <p:attrNameLst>
                                          <p:attrName>style.visibility</p:attrName>
                                        </p:attrNameLst>
                                      </p:cBhvr>
                                      <p:to>
                                        <p:strVal val="visible"/>
                                      </p:to>
                                    </p:set>
                                    <p:anim calcmode="lin" valueType="num">
                                      <p:cBhvr>
                                        <p:cTn id="55" dur="500" fill="hold"/>
                                        <p:tgtEl>
                                          <p:spTgt spid="11">
                                            <p:txEl>
                                              <p:pRg st="12" end="12"/>
                                            </p:txEl>
                                          </p:spTgt>
                                        </p:tgtEl>
                                        <p:attrNameLst>
                                          <p:attrName>ppt_w</p:attrName>
                                        </p:attrNameLst>
                                      </p:cBhvr>
                                      <p:tavLst>
                                        <p:tav tm="0">
                                          <p:val>
                                            <p:fltVal val="0"/>
                                          </p:val>
                                        </p:tav>
                                        <p:tav tm="100000">
                                          <p:val>
                                            <p:strVal val="#ppt_w"/>
                                          </p:val>
                                        </p:tav>
                                      </p:tavLst>
                                    </p:anim>
                                    <p:anim calcmode="lin" valueType="num">
                                      <p:cBhvr>
                                        <p:cTn id="56" dur="500" fill="hold"/>
                                        <p:tgtEl>
                                          <p:spTgt spid="11">
                                            <p:txEl>
                                              <p:pRg st="12" end="12"/>
                                            </p:txEl>
                                          </p:spTgt>
                                        </p:tgtEl>
                                        <p:attrNameLst>
                                          <p:attrName>ppt_h</p:attrName>
                                        </p:attrNameLst>
                                      </p:cBhvr>
                                      <p:tavLst>
                                        <p:tav tm="0">
                                          <p:val>
                                            <p:fltVal val="0"/>
                                          </p:val>
                                        </p:tav>
                                        <p:tav tm="100000">
                                          <p:val>
                                            <p:strVal val="#ppt_h"/>
                                          </p:val>
                                        </p:tav>
                                      </p:tavLst>
                                    </p:anim>
                                    <p:animEffect transition="in" filter="fade">
                                      <p:cBhvr>
                                        <p:cTn id="57" dur="500"/>
                                        <p:tgtEl>
                                          <p:spTgt spid="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1441450" y="385763"/>
            <a:ext cx="3079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1809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800" b="1">
                <a:latin typeface="Book Antiqua" panose="02040602050305030304" pitchFamily="18" charset="0"/>
              </a:rPr>
              <a:t>                                          </a:t>
            </a:r>
          </a:p>
          <a:p>
            <a:pPr>
              <a:spcBef>
                <a:spcPct val="0"/>
              </a:spcBef>
              <a:buFontTx/>
              <a:buNone/>
            </a:pPr>
            <a:r>
              <a:rPr lang="el-GR" altLang="el-GR" sz="1800" b="1">
                <a:latin typeface="Book Antiqua" panose="02040602050305030304" pitchFamily="18" charset="0"/>
              </a:rPr>
              <a:t>                                               </a:t>
            </a:r>
            <a:endParaRPr lang="el-GR" altLang="el-GR" sz="2400"/>
          </a:p>
        </p:txBody>
      </p:sp>
      <p:sp>
        <p:nvSpPr>
          <p:cNvPr id="22531" name="Rectangle 8"/>
          <p:cNvSpPr>
            <a:spLocks noChangeArrowheads="1"/>
          </p:cNvSpPr>
          <p:nvPr/>
        </p:nvSpPr>
        <p:spPr bwMode="auto">
          <a:xfrm>
            <a:off x="1524000" y="21272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22532" name="Rectangle 9"/>
          <p:cNvSpPr>
            <a:spLocks noChangeArrowheads="1"/>
          </p:cNvSpPr>
          <p:nvPr/>
        </p:nvSpPr>
        <p:spPr bwMode="auto">
          <a:xfrm>
            <a:off x="1524000" y="2103439"/>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6" name="Rectangle 8"/>
          <p:cNvSpPr>
            <a:spLocks noChangeArrowheads="1"/>
          </p:cNvSpPr>
          <p:nvPr/>
        </p:nvSpPr>
        <p:spPr bwMode="auto">
          <a:xfrm>
            <a:off x="-13394" y="-17415"/>
            <a:ext cx="11856640" cy="553998"/>
          </a:xfrm>
          <a:prstGeom prst="rect">
            <a:avLst/>
          </a:prstGeom>
          <a:noFill/>
          <a:ln w="9525" algn="ctr">
            <a:noFill/>
            <a:miter lim="800000"/>
            <a:headEnd/>
            <a:tailEnd/>
          </a:ln>
          <a:effectLst/>
        </p:spPr>
        <p:txBody>
          <a:bodyPr wrap="square">
            <a:spAutoFit/>
          </a:bodyPr>
          <a:lstStyle>
            <a:lvl1pPr eaLnBrk="0" hangingPunct="0">
              <a:defRPr sz="2500">
                <a:solidFill>
                  <a:schemeClr val="tx2"/>
                </a:solidFill>
                <a:latin typeface="Calibri" pitchFamily="34" charset="0"/>
              </a:defRPr>
            </a:lvl1pPr>
            <a:lvl2pPr marL="742950" indent="-285750" eaLnBrk="0" hangingPunct="0">
              <a:defRPr sz="2500">
                <a:solidFill>
                  <a:schemeClr val="tx2"/>
                </a:solidFill>
                <a:latin typeface="Calibri" pitchFamily="34" charset="0"/>
              </a:defRPr>
            </a:lvl2pPr>
            <a:lvl3pPr marL="1143000" indent="-228600" eaLnBrk="0" hangingPunct="0">
              <a:defRPr sz="2500">
                <a:solidFill>
                  <a:schemeClr val="tx2"/>
                </a:solidFill>
                <a:latin typeface="Calibri" pitchFamily="34" charset="0"/>
              </a:defRPr>
            </a:lvl3pPr>
            <a:lvl4pPr marL="1600200" indent="-228600" eaLnBrk="0" hangingPunct="0">
              <a:defRPr sz="2500">
                <a:solidFill>
                  <a:schemeClr val="tx2"/>
                </a:solidFill>
                <a:latin typeface="Calibri" pitchFamily="34" charset="0"/>
              </a:defRPr>
            </a:lvl4pPr>
            <a:lvl5pPr marL="2057400" indent="-228600" eaLnBrk="0" hangingPunct="0">
              <a:defRPr sz="2500">
                <a:solidFill>
                  <a:schemeClr val="tx2"/>
                </a:solidFill>
                <a:latin typeface="Calibri" pitchFamily="34" charset="0"/>
              </a:defRPr>
            </a:lvl5pPr>
            <a:lvl6pPr marL="2514600" indent="-228600" eaLnBrk="0" fontAlgn="base" hangingPunct="0">
              <a:spcBef>
                <a:spcPct val="0"/>
              </a:spcBef>
              <a:spcAft>
                <a:spcPct val="0"/>
              </a:spcAft>
              <a:defRPr sz="2500">
                <a:solidFill>
                  <a:schemeClr val="tx2"/>
                </a:solidFill>
                <a:latin typeface="Calibri" pitchFamily="34" charset="0"/>
              </a:defRPr>
            </a:lvl6pPr>
            <a:lvl7pPr marL="2971800" indent="-228600" eaLnBrk="0" fontAlgn="base" hangingPunct="0">
              <a:spcBef>
                <a:spcPct val="0"/>
              </a:spcBef>
              <a:spcAft>
                <a:spcPct val="0"/>
              </a:spcAft>
              <a:defRPr sz="2500">
                <a:solidFill>
                  <a:schemeClr val="tx2"/>
                </a:solidFill>
                <a:latin typeface="Calibri" pitchFamily="34" charset="0"/>
              </a:defRPr>
            </a:lvl7pPr>
            <a:lvl8pPr marL="3429000" indent="-228600" eaLnBrk="0" fontAlgn="base" hangingPunct="0">
              <a:spcBef>
                <a:spcPct val="0"/>
              </a:spcBef>
              <a:spcAft>
                <a:spcPct val="0"/>
              </a:spcAft>
              <a:defRPr sz="2500">
                <a:solidFill>
                  <a:schemeClr val="tx2"/>
                </a:solidFill>
                <a:latin typeface="Calibri" pitchFamily="34" charset="0"/>
              </a:defRPr>
            </a:lvl8pPr>
            <a:lvl9pPr marL="3886200" indent="-228600" eaLnBrk="0" fontAlgn="base" hangingPunct="0">
              <a:spcBef>
                <a:spcPct val="0"/>
              </a:spcBef>
              <a:spcAft>
                <a:spcPct val="0"/>
              </a:spcAft>
              <a:defRPr sz="2500">
                <a:solidFill>
                  <a:schemeClr val="tx2"/>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altLang="el-GR" sz="2700" b="1" i="0" u="none" strike="noStrike" kern="0" cap="none" spc="0" normalizeH="0" baseline="0" noProof="0" dirty="0">
                <a:ln>
                  <a:noFill/>
                </a:ln>
                <a:solidFill>
                  <a:srgbClr val="CC0000"/>
                </a:solidFill>
                <a:effectLst>
                  <a:outerShdw blurRad="38100" dist="38100" dir="2700000" algn="tl">
                    <a:srgbClr val="C0C0C0"/>
                  </a:outerShdw>
                </a:effectLst>
                <a:uLnTx/>
                <a:uFillTx/>
              </a:rPr>
              <a:t>Ενδοσχολική Βία και Εκφοβισμός (Ε.ΒΙ.Ε.)</a:t>
            </a:r>
            <a:r>
              <a:rPr lang="el-GR" altLang="el-GR" sz="2700" b="1" kern="0" noProof="0" dirty="0">
                <a:solidFill>
                  <a:srgbClr val="CC0000"/>
                </a:solidFill>
                <a:effectLst>
                  <a:outerShdw blurRad="38100" dist="38100" dir="2700000" algn="tl">
                    <a:srgbClr val="C0C0C0"/>
                  </a:outerShdw>
                </a:effectLst>
              </a:rPr>
              <a:t>: Διαχείριση 7</a:t>
            </a:r>
            <a:r>
              <a:rPr lang="el-GR" altLang="el-GR" sz="2700" b="1" kern="0" baseline="30000" dirty="0">
                <a:solidFill>
                  <a:srgbClr val="CC0000"/>
                </a:solidFill>
                <a:effectLst>
                  <a:outerShdw blurRad="38100" dist="38100" dir="2700000" algn="tl">
                    <a:srgbClr val="C0C0C0"/>
                  </a:outerShdw>
                </a:effectLst>
              </a:rPr>
              <a:t>ης</a:t>
            </a:r>
            <a:r>
              <a:rPr lang="el-GR" altLang="el-GR" sz="2700" b="1" kern="0" dirty="0">
                <a:solidFill>
                  <a:srgbClr val="CC0000"/>
                </a:solidFill>
                <a:effectLst>
                  <a:outerShdw blurRad="38100" dist="38100" dir="2700000" algn="tl">
                    <a:srgbClr val="C0C0C0"/>
                  </a:outerShdw>
                </a:effectLst>
              </a:rPr>
              <a:t> Μελέτης Περίπτωσης</a:t>
            </a:r>
            <a:r>
              <a:rPr lang="el-GR" altLang="el-GR" sz="3000" b="1" kern="0" dirty="0">
                <a:solidFill>
                  <a:srgbClr val="CC0000"/>
                </a:solidFill>
                <a:effectLst>
                  <a:outerShdw blurRad="38100" dist="38100" dir="2700000" algn="tl">
                    <a:srgbClr val="C0C0C0"/>
                  </a:outerShdw>
                </a:effectLst>
              </a:rPr>
              <a:t> </a:t>
            </a:r>
            <a:endPar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endParaRPr>
          </a:p>
        </p:txBody>
      </p:sp>
      <p:sp>
        <p:nvSpPr>
          <p:cNvPr id="8" name="Ορθογώνιο 7"/>
          <p:cNvSpPr/>
          <p:nvPr/>
        </p:nvSpPr>
        <p:spPr>
          <a:xfrm>
            <a:off x="296888" y="1005295"/>
            <a:ext cx="11559752" cy="3683060"/>
          </a:xfrm>
          <a:prstGeom prst="rect">
            <a:avLst/>
          </a:prstGeom>
        </p:spPr>
        <p:txBody>
          <a:bodyPr wrap="square">
            <a:spAutoFit/>
          </a:bodyPr>
          <a:lstStyle/>
          <a:p>
            <a:pPr algn="just" eaLnBrk="1" hangingPunct="1">
              <a:lnSpc>
                <a:spcPts val="4000"/>
              </a:lnSpc>
              <a:spcAft>
                <a:spcPts val="0"/>
              </a:spcAft>
            </a:pPr>
            <a:r>
              <a:rPr lang="el-GR" sz="3000" b="1" dirty="0">
                <a:solidFill>
                  <a:srgbClr val="C00000"/>
                </a:solidFill>
                <a:latin typeface="Calibri" pitchFamily="34" charset="0"/>
                <a:ea typeface="Times New Roman" panose="02020603050405020304" pitchFamily="18" charset="0"/>
              </a:rPr>
              <a:t>---&gt; </a:t>
            </a:r>
            <a:r>
              <a:rPr lang="el-GR" sz="3000" b="1" dirty="0">
                <a:solidFill>
                  <a:srgbClr val="B7C6FE">
                    <a:lumMod val="25000"/>
                  </a:srgbClr>
                </a:solidFill>
                <a:latin typeface="Calibri" pitchFamily="34" charset="0"/>
                <a:ea typeface="Times New Roman" panose="02020603050405020304" pitchFamily="18" charset="0"/>
              </a:rPr>
              <a:t>Εντός αρμοδιότητας:  	 </a:t>
            </a:r>
            <a:r>
              <a:rPr lang="el-GR" sz="3000" b="1" dirty="0">
                <a:solidFill>
                  <a:srgbClr val="C00000"/>
                </a:solidFill>
                <a:latin typeface="Calibri" pitchFamily="34" charset="0"/>
                <a:ea typeface="Times New Roman" panose="02020603050405020304" pitchFamily="18" charset="0"/>
              </a:rPr>
              <a:t>ΝΑΙ   </a:t>
            </a:r>
            <a:r>
              <a:rPr lang="el-GR" sz="3000" b="1" dirty="0">
                <a:solidFill>
                  <a:srgbClr val="C00000"/>
                </a:solidFill>
                <a:latin typeface="Calibri" pitchFamily="34" charset="0"/>
                <a:ea typeface="Times New Roman" panose="02020603050405020304" pitchFamily="18" charset="0"/>
                <a:sym typeface="Wingdings" panose="05000000000000000000" pitchFamily="2" charset="2"/>
              </a:rPr>
              <a:t>	ΟΧΙ  </a:t>
            </a:r>
            <a:endParaRPr lang="en-US" sz="3000" b="1" dirty="0">
              <a:solidFill>
                <a:srgbClr val="C00000"/>
              </a:solidFill>
              <a:latin typeface="Calibri" pitchFamily="34" charset="0"/>
              <a:ea typeface="Times New Roman" panose="02020603050405020304" pitchFamily="18" charset="0"/>
            </a:endParaRPr>
          </a:p>
          <a:p>
            <a:pPr algn="just" eaLnBrk="1" hangingPunct="1">
              <a:lnSpc>
                <a:spcPts val="4000"/>
              </a:lnSpc>
              <a:spcAft>
                <a:spcPts val="0"/>
              </a:spcAft>
            </a:pPr>
            <a:r>
              <a:rPr lang="el-GR" sz="3000" b="1" dirty="0">
                <a:solidFill>
                  <a:srgbClr val="C00000"/>
                </a:solidFill>
                <a:latin typeface="Calibri" pitchFamily="34" charset="0"/>
                <a:ea typeface="Times New Roman" panose="02020603050405020304" pitchFamily="18" charset="0"/>
              </a:rPr>
              <a:t>---&gt; </a:t>
            </a:r>
            <a:r>
              <a:rPr lang="el-GR" sz="3000" b="1" dirty="0">
                <a:solidFill>
                  <a:srgbClr val="B7C6FE">
                    <a:lumMod val="25000"/>
                  </a:srgbClr>
                </a:solidFill>
                <a:latin typeface="Calibri" pitchFamily="34" charset="0"/>
                <a:ea typeface="Times New Roman" panose="02020603050405020304" pitchFamily="18" charset="0"/>
              </a:rPr>
              <a:t>Είδος Ε.ΒΙ.Ε.:</a:t>
            </a:r>
            <a:r>
              <a:rPr lang="en-US" sz="3000" b="1" dirty="0">
                <a:solidFill>
                  <a:srgbClr val="B7C6FE">
                    <a:lumMod val="25000"/>
                  </a:srgbClr>
                </a:solidFill>
                <a:latin typeface="Calibri" pitchFamily="34" charset="0"/>
                <a:ea typeface="Times New Roman" panose="02020603050405020304" pitchFamily="18" charset="0"/>
              </a:rPr>
              <a:t> </a:t>
            </a:r>
            <a:endParaRPr lang="el-GR" sz="3000" b="1" dirty="0">
              <a:solidFill>
                <a:srgbClr val="C00000"/>
              </a:solidFill>
              <a:latin typeface="Calibri" pitchFamily="34" charset="0"/>
              <a:ea typeface="Times New Roman" panose="02020603050405020304" pitchFamily="18" charset="0"/>
            </a:endParaRPr>
          </a:p>
          <a:p>
            <a:pPr algn="just" eaLnBrk="1" hangingPunct="1">
              <a:lnSpc>
                <a:spcPts val="4000"/>
              </a:lnSpc>
              <a:spcAft>
                <a:spcPts val="0"/>
              </a:spcAft>
            </a:pPr>
            <a:r>
              <a:rPr lang="el-GR" sz="3000" b="1" dirty="0">
                <a:solidFill>
                  <a:srgbClr val="C00000"/>
                </a:solidFill>
                <a:latin typeface="Calibri" pitchFamily="34" charset="0"/>
                <a:ea typeface="Times New Roman" panose="02020603050405020304" pitchFamily="18" charset="0"/>
              </a:rPr>
              <a:t>---&gt; </a:t>
            </a:r>
            <a:r>
              <a:rPr lang="el-GR" sz="3000" b="1" dirty="0">
                <a:solidFill>
                  <a:srgbClr val="B7C6FE">
                    <a:lumMod val="25000"/>
                  </a:srgbClr>
                </a:solidFill>
                <a:latin typeface="Calibri" pitchFamily="34" charset="0"/>
                <a:ea typeface="Times New Roman" panose="02020603050405020304" pitchFamily="18" charset="0"/>
              </a:rPr>
              <a:t>Αξιολόγηση - ιδιαίτερο χαρακτηριστικό περιστατικού:</a:t>
            </a:r>
          </a:p>
          <a:p>
            <a:pPr algn="just" eaLnBrk="1" hangingPunct="1">
              <a:lnSpc>
                <a:spcPts val="4000"/>
              </a:lnSpc>
              <a:spcAft>
                <a:spcPts val="0"/>
              </a:spcAft>
            </a:pPr>
            <a:r>
              <a:rPr lang="el-GR" sz="3000" b="1" dirty="0">
                <a:solidFill>
                  <a:srgbClr val="C00000"/>
                </a:solidFill>
                <a:latin typeface="Calibri" pitchFamily="34" charset="0"/>
                <a:ea typeface="Times New Roman" panose="02020603050405020304" pitchFamily="18" charset="0"/>
              </a:rPr>
              <a:t>---&gt; </a:t>
            </a:r>
            <a:r>
              <a:rPr lang="el-GR" sz="3000" b="1" dirty="0">
                <a:solidFill>
                  <a:srgbClr val="B7C6FE">
                    <a:lumMod val="25000"/>
                  </a:srgbClr>
                </a:solidFill>
                <a:latin typeface="Calibri" pitchFamily="34" charset="0"/>
                <a:ea typeface="Times New Roman" panose="02020603050405020304" pitchFamily="18" charset="0"/>
              </a:rPr>
              <a:t>Βάσιμη: 			</a:t>
            </a:r>
            <a:r>
              <a:rPr lang="el-GR" sz="3000" b="1" dirty="0">
                <a:solidFill>
                  <a:srgbClr val="C00000"/>
                </a:solidFill>
                <a:latin typeface="Calibri" pitchFamily="34" charset="0"/>
                <a:ea typeface="Times New Roman" panose="02020603050405020304" pitchFamily="18" charset="0"/>
              </a:rPr>
              <a:t>ΝΑΙ   </a:t>
            </a:r>
            <a:r>
              <a:rPr lang="el-GR" sz="3000" b="1" dirty="0">
                <a:solidFill>
                  <a:srgbClr val="C00000"/>
                </a:solidFill>
                <a:latin typeface="Calibri" pitchFamily="34" charset="0"/>
                <a:ea typeface="Times New Roman" panose="02020603050405020304" pitchFamily="18" charset="0"/>
                <a:sym typeface="Wingdings" panose="05000000000000000000" pitchFamily="2" charset="2"/>
              </a:rPr>
              <a:t>	ΟΧΙ  </a:t>
            </a:r>
          </a:p>
          <a:p>
            <a:pPr algn="just" eaLnBrk="1" hangingPunct="1">
              <a:lnSpc>
                <a:spcPts val="4000"/>
              </a:lnSpc>
              <a:spcAft>
                <a:spcPts val="0"/>
              </a:spcAft>
            </a:pPr>
            <a:r>
              <a:rPr lang="el-GR" sz="3000" b="1" dirty="0">
                <a:solidFill>
                  <a:srgbClr val="C00000"/>
                </a:solidFill>
                <a:latin typeface="Calibri" pitchFamily="34" charset="0"/>
                <a:ea typeface="Times New Roman" panose="02020603050405020304" pitchFamily="18" charset="0"/>
              </a:rPr>
              <a:t>---&gt; </a:t>
            </a:r>
            <a:r>
              <a:rPr lang="el-GR" sz="3000" b="1" dirty="0">
                <a:solidFill>
                  <a:srgbClr val="B7C6FE">
                    <a:lumMod val="25000"/>
                  </a:srgbClr>
                </a:solidFill>
                <a:latin typeface="Calibri" pitchFamily="34" charset="0"/>
                <a:ea typeface="Times New Roman" panose="02020603050405020304" pitchFamily="18" charset="0"/>
              </a:rPr>
              <a:t>Παραπομπή της υπόθεσης στην 4 – </a:t>
            </a:r>
            <a:r>
              <a:rPr lang="el-GR" sz="3000" b="1" dirty="0" err="1">
                <a:solidFill>
                  <a:srgbClr val="B7C6FE">
                    <a:lumMod val="25000"/>
                  </a:srgbClr>
                </a:solidFill>
                <a:latin typeface="Calibri" pitchFamily="34" charset="0"/>
                <a:ea typeface="Times New Roman" panose="02020603050405020304" pitchFamily="18" charset="0"/>
              </a:rPr>
              <a:t>μελή</a:t>
            </a:r>
            <a:r>
              <a:rPr lang="el-GR" sz="3000" b="1" dirty="0">
                <a:solidFill>
                  <a:srgbClr val="B7C6FE">
                    <a:lumMod val="25000"/>
                  </a:srgbClr>
                </a:solidFill>
                <a:latin typeface="Calibri" pitchFamily="34" charset="0"/>
                <a:ea typeface="Times New Roman" panose="02020603050405020304" pitchFamily="18" charset="0"/>
              </a:rPr>
              <a:t> Επιτροπή</a:t>
            </a:r>
            <a:r>
              <a:rPr lang="en-US" sz="3000" b="1" dirty="0">
                <a:solidFill>
                  <a:srgbClr val="B7C6FE">
                    <a:lumMod val="25000"/>
                  </a:srgbClr>
                </a:solidFill>
                <a:latin typeface="Calibri" pitchFamily="34" charset="0"/>
                <a:ea typeface="Times New Roman" panose="02020603050405020304" pitchFamily="18" charset="0"/>
              </a:rPr>
              <a:t>   </a:t>
            </a:r>
            <a:endParaRPr lang="el-GR" sz="3000" b="1" dirty="0">
              <a:solidFill>
                <a:srgbClr val="B7C6FE">
                  <a:lumMod val="25000"/>
                </a:srgbClr>
              </a:solidFill>
              <a:latin typeface="Calibri" pitchFamily="34" charset="0"/>
              <a:ea typeface="Times New Roman" panose="02020603050405020304" pitchFamily="18" charset="0"/>
            </a:endParaRPr>
          </a:p>
          <a:p>
            <a:pPr algn="ctr" eaLnBrk="1" hangingPunct="1">
              <a:lnSpc>
                <a:spcPts val="4000"/>
              </a:lnSpc>
              <a:spcAft>
                <a:spcPts val="0"/>
              </a:spcAft>
            </a:pPr>
            <a:r>
              <a:rPr lang="el-GR" sz="3000" b="1" dirty="0">
                <a:solidFill>
                  <a:srgbClr val="C00000"/>
                </a:solidFill>
                <a:latin typeface="Calibri" pitchFamily="34" charset="0"/>
                <a:ea typeface="Times New Roman" panose="02020603050405020304" pitchFamily="18" charset="0"/>
              </a:rPr>
              <a:t> ΝΑΙ   </a:t>
            </a:r>
            <a:r>
              <a:rPr lang="el-GR" sz="3000" b="1" dirty="0">
                <a:solidFill>
                  <a:srgbClr val="C00000"/>
                </a:solidFill>
                <a:latin typeface="Calibri" pitchFamily="34" charset="0"/>
                <a:ea typeface="Times New Roman" panose="02020603050405020304" pitchFamily="18" charset="0"/>
                <a:sym typeface="Wingdings" panose="05000000000000000000" pitchFamily="2" charset="2"/>
              </a:rPr>
              <a:t>	  ΟΧΙ </a:t>
            </a:r>
            <a:r>
              <a:rPr lang="en-US" sz="3000" b="1" dirty="0">
                <a:solidFill>
                  <a:srgbClr val="B7C6FE">
                    <a:lumMod val="25000"/>
                  </a:srgbClr>
                </a:solidFill>
                <a:latin typeface="Calibri" pitchFamily="34" charset="0"/>
                <a:ea typeface="Times New Roman" panose="02020603050405020304" pitchFamily="18" charset="0"/>
              </a:rPr>
              <a:t> </a:t>
            </a:r>
            <a:endParaRPr lang="el-GR" sz="3000" b="1" dirty="0">
              <a:solidFill>
                <a:srgbClr val="B7C6FE">
                  <a:lumMod val="25000"/>
                </a:srgbClr>
              </a:solidFill>
              <a:latin typeface="Calibri" pitchFamily="34" charset="0"/>
              <a:ea typeface="Times New Roman" panose="02020603050405020304" pitchFamily="18" charset="0"/>
            </a:endParaRPr>
          </a:p>
          <a:p>
            <a:pPr algn="just" eaLnBrk="1" hangingPunct="1">
              <a:lnSpc>
                <a:spcPts val="4000"/>
              </a:lnSpc>
              <a:spcAft>
                <a:spcPts val="0"/>
              </a:spcAft>
            </a:pPr>
            <a:r>
              <a:rPr lang="el-GR" sz="3000" b="1" dirty="0">
                <a:solidFill>
                  <a:srgbClr val="C00000"/>
                </a:solidFill>
                <a:latin typeface="Calibri" pitchFamily="34" charset="0"/>
                <a:ea typeface="Times New Roman" panose="02020603050405020304" pitchFamily="18" charset="0"/>
              </a:rPr>
              <a:t>---&gt; </a:t>
            </a:r>
            <a:r>
              <a:rPr lang="el-GR" sz="3000" b="1" dirty="0">
                <a:solidFill>
                  <a:srgbClr val="B7C6FE">
                    <a:lumMod val="25000"/>
                  </a:srgbClr>
                </a:solidFill>
                <a:latin typeface="Calibri" pitchFamily="34" charset="0"/>
                <a:ea typeface="Times New Roman" panose="02020603050405020304" pitchFamily="18" charset="0"/>
              </a:rPr>
              <a:t>Πρόταση Διαχείρισης:</a:t>
            </a:r>
          </a:p>
        </p:txBody>
      </p:sp>
      <p:sp>
        <p:nvSpPr>
          <p:cNvPr id="2" name="Θέση αριθμού διαφάνειας 1">
            <a:extLst>
              <a:ext uri="{FF2B5EF4-FFF2-40B4-BE49-F238E27FC236}">
                <a16:creationId xmlns:a16="http://schemas.microsoft.com/office/drawing/2014/main" id="{BD2F963E-FAF2-4934-98E3-AA3FD072921B}"/>
              </a:ext>
            </a:extLst>
          </p:cNvPr>
          <p:cNvSpPr>
            <a:spLocks noGrp="1"/>
          </p:cNvSpPr>
          <p:nvPr>
            <p:ph type="sldNum" sz="quarter" idx="12"/>
          </p:nvPr>
        </p:nvSpPr>
        <p:spPr/>
        <p:txBody>
          <a:bodyPr/>
          <a:lstStyle/>
          <a:p>
            <a:pPr>
              <a:defRPr/>
            </a:pPr>
            <a:fld id="{845437B2-4D18-46FF-8583-E2B9C8A721F5}" type="slidenum">
              <a:rPr lang="el-GR" altLang="el-GR" smtClean="0"/>
              <a:pPr>
                <a:defRPr/>
              </a:pPr>
              <a:t>52</a:t>
            </a:fld>
            <a:endParaRPr lang="el-GR" altLang="el-GR"/>
          </a:p>
        </p:txBody>
      </p:sp>
      <p:pic>
        <p:nvPicPr>
          <p:cNvPr id="9" name="Εικόνα 8"/>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480376" y="6248400"/>
            <a:ext cx="1355743" cy="379608"/>
          </a:xfrm>
          <a:prstGeom prst="rect">
            <a:avLst/>
          </a:prstGeom>
        </p:spPr>
      </p:pic>
    </p:spTree>
    <p:extLst>
      <p:ext uri="{BB962C8B-B14F-4D97-AF65-F5344CB8AC3E}">
        <p14:creationId xmlns:p14="http://schemas.microsoft.com/office/powerpoint/2010/main" val="21304683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263352" y="389944"/>
            <a:ext cx="11521280" cy="5386731"/>
          </a:xfrm>
          <a:prstGeom prst="rect">
            <a:avLst/>
          </a:prstGeom>
        </p:spPr>
        <p:txBody>
          <a:bodyPr wrap="square">
            <a:spAutoFit/>
          </a:bodyPr>
          <a:lstStyle/>
          <a:p>
            <a:pPr>
              <a:lnSpc>
                <a:spcPct val="107000"/>
              </a:lnSpc>
              <a:spcAft>
                <a:spcPts val="800"/>
              </a:spcAft>
            </a:pPr>
            <a:r>
              <a:rPr lang="el-GR" sz="2000" b="1" dirty="0">
                <a:latin typeface="Book Antiqua" panose="02040602050305030304" pitchFamily="18" charset="0"/>
                <a:ea typeface="Calibri" panose="020F0502020204030204" pitchFamily="34" charset="0"/>
                <a:cs typeface="Times New Roman" panose="02020603050405020304" pitchFamily="18" charset="0"/>
              </a:rPr>
              <a:t>1  Χαρακτηρισμός περιστατικού</a:t>
            </a:r>
            <a:endParaRPr lang="el-GR" sz="2000" dirty="0">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l-GR" sz="2000" dirty="0">
                <a:latin typeface="Book Antiqua" panose="02040602050305030304" pitchFamily="18" charset="0"/>
                <a:ea typeface="Calibri" panose="020F0502020204030204" pitchFamily="34" charset="0"/>
                <a:cs typeface="Times New Roman" panose="02020603050405020304" pitchFamily="18" charset="0"/>
              </a:rPr>
              <a:t>1.1 Εντός αρμοδιότητας Πλατφόρμας: ΝΑΙ</a:t>
            </a:r>
          </a:p>
          <a:p>
            <a:pPr>
              <a:lnSpc>
                <a:spcPct val="107000"/>
              </a:lnSpc>
              <a:spcAft>
                <a:spcPts val="800"/>
              </a:spcAft>
            </a:pPr>
            <a:r>
              <a:rPr lang="el-GR" sz="2000" dirty="0">
                <a:latin typeface="Book Antiqua" panose="02040602050305030304" pitchFamily="18" charset="0"/>
                <a:ea typeface="Calibri" panose="020F0502020204030204" pitchFamily="34" charset="0"/>
                <a:cs typeface="Times New Roman" panose="02020603050405020304" pitchFamily="18" charset="0"/>
              </a:rPr>
              <a:t>1.2 Βάσιμη: ΝΑΙ</a:t>
            </a:r>
          </a:p>
          <a:p>
            <a:pPr>
              <a:lnSpc>
                <a:spcPct val="107000"/>
              </a:lnSpc>
              <a:spcAft>
                <a:spcPts val="800"/>
              </a:spcAft>
            </a:pPr>
            <a:r>
              <a:rPr lang="el-GR" sz="2000" dirty="0">
                <a:latin typeface="Book Antiqua" panose="02040602050305030304" pitchFamily="18" charset="0"/>
                <a:ea typeface="Calibri" panose="020F0502020204030204" pitchFamily="34" charset="0"/>
                <a:cs typeface="Times New Roman" panose="02020603050405020304" pitchFamily="18" charset="0"/>
              </a:rPr>
              <a:t>1.3 Είδος Ε.ΒΙ.Ε.: Ψυχολογική, κοινωνική, σωματική, διαδικτυακή</a:t>
            </a:r>
          </a:p>
          <a:p>
            <a:pPr>
              <a:lnSpc>
                <a:spcPct val="107000"/>
              </a:lnSpc>
              <a:spcAft>
                <a:spcPts val="800"/>
              </a:spcAft>
            </a:pPr>
            <a:r>
              <a:rPr lang="el-GR" sz="2000" b="1" dirty="0">
                <a:latin typeface="Book Antiqua" panose="02040602050305030304" pitchFamily="18" charset="0"/>
                <a:ea typeface="Calibri" panose="020F0502020204030204" pitchFamily="34" charset="0"/>
                <a:cs typeface="Times New Roman" panose="02020603050405020304" pitchFamily="18" charset="0"/>
              </a:rPr>
              <a:t> </a:t>
            </a:r>
            <a:endParaRPr lang="el-GR" sz="2000" dirty="0">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l-GR" sz="2000" b="1" dirty="0">
                <a:latin typeface="Book Antiqua" panose="02040602050305030304" pitchFamily="18" charset="0"/>
                <a:ea typeface="Calibri" panose="020F0502020204030204" pitchFamily="34" charset="0"/>
                <a:cs typeface="Times New Roman" panose="02020603050405020304" pitchFamily="18" charset="0"/>
              </a:rPr>
              <a:t>2  Διαχείριση περιστατικού</a:t>
            </a:r>
            <a:endParaRPr lang="el-GR" sz="2000" dirty="0">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l-GR" sz="2000" b="1" dirty="0">
                <a:latin typeface="Book Antiqua" panose="02040602050305030304" pitchFamily="18" charset="0"/>
                <a:ea typeface="Calibri" panose="020F0502020204030204" pitchFamily="34" charset="0"/>
                <a:cs typeface="Times New Roman" panose="02020603050405020304" pitchFamily="18" charset="0"/>
              </a:rPr>
              <a:t>2.1</a:t>
            </a:r>
            <a:r>
              <a:rPr lang="el-GR" sz="2000" dirty="0">
                <a:latin typeface="Book Antiqua" panose="02040602050305030304" pitchFamily="18" charset="0"/>
                <a:ea typeface="Calibri" panose="020F0502020204030204" pitchFamily="34" charset="0"/>
                <a:cs typeface="Times New Roman" panose="02020603050405020304" pitchFamily="18" charset="0"/>
              </a:rPr>
              <a:t> Συλλογή πληροφοριών: Εντοπισμός και καταγραφή γεγονότων, εντοπισμός ψηφιακών τεκμηρίων, εντοπισμός εμπλεκομένων προσώπων (πιθανή αξιοποίηση πηγών σχολείου). </a:t>
            </a:r>
          </a:p>
          <a:p>
            <a:pPr>
              <a:lnSpc>
                <a:spcPct val="107000"/>
              </a:lnSpc>
              <a:spcAft>
                <a:spcPts val="800"/>
              </a:spcAft>
            </a:pPr>
            <a:r>
              <a:rPr lang="el-GR" sz="2000" b="1" dirty="0">
                <a:latin typeface="Book Antiqua" panose="02040602050305030304" pitchFamily="18" charset="0"/>
                <a:ea typeface="Calibri" panose="020F0502020204030204" pitchFamily="34" charset="0"/>
                <a:cs typeface="Times New Roman" panose="02020603050405020304" pitchFamily="18" charset="0"/>
              </a:rPr>
              <a:t>2.2 </a:t>
            </a:r>
            <a:r>
              <a:rPr lang="el-GR" sz="2000" dirty="0">
                <a:latin typeface="Book Antiqua" panose="02040602050305030304" pitchFamily="18" charset="0"/>
                <a:ea typeface="Calibri" panose="020F0502020204030204" pitchFamily="34" charset="0"/>
                <a:cs typeface="Times New Roman" panose="02020603050405020304" pitchFamily="18" charset="0"/>
              </a:rPr>
              <a:t>Προσδιορισμός ρόλων εμπλεκομένων: οι ασκούντες Ε.ΒΙ.Ε, η υφιστάμενη την Ε.ΒΙ.Ε., αμέτοχοι παριστάμενοι ή εικονικοί παρατηρητές, συνεργοί ή υποστηρικτές.</a:t>
            </a:r>
          </a:p>
          <a:p>
            <a:pPr>
              <a:lnSpc>
                <a:spcPct val="107000"/>
              </a:lnSpc>
              <a:spcAft>
                <a:spcPts val="800"/>
              </a:spcAft>
            </a:pPr>
            <a:r>
              <a:rPr lang="el-GR" sz="2000" b="1" dirty="0">
                <a:latin typeface="Book Antiqua" panose="02040602050305030304" pitchFamily="18" charset="0"/>
                <a:ea typeface="Calibri" panose="020F0502020204030204" pitchFamily="34" charset="0"/>
                <a:cs typeface="Times New Roman" panose="02020603050405020304" pitchFamily="18" charset="0"/>
              </a:rPr>
              <a:t>2.3</a:t>
            </a:r>
            <a:r>
              <a:rPr lang="el-GR" sz="2000" dirty="0">
                <a:latin typeface="Book Antiqua" panose="02040602050305030304" pitchFamily="18" charset="0"/>
                <a:ea typeface="Calibri" panose="020F0502020204030204" pitchFamily="34" charset="0"/>
                <a:cs typeface="Times New Roman" panose="02020603050405020304" pitchFamily="18" charset="0"/>
              </a:rPr>
              <a:t> Συνάντηση με τους γονείς της μαθήτριας που υφίσταται  Ε.ΒΙ.Ε.</a:t>
            </a:r>
          </a:p>
          <a:p>
            <a:pPr>
              <a:lnSpc>
                <a:spcPct val="107000"/>
              </a:lnSpc>
              <a:spcAft>
                <a:spcPts val="800"/>
              </a:spcAft>
            </a:pPr>
            <a:r>
              <a:rPr lang="el-GR" sz="2000" b="1" dirty="0">
                <a:latin typeface="Book Antiqua" panose="02040602050305030304" pitchFamily="18" charset="0"/>
                <a:ea typeface="Calibri" panose="020F0502020204030204" pitchFamily="34" charset="0"/>
                <a:cs typeface="Times New Roman" panose="02020603050405020304" pitchFamily="18" charset="0"/>
              </a:rPr>
              <a:t>2.4</a:t>
            </a:r>
            <a:r>
              <a:rPr lang="el-GR" sz="2000" dirty="0">
                <a:latin typeface="Book Antiqua" panose="02040602050305030304" pitchFamily="18" charset="0"/>
                <a:ea typeface="Calibri" panose="020F0502020204030204" pitchFamily="34" charset="0"/>
                <a:cs typeface="Times New Roman" panose="02020603050405020304" pitchFamily="18" charset="0"/>
              </a:rPr>
              <a:t> Εξέταση και παιδαγωγική παρέμβαση προς τη μαθήτρια που υφίσταται  Ε.ΒΙ.Ε.</a:t>
            </a:r>
          </a:p>
          <a:p>
            <a:pPr>
              <a:lnSpc>
                <a:spcPct val="107000"/>
              </a:lnSpc>
              <a:spcAft>
                <a:spcPts val="800"/>
              </a:spcAft>
            </a:pPr>
            <a:r>
              <a:rPr lang="el-GR" sz="2000" b="1" dirty="0">
                <a:latin typeface="Book Antiqua" panose="02040602050305030304" pitchFamily="18" charset="0"/>
                <a:ea typeface="Calibri" panose="020F0502020204030204" pitchFamily="34" charset="0"/>
                <a:cs typeface="Times New Roman" panose="02020603050405020304" pitchFamily="18" charset="0"/>
              </a:rPr>
              <a:t>2.5</a:t>
            </a:r>
            <a:r>
              <a:rPr lang="el-GR" sz="2000" dirty="0">
                <a:latin typeface="Book Antiqua" panose="02040602050305030304" pitchFamily="18" charset="0"/>
                <a:ea typeface="Calibri" panose="020F0502020204030204" pitchFamily="34" charset="0"/>
                <a:cs typeface="Times New Roman" panose="02020603050405020304" pitchFamily="18" charset="0"/>
              </a:rPr>
              <a:t> Εξέταση και παιδαγωγική παρέμβαση προς τους μαθητές που φέρονται να άσκησαν  Ε.ΒΙ.Ε.</a:t>
            </a:r>
          </a:p>
        </p:txBody>
      </p:sp>
      <p:sp>
        <p:nvSpPr>
          <p:cNvPr id="4" name="Θέση αριθμού διαφάνειας 3">
            <a:extLst>
              <a:ext uri="{FF2B5EF4-FFF2-40B4-BE49-F238E27FC236}">
                <a16:creationId xmlns:a16="http://schemas.microsoft.com/office/drawing/2014/main" id="{15DD5D86-20C0-434E-A40D-54ABA52DB8C2}"/>
              </a:ext>
            </a:extLst>
          </p:cNvPr>
          <p:cNvSpPr>
            <a:spLocks noGrp="1"/>
          </p:cNvSpPr>
          <p:nvPr>
            <p:ph type="sldNum" sz="quarter" idx="12"/>
          </p:nvPr>
        </p:nvSpPr>
        <p:spPr/>
        <p:txBody>
          <a:bodyPr/>
          <a:lstStyle/>
          <a:p>
            <a:pPr>
              <a:defRPr/>
            </a:pPr>
            <a:fld id="{845437B2-4D18-46FF-8583-E2B9C8A721F5}" type="slidenum">
              <a:rPr lang="el-GR" altLang="el-GR" smtClean="0"/>
              <a:pPr>
                <a:defRPr/>
              </a:pPr>
              <a:t>53</a:t>
            </a:fld>
            <a:endParaRPr lang="el-GR" altLang="el-GR"/>
          </a:p>
        </p:txBody>
      </p:sp>
      <p:pic>
        <p:nvPicPr>
          <p:cNvPr id="5" name="Εικόνα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624392" y="6248400"/>
            <a:ext cx="1355743" cy="379608"/>
          </a:xfrm>
          <a:prstGeom prst="rect">
            <a:avLst/>
          </a:prstGeom>
        </p:spPr>
      </p:pic>
    </p:spTree>
    <p:extLst>
      <p:ext uri="{BB962C8B-B14F-4D97-AF65-F5344CB8AC3E}">
        <p14:creationId xmlns:p14="http://schemas.microsoft.com/office/powerpoint/2010/main" val="1311360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 calcmode="lin" valueType="num">
                                      <p:cBhvr additive="base">
                                        <p:cTn id="5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 calcmode="lin" valueType="num">
                                      <p:cBhvr additive="base">
                                        <p:cTn id="6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623392" y="692696"/>
            <a:ext cx="11161240" cy="4215128"/>
          </a:xfrm>
          <a:prstGeom prst="rect">
            <a:avLst/>
          </a:prstGeom>
        </p:spPr>
        <p:txBody>
          <a:bodyPr wrap="square">
            <a:spAutoFit/>
          </a:bodyPr>
          <a:lstStyle/>
          <a:p>
            <a:pPr>
              <a:lnSpc>
                <a:spcPct val="107000"/>
              </a:lnSpc>
              <a:spcAft>
                <a:spcPts val="800"/>
              </a:spcAft>
            </a:pPr>
            <a:r>
              <a:rPr lang="el-GR" sz="2000" b="1" dirty="0">
                <a:latin typeface="Book Antiqua" panose="02040602050305030304" pitchFamily="18" charset="0"/>
                <a:ea typeface="Calibri" panose="020F0502020204030204" pitchFamily="34" charset="0"/>
                <a:cs typeface="Times New Roman" panose="02020603050405020304" pitchFamily="18" charset="0"/>
              </a:rPr>
              <a:t>2.6</a:t>
            </a:r>
            <a:r>
              <a:rPr lang="el-GR" sz="2000" dirty="0">
                <a:latin typeface="Book Antiqua" panose="02040602050305030304" pitchFamily="18" charset="0"/>
                <a:ea typeface="Calibri" panose="020F0502020204030204" pitchFamily="34" charset="0"/>
                <a:cs typeface="Times New Roman" panose="02020603050405020304" pitchFamily="18" charset="0"/>
              </a:rPr>
              <a:t> Εξέταση και παιδαγωγική παρέμβαση προς τους μαθητές εικονικούς η παριστάμενους παρατηρητές, συνεργούς ή υποστηρικτές, εάν εντοπίστηκαν.</a:t>
            </a:r>
          </a:p>
          <a:p>
            <a:pPr>
              <a:lnSpc>
                <a:spcPct val="107000"/>
              </a:lnSpc>
              <a:spcAft>
                <a:spcPts val="800"/>
              </a:spcAft>
            </a:pPr>
            <a:r>
              <a:rPr lang="el-GR" sz="2000" b="1" dirty="0">
                <a:latin typeface="Book Antiqua" panose="02040602050305030304" pitchFamily="18" charset="0"/>
                <a:ea typeface="Calibri" panose="020F0502020204030204" pitchFamily="34" charset="0"/>
                <a:cs typeface="Times New Roman" panose="02020603050405020304" pitchFamily="18" charset="0"/>
              </a:rPr>
              <a:t>2.7</a:t>
            </a:r>
            <a:r>
              <a:rPr lang="el-GR" sz="2000" dirty="0">
                <a:latin typeface="Book Antiqua" panose="02040602050305030304" pitchFamily="18" charset="0"/>
                <a:ea typeface="Calibri" panose="020F0502020204030204" pitchFamily="34" charset="0"/>
                <a:cs typeface="Times New Roman" panose="02020603050405020304" pitchFamily="18" charset="0"/>
              </a:rPr>
              <a:t> Συνάντηση (ξεχωριστά) με τους γονείς των μαθητών που φέρονται να άσκησαν  Ε.ΒΙ.Ε.</a:t>
            </a:r>
          </a:p>
          <a:p>
            <a:pPr>
              <a:lnSpc>
                <a:spcPct val="107000"/>
              </a:lnSpc>
              <a:spcAft>
                <a:spcPts val="800"/>
              </a:spcAft>
            </a:pPr>
            <a:r>
              <a:rPr lang="el-GR" sz="2000" b="1" dirty="0">
                <a:latin typeface="Book Antiqua" panose="02040602050305030304" pitchFamily="18" charset="0"/>
                <a:ea typeface="Calibri" panose="020F0502020204030204" pitchFamily="34" charset="0"/>
                <a:cs typeface="Times New Roman" panose="02020603050405020304" pitchFamily="18" charset="0"/>
              </a:rPr>
              <a:t>2.8</a:t>
            </a:r>
            <a:r>
              <a:rPr lang="el-GR" sz="2000" dirty="0">
                <a:latin typeface="Book Antiqua" panose="02040602050305030304" pitchFamily="18" charset="0"/>
                <a:ea typeface="Calibri" panose="020F0502020204030204" pitchFamily="34" charset="0"/>
                <a:cs typeface="Times New Roman" panose="02020603050405020304" pitchFamily="18" charset="0"/>
              </a:rPr>
              <a:t> Συνάντηση (ξεχωριστά) με τους γονείς μαθητών που εντοπίστηκαν ως παριστάμενοι ή εικονικοί παρατηρητές, συνεργοί, υποστηρικτές.</a:t>
            </a:r>
          </a:p>
          <a:p>
            <a:pPr>
              <a:lnSpc>
                <a:spcPct val="107000"/>
              </a:lnSpc>
              <a:spcAft>
                <a:spcPts val="800"/>
              </a:spcAft>
            </a:pPr>
            <a:r>
              <a:rPr lang="el-GR" sz="2000" b="1" dirty="0">
                <a:latin typeface="Book Antiqua" panose="02040602050305030304" pitchFamily="18" charset="0"/>
                <a:ea typeface="Calibri" panose="020F0502020204030204" pitchFamily="34" charset="0"/>
                <a:cs typeface="Times New Roman" panose="02020603050405020304" pitchFamily="18" charset="0"/>
              </a:rPr>
              <a:t>2.9</a:t>
            </a:r>
            <a:r>
              <a:rPr lang="el-GR" sz="2000" dirty="0">
                <a:latin typeface="Book Antiqua" panose="02040602050305030304" pitchFamily="18" charset="0"/>
                <a:ea typeface="Calibri" panose="020F0502020204030204" pitchFamily="34" charset="0"/>
                <a:cs typeface="Times New Roman" panose="02020603050405020304" pitchFamily="18" charset="0"/>
              </a:rPr>
              <a:t> Παιδαγωγικές συσκέψεις, με πιθανή παρουσία αρμόδιου Συμβούλου Εκπαίδευσης, προς λήψη συλλογικών αποφάσεων. Ενδεχόμενη εμπλοκή μεντόρων, εάν πρόκειται για μαθητές σχολικών τμημάτων νεοεισερχόμενων εκπαιδευτικών.</a:t>
            </a:r>
          </a:p>
          <a:p>
            <a:pPr>
              <a:lnSpc>
                <a:spcPct val="107000"/>
              </a:lnSpc>
              <a:spcAft>
                <a:spcPts val="800"/>
              </a:spcAft>
            </a:pPr>
            <a:r>
              <a:rPr lang="el-GR" sz="2000" b="1" dirty="0">
                <a:latin typeface="Book Antiqua" panose="02040602050305030304" pitchFamily="18" charset="0"/>
                <a:ea typeface="Calibri" panose="020F0502020204030204" pitchFamily="34" charset="0"/>
                <a:cs typeface="Times New Roman" panose="02020603050405020304" pitchFamily="18" charset="0"/>
              </a:rPr>
              <a:t>2.10 </a:t>
            </a:r>
            <a:r>
              <a:rPr lang="el-GR" sz="2000" dirty="0">
                <a:latin typeface="Book Antiqua" panose="02040602050305030304" pitchFamily="18" charset="0"/>
                <a:ea typeface="Calibri" panose="020F0502020204030204" pitchFamily="34" charset="0"/>
                <a:cs typeface="Times New Roman" panose="02020603050405020304" pitchFamily="18" charset="0"/>
              </a:rPr>
              <a:t>Παιδαγωγική παρέμβαση προς σχολικά τμήματα ή σύνολο σχολικής μονάδας. </a:t>
            </a:r>
            <a:r>
              <a:rPr lang="el-GR" sz="2000" dirty="0" err="1">
                <a:latin typeface="Book Antiqua" panose="02040602050305030304" pitchFamily="18" charset="0"/>
                <a:ea typeface="Calibri" panose="020F0502020204030204" pitchFamily="34" charset="0"/>
                <a:cs typeface="Times New Roman" panose="02020603050405020304" pitchFamily="18" charset="0"/>
              </a:rPr>
              <a:t>Συνεμπλοκή</a:t>
            </a:r>
            <a:r>
              <a:rPr lang="el-GR" sz="2000" dirty="0">
                <a:latin typeface="Book Antiqua" panose="02040602050305030304" pitchFamily="18" charset="0"/>
                <a:ea typeface="Calibri" panose="020F0502020204030204" pitchFamily="34" charset="0"/>
                <a:cs typeface="Times New Roman" panose="02020603050405020304" pitchFamily="18" charset="0"/>
              </a:rPr>
              <a:t> ειδικών (π.χ. ψυχολόγων) και φορέων, εάν είναι εφικτό.</a:t>
            </a:r>
          </a:p>
          <a:p>
            <a:pPr>
              <a:lnSpc>
                <a:spcPct val="107000"/>
              </a:lnSpc>
              <a:spcAft>
                <a:spcPts val="800"/>
              </a:spcAft>
            </a:pPr>
            <a:r>
              <a:rPr lang="el-GR" sz="2000" b="1" dirty="0">
                <a:latin typeface="Book Antiqua" panose="02040602050305030304" pitchFamily="18" charset="0"/>
                <a:ea typeface="Calibri" panose="020F0502020204030204" pitchFamily="34" charset="0"/>
                <a:cs typeface="Times New Roman" panose="02020603050405020304" pitchFamily="18" charset="0"/>
              </a:rPr>
              <a:t>2.11</a:t>
            </a:r>
            <a:r>
              <a:rPr lang="el-GR" sz="2000" dirty="0">
                <a:latin typeface="Book Antiqua" panose="02040602050305030304" pitchFamily="18" charset="0"/>
                <a:ea typeface="Calibri" panose="020F0502020204030204" pitchFamily="34" charset="0"/>
                <a:cs typeface="Times New Roman" panose="02020603050405020304" pitchFamily="18" charset="0"/>
              </a:rPr>
              <a:t> Τακτική ενημέρωση της ειδικής ψηφιακής εφαρμογής (πλατφόρμας).</a:t>
            </a:r>
          </a:p>
        </p:txBody>
      </p:sp>
      <p:sp>
        <p:nvSpPr>
          <p:cNvPr id="4" name="Θέση αριθμού διαφάνειας 3">
            <a:extLst>
              <a:ext uri="{FF2B5EF4-FFF2-40B4-BE49-F238E27FC236}">
                <a16:creationId xmlns:a16="http://schemas.microsoft.com/office/drawing/2014/main" id="{B001E2E8-1037-48CC-BABC-3F24F1AE5F88}"/>
              </a:ext>
            </a:extLst>
          </p:cNvPr>
          <p:cNvSpPr>
            <a:spLocks noGrp="1"/>
          </p:cNvSpPr>
          <p:nvPr>
            <p:ph type="sldNum" sz="quarter" idx="12"/>
          </p:nvPr>
        </p:nvSpPr>
        <p:spPr/>
        <p:txBody>
          <a:bodyPr/>
          <a:lstStyle/>
          <a:p>
            <a:pPr>
              <a:defRPr/>
            </a:pPr>
            <a:fld id="{845437B2-4D18-46FF-8583-E2B9C8A721F5}" type="slidenum">
              <a:rPr lang="el-GR" altLang="el-GR" smtClean="0"/>
              <a:pPr>
                <a:defRPr/>
              </a:pPr>
              <a:t>54</a:t>
            </a:fld>
            <a:endParaRPr lang="el-GR" altLang="el-GR"/>
          </a:p>
        </p:txBody>
      </p:sp>
      <p:pic>
        <p:nvPicPr>
          <p:cNvPr id="5" name="Εικόνα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408368" y="6248400"/>
            <a:ext cx="1355743" cy="379608"/>
          </a:xfrm>
          <a:prstGeom prst="rect">
            <a:avLst/>
          </a:prstGeom>
        </p:spPr>
      </p:pic>
    </p:spTree>
    <p:extLst>
      <p:ext uri="{BB962C8B-B14F-4D97-AF65-F5344CB8AC3E}">
        <p14:creationId xmlns:p14="http://schemas.microsoft.com/office/powerpoint/2010/main" val="1611603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1441450" y="385763"/>
            <a:ext cx="3079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1809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800" b="1" dirty="0">
                <a:latin typeface="Book Antiqua" panose="02040602050305030304" pitchFamily="18" charset="0"/>
              </a:rPr>
              <a:t>                                          </a:t>
            </a:r>
          </a:p>
          <a:p>
            <a:pPr>
              <a:spcBef>
                <a:spcPct val="0"/>
              </a:spcBef>
              <a:buFontTx/>
              <a:buNone/>
            </a:pPr>
            <a:r>
              <a:rPr lang="el-GR" altLang="el-GR" sz="1800" b="1" dirty="0">
                <a:latin typeface="Book Antiqua" panose="02040602050305030304" pitchFamily="18" charset="0"/>
              </a:rPr>
              <a:t>                                               </a:t>
            </a:r>
            <a:endParaRPr lang="el-GR" altLang="el-GR" sz="2400" dirty="0"/>
          </a:p>
        </p:txBody>
      </p:sp>
      <p:sp>
        <p:nvSpPr>
          <p:cNvPr id="22531" name="Rectangle 8"/>
          <p:cNvSpPr>
            <a:spLocks noChangeArrowheads="1"/>
          </p:cNvSpPr>
          <p:nvPr/>
        </p:nvSpPr>
        <p:spPr bwMode="auto">
          <a:xfrm>
            <a:off x="1524000" y="21272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22532" name="Rectangle 9"/>
          <p:cNvSpPr>
            <a:spLocks noChangeArrowheads="1"/>
          </p:cNvSpPr>
          <p:nvPr/>
        </p:nvSpPr>
        <p:spPr bwMode="auto">
          <a:xfrm>
            <a:off x="1524000" y="2103439"/>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9" name="Rectangle 8"/>
          <p:cNvSpPr>
            <a:spLocks noChangeArrowheads="1"/>
          </p:cNvSpPr>
          <p:nvPr/>
        </p:nvSpPr>
        <p:spPr bwMode="auto">
          <a:xfrm>
            <a:off x="-13394" y="-17415"/>
            <a:ext cx="11856640" cy="553998"/>
          </a:xfrm>
          <a:prstGeom prst="rect">
            <a:avLst/>
          </a:prstGeom>
          <a:noFill/>
          <a:ln w="9525" algn="ctr">
            <a:noFill/>
            <a:miter lim="800000"/>
            <a:headEnd/>
            <a:tailEnd/>
          </a:ln>
          <a:effectLst/>
        </p:spPr>
        <p:txBody>
          <a:bodyPr wrap="square">
            <a:spAutoFit/>
          </a:bodyPr>
          <a:lstStyle>
            <a:lvl1pPr eaLnBrk="0" hangingPunct="0">
              <a:defRPr sz="2500">
                <a:solidFill>
                  <a:schemeClr val="tx2"/>
                </a:solidFill>
                <a:latin typeface="Calibri" pitchFamily="34" charset="0"/>
              </a:defRPr>
            </a:lvl1pPr>
            <a:lvl2pPr marL="742950" indent="-285750" eaLnBrk="0" hangingPunct="0">
              <a:defRPr sz="2500">
                <a:solidFill>
                  <a:schemeClr val="tx2"/>
                </a:solidFill>
                <a:latin typeface="Calibri" pitchFamily="34" charset="0"/>
              </a:defRPr>
            </a:lvl2pPr>
            <a:lvl3pPr marL="1143000" indent="-228600" eaLnBrk="0" hangingPunct="0">
              <a:defRPr sz="2500">
                <a:solidFill>
                  <a:schemeClr val="tx2"/>
                </a:solidFill>
                <a:latin typeface="Calibri" pitchFamily="34" charset="0"/>
              </a:defRPr>
            </a:lvl3pPr>
            <a:lvl4pPr marL="1600200" indent="-228600" eaLnBrk="0" hangingPunct="0">
              <a:defRPr sz="2500">
                <a:solidFill>
                  <a:schemeClr val="tx2"/>
                </a:solidFill>
                <a:latin typeface="Calibri" pitchFamily="34" charset="0"/>
              </a:defRPr>
            </a:lvl4pPr>
            <a:lvl5pPr marL="2057400" indent="-228600" eaLnBrk="0" hangingPunct="0">
              <a:defRPr sz="2500">
                <a:solidFill>
                  <a:schemeClr val="tx2"/>
                </a:solidFill>
                <a:latin typeface="Calibri" pitchFamily="34" charset="0"/>
              </a:defRPr>
            </a:lvl5pPr>
            <a:lvl6pPr marL="2514600" indent="-228600" eaLnBrk="0" fontAlgn="base" hangingPunct="0">
              <a:spcBef>
                <a:spcPct val="0"/>
              </a:spcBef>
              <a:spcAft>
                <a:spcPct val="0"/>
              </a:spcAft>
              <a:defRPr sz="2500">
                <a:solidFill>
                  <a:schemeClr val="tx2"/>
                </a:solidFill>
                <a:latin typeface="Calibri" pitchFamily="34" charset="0"/>
              </a:defRPr>
            </a:lvl6pPr>
            <a:lvl7pPr marL="2971800" indent="-228600" eaLnBrk="0" fontAlgn="base" hangingPunct="0">
              <a:spcBef>
                <a:spcPct val="0"/>
              </a:spcBef>
              <a:spcAft>
                <a:spcPct val="0"/>
              </a:spcAft>
              <a:defRPr sz="2500">
                <a:solidFill>
                  <a:schemeClr val="tx2"/>
                </a:solidFill>
                <a:latin typeface="Calibri" pitchFamily="34" charset="0"/>
              </a:defRPr>
            </a:lvl7pPr>
            <a:lvl8pPr marL="3429000" indent="-228600" eaLnBrk="0" fontAlgn="base" hangingPunct="0">
              <a:spcBef>
                <a:spcPct val="0"/>
              </a:spcBef>
              <a:spcAft>
                <a:spcPct val="0"/>
              </a:spcAft>
              <a:defRPr sz="2500">
                <a:solidFill>
                  <a:schemeClr val="tx2"/>
                </a:solidFill>
                <a:latin typeface="Calibri" pitchFamily="34" charset="0"/>
              </a:defRPr>
            </a:lvl8pPr>
            <a:lvl9pPr marL="3886200" indent="-228600" eaLnBrk="0" fontAlgn="base" hangingPunct="0">
              <a:spcBef>
                <a:spcPct val="0"/>
              </a:spcBef>
              <a:spcAft>
                <a:spcPct val="0"/>
              </a:spcAft>
              <a:defRPr sz="2500">
                <a:solidFill>
                  <a:schemeClr val="tx2"/>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rPr>
              <a:t>Ενδοσχολική Βία και Εκφοβισμός (Ε.ΒΙ.Ε.)</a:t>
            </a:r>
            <a:r>
              <a:rPr lang="el-GR" altLang="el-GR" sz="3000" b="1" kern="0" noProof="0" dirty="0">
                <a:solidFill>
                  <a:srgbClr val="CC0000"/>
                </a:solidFill>
                <a:effectLst>
                  <a:outerShdw blurRad="38100" dist="38100" dir="2700000" algn="tl">
                    <a:srgbClr val="C0C0C0"/>
                  </a:outerShdw>
                </a:effectLst>
              </a:rPr>
              <a:t>: 8</a:t>
            </a:r>
            <a:r>
              <a:rPr lang="el-GR" altLang="el-GR" sz="3000" b="1" kern="0" baseline="30000" dirty="0">
                <a:solidFill>
                  <a:srgbClr val="CC0000"/>
                </a:solidFill>
                <a:effectLst>
                  <a:outerShdw blurRad="38100" dist="38100" dir="2700000" algn="tl">
                    <a:srgbClr val="C0C0C0"/>
                  </a:outerShdw>
                </a:effectLst>
              </a:rPr>
              <a:t>η</a:t>
            </a:r>
            <a:r>
              <a:rPr lang="el-GR" altLang="el-GR" sz="3000" b="1" kern="0" dirty="0">
                <a:solidFill>
                  <a:srgbClr val="CC0000"/>
                </a:solidFill>
                <a:effectLst>
                  <a:outerShdw blurRad="38100" dist="38100" dir="2700000" algn="tl">
                    <a:srgbClr val="C0C0C0"/>
                  </a:outerShdw>
                </a:effectLst>
              </a:rPr>
              <a:t> Μελέτη Περίπτωσης </a:t>
            </a:r>
            <a:endPar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endParaRPr>
          </a:p>
        </p:txBody>
      </p:sp>
      <p:sp>
        <p:nvSpPr>
          <p:cNvPr id="11" name="Ορθογώνιο 10"/>
          <p:cNvSpPr/>
          <p:nvPr/>
        </p:nvSpPr>
        <p:spPr>
          <a:xfrm>
            <a:off x="335360" y="786522"/>
            <a:ext cx="11377264" cy="5234766"/>
          </a:xfrm>
          <a:prstGeom prst="rect">
            <a:avLst/>
          </a:prstGeom>
        </p:spPr>
        <p:txBody>
          <a:bodyPr wrap="square">
            <a:spAutoFit/>
          </a:bodyPr>
          <a:lstStyle/>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Ημερομηνία και ώρα υποβολής αναφοράς:  </a:t>
            </a:r>
            <a:r>
              <a:rPr lang="el-GR" b="1" dirty="0">
                <a:solidFill>
                  <a:srgbClr val="C00000"/>
                </a:solidFill>
                <a:latin typeface="Calibri" pitchFamily="34" charset="0"/>
                <a:ea typeface="Times New Roman" panose="02020603050405020304" pitchFamily="18" charset="0"/>
              </a:rPr>
              <a:t>17/6/2024, 21:46</a:t>
            </a:r>
            <a:endParaRPr lang="en-US" b="1" dirty="0">
              <a:solidFill>
                <a:srgbClr val="C00000"/>
              </a:solidFill>
              <a:latin typeface="Calibri" pitchFamily="34" charset="0"/>
              <a:ea typeface="Times New Roman" panose="02020603050405020304" pitchFamily="18" charset="0"/>
            </a:endParaRP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Η αναφορά υπεβλήθη από: </a:t>
            </a:r>
            <a:r>
              <a:rPr lang="el-GR" b="1" dirty="0">
                <a:solidFill>
                  <a:srgbClr val="C00000"/>
                </a:solidFill>
                <a:latin typeface="Calibri" pitchFamily="34" charset="0"/>
                <a:ea typeface="Times New Roman" panose="02020603050405020304" pitchFamily="18" charset="0"/>
              </a:rPr>
              <a:t>Γονέα	---&gt; </a:t>
            </a:r>
            <a:r>
              <a:rPr lang="el-GR" b="1" dirty="0">
                <a:solidFill>
                  <a:srgbClr val="B7C6FE">
                    <a:lumMod val="25000"/>
                  </a:srgbClr>
                </a:solidFill>
                <a:latin typeface="Calibri" pitchFamily="34" charset="0"/>
                <a:ea typeface="Times New Roman" panose="02020603050405020304" pitchFamily="18" charset="0"/>
              </a:rPr>
              <a:t>Ημερομηνία περιστατικού: </a:t>
            </a:r>
            <a:r>
              <a:rPr lang="el-GR" b="1" dirty="0">
                <a:solidFill>
                  <a:srgbClr val="C00000"/>
                </a:solidFill>
                <a:latin typeface="Calibri" pitchFamily="34" charset="0"/>
                <a:ea typeface="Times New Roman" panose="02020603050405020304" pitchFamily="18" charset="0"/>
              </a:rPr>
              <a:t>17-6-2024</a:t>
            </a: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Βαθμίδα Εκπαίδευσης: </a:t>
            </a:r>
            <a:r>
              <a:rPr lang="el-GR" b="1" dirty="0">
                <a:solidFill>
                  <a:srgbClr val="C00000"/>
                </a:solidFill>
                <a:latin typeface="Calibri" pitchFamily="34" charset="0"/>
                <a:ea typeface="Times New Roman" panose="02020603050405020304" pitchFamily="18" charset="0"/>
              </a:rPr>
              <a:t>Δευτεροβάθμια, Γυμνάσιο.	 ---&gt; </a:t>
            </a:r>
            <a:r>
              <a:rPr lang="el-GR" b="1" dirty="0">
                <a:solidFill>
                  <a:srgbClr val="B7C6FE">
                    <a:lumMod val="25000"/>
                  </a:srgbClr>
                </a:solidFill>
                <a:latin typeface="Calibri" pitchFamily="34" charset="0"/>
                <a:ea typeface="Times New Roman" panose="02020603050405020304" pitchFamily="18" charset="0"/>
              </a:rPr>
              <a:t>Τάξη:  </a:t>
            </a:r>
            <a:r>
              <a:rPr lang="el-GR" b="1" dirty="0">
                <a:solidFill>
                  <a:srgbClr val="C00000"/>
                </a:solidFill>
                <a:latin typeface="Calibri" pitchFamily="34" charset="0"/>
                <a:ea typeface="Times New Roman" panose="02020603050405020304" pitchFamily="18" charset="0"/>
              </a:rPr>
              <a:t>Β΄</a:t>
            </a: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Χρόνος που συνέβη το περιστατικό : </a:t>
            </a:r>
            <a:r>
              <a:rPr lang="el-GR" b="1" dirty="0">
                <a:solidFill>
                  <a:srgbClr val="C00000"/>
                </a:solidFill>
                <a:latin typeface="Calibri" pitchFamily="34" charset="0"/>
                <a:ea typeface="Times New Roman" panose="02020603050405020304" pitchFamily="18" charset="0"/>
              </a:rPr>
              <a:t>Μετά τη λήξη των μαθημάτων.</a:t>
            </a: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Τόπος που συνέβη το περιστατικό : </a:t>
            </a:r>
            <a:r>
              <a:rPr lang="el-GR" b="1" dirty="0">
                <a:solidFill>
                  <a:srgbClr val="C00000"/>
                </a:solidFill>
                <a:latin typeface="Calibri" pitchFamily="34" charset="0"/>
                <a:ea typeface="Times New Roman" panose="02020603050405020304" pitchFamily="18" charset="0"/>
              </a:rPr>
              <a:t>Διαδίκτυο.</a:t>
            </a:r>
          </a:p>
          <a:p>
            <a:pPr algn="just" eaLnBrk="1" hangingPunct="1">
              <a:lnSpc>
                <a:spcPts val="1500"/>
              </a:lnSpc>
              <a:spcAft>
                <a:spcPts val="0"/>
              </a:spcAft>
            </a:pPr>
            <a:endParaRPr lang="el-GR" b="1" dirty="0">
              <a:solidFill>
                <a:srgbClr val="C00000"/>
              </a:solidFill>
              <a:latin typeface="Calibri" pitchFamily="34" charset="0"/>
              <a:ea typeface="Times New Roman" panose="02020603050405020304" pitchFamily="18" charset="0"/>
            </a:endParaRPr>
          </a:p>
          <a:p>
            <a:pPr lvl="0"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Επαναλαμβανόμενο: </a:t>
            </a:r>
            <a:r>
              <a:rPr lang="el-GR" b="1" dirty="0">
                <a:solidFill>
                  <a:srgbClr val="C00000"/>
                </a:solidFill>
                <a:latin typeface="Calibri" pitchFamily="34" charset="0"/>
                <a:ea typeface="Times New Roman" panose="02020603050405020304" pitchFamily="18" charset="0"/>
              </a:rPr>
              <a:t>Μερικές φορές (2 -5).</a:t>
            </a: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Περιγραφή περιστατικού:</a:t>
            </a:r>
          </a:p>
          <a:p>
            <a:pPr algn="just" eaLnBrk="1" hangingPunct="1">
              <a:lnSpc>
                <a:spcPts val="3000"/>
              </a:lnSpc>
              <a:spcAft>
                <a:spcPts val="0"/>
              </a:spcAft>
            </a:pPr>
            <a:r>
              <a:rPr lang="el-GR" b="1" i="1" dirty="0">
                <a:solidFill>
                  <a:srgbClr val="C00000"/>
                </a:solidFill>
                <a:latin typeface="Calibri" pitchFamily="34" charset="0"/>
                <a:ea typeface="Times New Roman" panose="02020603050405020304" pitchFamily="18" charset="0"/>
              </a:rPr>
              <a:t>«Είναι το δεύτερο περιστατικό όπου δημιουργείται ένα δημόσιο προφίλ στο </a:t>
            </a:r>
            <a:r>
              <a:rPr lang="el-GR" b="1" i="1" dirty="0" err="1">
                <a:solidFill>
                  <a:srgbClr val="C00000"/>
                </a:solidFill>
                <a:latin typeface="Calibri" pitchFamily="34" charset="0"/>
                <a:ea typeface="Times New Roman" panose="02020603050405020304" pitchFamily="18" charset="0"/>
              </a:rPr>
              <a:t>instagram</a:t>
            </a:r>
            <a:r>
              <a:rPr lang="el-GR" b="1" i="1" dirty="0">
                <a:solidFill>
                  <a:srgbClr val="C00000"/>
                </a:solidFill>
                <a:latin typeface="Calibri" pitchFamily="34" charset="0"/>
                <a:ea typeface="Times New Roman" panose="02020603050405020304" pitchFamily="18" charset="0"/>
              </a:rPr>
              <a:t> και </a:t>
            </a:r>
            <a:r>
              <a:rPr lang="el-GR" b="1" i="1" dirty="0" err="1">
                <a:solidFill>
                  <a:srgbClr val="C00000"/>
                </a:solidFill>
                <a:latin typeface="Calibri" pitchFamily="34" charset="0"/>
                <a:ea typeface="Times New Roman" panose="02020603050405020304" pitchFamily="18" charset="0"/>
              </a:rPr>
              <a:t>στοχοποιεί</a:t>
            </a:r>
            <a:r>
              <a:rPr lang="el-GR" b="1" i="1" dirty="0">
                <a:solidFill>
                  <a:srgbClr val="C00000"/>
                </a:solidFill>
                <a:latin typeface="Calibri" pitchFamily="34" charset="0"/>
                <a:ea typeface="Times New Roman" panose="02020603050405020304" pitchFamily="18" charset="0"/>
              </a:rPr>
              <a:t> το προφίλ του παιδιού μας με υβριστικά, ρατσιστικά, </a:t>
            </a:r>
            <a:r>
              <a:rPr lang="el-GR" b="1" i="1" dirty="0" err="1">
                <a:solidFill>
                  <a:srgbClr val="C00000"/>
                </a:solidFill>
                <a:latin typeface="Calibri" pitchFamily="34" charset="0"/>
                <a:ea typeface="Times New Roman" panose="02020603050405020304" pitchFamily="18" charset="0"/>
              </a:rPr>
              <a:t>ομοφοβικά</a:t>
            </a:r>
            <a:r>
              <a:rPr lang="el-GR" b="1" i="1" dirty="0">
                <a:solidFill>
                  <a:srgbClr val="C00000"/>
                </a:solidFill>
                <a:latin typeface="Calibri" pitchFamily="34" charset="0"/>
                <a:ea typeface="Times New Roman" panose="02020603050405020304" pitchFamily="18" charset="0"/>
              </a:rPr>
              <a:t> σχόλια με στόχο την προσωπικότητά του. Υπάρχουν σοβαρές υποψίες για τους υπεύθυνους γιατί έχει συνδεθεί με τους φίλους και συμμαθητές του».</a:t>
            </a:r>
            <a:endParaRPr lang="el-GR" b="1" i="1" dirty="0">
              <a:solidFill>
                <a:srgbClr val="C00000"/>
              </a:solidFill>
              <a:latin typeface="Times New Roman" panose="02020603050405020304" pitchFamily="18" charset="0"/>
              <a:ea typeface="Times New Roman" panose="02020603050405020304" pitchFamily="18" charset="0"/>
            </a:endParaRPr>
          </a:p>
        </p:txBody>
      </p:sp>
      <p:sp>
        <p:nvSpPr>
          <p:cNvPr id="2" name="Θέση αριθμού διαφάνειας 1">
            <a:extLst>
              <a:ext uri="{FF2B5EF4-FFF2-40B4-BE49-F238E27FC236}">
                <a16:creationId xmlns:a16="http://schemas.microsoft.com/office/drawing/2014/main" id="{6D1561A3-50C8-4A08-9DB1-FB4E6308A73A}"/>
              </a:ext>
            </a:extLst>
          </p:cNvPr>
          <p:cNvSpPr>
            <a:spLocks noGrp="1"/>
          </p:cNvSpPr>
          <p:nvPr>
            <p:ph type="sldNum" sz="quarter" idx="12"/>
          </p:nvPr>
        </p:nvSpPr>
        <p:spPr/>
        <p:txBody>
          <a:bodyPr/>
          <a:lstStyle/>
          <a:p>
            <a:pPr>
              <a:defRPr/>
            </a:pPr>
            <a:fld id="{845437B2-4D18-46FF-8583-E2B9C8A721F5}" type="slidenum">
              <a:rPr lang="el-GR" altLang="el-GR" smtClean="0"/>
              <a:pPr>
                <a:defRPr/>
              </a:pPr>
              <a:t>55</a:t>
            </a:fld>
            <a:endParaRPr lang="el-GR" altLang="el-GR"/>
          </a:p>
        </p:txBody>
      </p:sp>
      <p:pic>
        <p:nvPicPr>
          <p:cNvPr id="10" name="Εικόνα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552384" y="6240636"/>
            <a:ext cx="1355743" cy="379608"/>
          </a:xfrm>
          <a:prstGeom prst="rect">
            <a:avLst/>
          </a:prstGeom>
        </p:spPr>
      </p:pic>
    </p:spTree>
    <p:extLst>
      <p:ext uri="{BB962C8B-B14F-4D97-AF65-F5344CB8AC3E}">
        <p14:creationId xmlns:p14="http://schemas.microsoft.com/office/powerpoint/2010/main" val="10269104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 calcmode="lin" valueType="num">
                                      <p:cBhvr additive="base">
                                        <p:cTn id="25"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anim calcmode="lin" valueType="num">
                                      <p:cBhvr additive="base">
                                        <p:cTn id="31"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10" end="10"/>
                                            </p:txEl>
                                          </p:spTgt>
                                        </p:tgtEl>
                                        <p:attrNameLst>
                                          <p:attrName>style.visibility</p:attrName>
                                        </p:attrNameLst>
                                      </p:cBhvr>
                                      <p:to>
                                        <p:strVal val="visible"/>
                                      </p:to>
                                    </p:set>
                                    <p:anim calcmode="lin" valueType="num">
                                      <p:cBhvr additive="base">
                                        <p:cTn id="37"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1">
                                            <p:txEl>
                                              <p:pRg st="11" end="11"/>
                                            </p:txEl>
                                          </p:spTgt>
                                        </p:tgtEl>
                                        <p:attrNameLst>
                                          <p:attrName>style.visibility</p:attrName>
                                        </p:attrNameLst>
                                      </p:cBhvr>
                                      <p:to>
                                        <p:strVal val="visible"/>
                                      </p:to>
                                    </p:set>
                                    <p:animEffect transition="in" filter="fade">
                                      <p:cBhvr>
                                        <p:cTn id="43" dur="1000"/>
                                        <p:tgtEl>
                                          <p:spTgt spid="11">
                                            <p:txEl>
                                              <p:pRg st="11" end="11"/>
                                            </p:txEl>
                                          </p:spTgt>
                                        </p:tgtEl>
                                      </p:cBhvr>
                                    </p:animEffect>
                                    <p:anim calcmode="lin" valueType="num">
                                      <p:cBhvr>
                                        <p:cTn id="44" dur="1000" fill="hold"/>
                                        <p:tgtEl>
                                          <p:spTgt spid="11">
                                            <p:txEl>
                                              <p:pRg st="11" end="11"/>
                                            </p:txEl>
                                          </p:spTgt>
                                        </p:tgtEl>
                                        <p:attrNameLst>
                                          <p:attrName>ppt_x</p:attrName>
                                        </p:attrNameLst>
                                      </p:cBhvr>
                                      <p:tavLst>
                                        <p:tav tm="0">
                                          <p:val>
                                            <p:strVal val="#ppt_x"/>
                                          </p:val>
                                        </p:tav>
                                        <p:tav tm="100000">
                                          <p:val>
                                            <p:strVal val="#ppt_x"/>
                                          </p:val>
                                        </p:tav>
                                      </p:tavLst>
                                    </p:anim>
                                    <p:anim calcmode="lin" valueType="num">
                                      <p:cBhvr>
                                        <p:cTn id="45" dur="1000" fill="hold"/>
                                        <p:tgtEl>
                                          <p:spTgt spid="11">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1">
                                            <p:txEl>
                                              <p:pRg st="12" end="12"/>
                                            </p:txEl>
                                          </p:spTgt>
                                        </p:tgtEl>
                                        <p:attrNameLst>
                                          <p:attrName>style.visibility</p:attrName>
                                        </p:attrNameLst>
                                      </p:cBhvr>
                                      <p:to>
                                        <p:strVal val="visible"/>
                                      </p:to>
                                    </p:set>
                                    <p:anim calcmode="lin" valueType="num">
                                      <p:cBhvr>
                                        <p:cTn id="50" dur="500" fill="hold"/>
                                        <p:tgtEl>
                                          <p:spTgt spid="11">
                                            <p:txEl>
                                              <p:pRg st="12" end="12"/>
                                            </p:txEl>
                                          </p:spTgt>
                                        </p:tgtEl>
                                        <p:attrNameLst>
                                          <p:attrName>ppt_w</p:attrName>
                                        </p:attrNameLst>
                                      </p:cBhvr>
                                      <p:tavLst>
                                        <p:tav tm="0">
                                          <p:val>
                                            <p:fltVal val="0"/>
                                          </p:val>
                                        </p:tav>
                                        <p:tav tm="100000">
                                          <p:val>
                                            <p:strVal val="#ppt_w"/>
                                          </p:val>
                                        </p:tav>
                                      </p:tavLst>
                                    </p:anim>
                                    <p:anim calcmode="lin" valueType="num">
                                      <p:cBhvr>
                                        <p:cTn id="51" dur="500" fill="hold"/>
                                        <p:tgtEl>
                                          <p:spTgt spid="11">
                                            <p:txEl>
                                              <p:pRg st="12" end="12"/>
                                            </p:txEl>
                                          </p:spTgt>
                                        </p:tgtEl>
                                        <p:attrNameLst>
                                          <p:attrName>ppt_h</p:attrName>
                                        </p:attrNameLst>
                                      </p:cBhvr>
                                      <p:tavLst>
                                        <p:tav tm="0">
                                          <p:val>
                                            <p:fltVal val="0"/>
                                          </p:val>
                                        </p:tav>
                                        <p:tav tm="100000">
                                          <p:val>
                                            <p:strVal val="#ppt_h"/>
                                          </p:val>
                                        </p:tav>
                                      </p:tavLst>
                                    </p:anim>
                                    <p:animEffect transition="in" filter="fade">
                                      <p:cBhvr>
                                        <p:cTn id="52" dur="500"/>
                                        <p:tgtEl>
                                          <p:spTgt spid="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1441450" y="385763"/>
            <a:ext cx="3079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1809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800" b="1">
                <a:latin typeface="Book Antiqua" panose="02040602050305030304" pitchFamily="18" charset="0"/>
              </a:rPr>
              <a:t>                                          </a:t>
            </a:r>
          </a:p>
          <a:p>
            <a:pPr>
              <a:spcBef>
                <a:spcPct val="0"/>
              </a:spcBef>
              <a:buFontTx/>
              <a:buNone/>
            </a:pPr>
            <a:r>
              <a:rPr lang="el-GR" altLang="el-GR" sz="1800" b="1">
                <a:latin typeface="Book Antiqua" panose="02040602050305030304" pitchFamily="18" charset="0"/>
              </a:rPr>
              <a:t>                                               </a:t>
            </a:r>
            <a:endParaRPr lang="el-GR" altLang="el-GR" sz="2400"/>
          </a:p>
        </p:txBody>
      </p:sp>
      <p:sp>
        <p:nvSpPr>
          <p:cNvPr id="22531" name="Rectangle 8"/>
          <p:cNvSpPr>
            <a:spLocks noChangeArrowheads="1"/>
          </p:cNvSpPr>
          <p:nvPr/>
        </p:nvSpPr>
        <p:spPr bwMode="auto">
          <a:xfrm>
            <a:off x="1524000" y="21272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22532" name="Rectangle 9"/>
          <p:cNvSpPr>
            <a:spLocks noChangeArrowheads="1"/>
          </p:cNvSpPr>
          <p:nvPr/>
        </p:nvSpPr>
        <p:spPr bwMode="auto">
          <a:xfrm>
            <a:off x="1524000" y="2103439"/>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6" name="Rectangle 8"/>
          <p:cNvSpPr>
            <a:spLocks noChangeArrowheads="1"/>
          </p:cNvSpPr>
          <p:nvPr/>
        </p:nvSpPr>
        <p:spPr bwMode="auto">
          <a:xfrm>
            <a:off x="-13394" y="-17415"/>
            <a:ext cx="11856640" cy="553998"/>
          </a:xfrm>
          <a:prstGeom prst="rect">
            <a:avLst/>
          </a:prstGeom>
          <a:noFill/>
          <a:ln w="9525" algn="ctr">
            <a:noFill/>
            <a:miter lim="800000"/>
            <a:headEnd/>
            <a:tailEnd/>
          </a:ln>
          <a:effectLst/>
        </p:spPr>
        <p:txBody>
          <a:bodyPr wrap="square">
            <a:spAutoFit/>
          </a:bodyPr>
          <a:lstStyle>
            <a:lvl1pPr eaLnBrk="0" hangingPunct="0">
              <a:defRPr sz="2500">
                <a:solidFill>
                  <a:schemeClr val="tx2"/>
                </a:solidFill>
                <a:latin typeface="Calibri" pitchFamily="34" charset="0"/>
              </a:defRPr>
            </a:lvl1pPr>
            <a:lvl2pPr marL="742950" indent="-285750" eaLnBrk="0" hangingPunct="0">
              <a:defRPr sz="2500">
                <a:solidFill>
                  <a:schemeClr val="tx2"/>
                </a:solidFill>
                <a:latin typeface="Calibri" pitchFamily="34" charset="0"/>
              </a:defRPr>
            </a:lvl2pPr>
            <a:lvl3pPr marL="1143000" indent="-228600" eaLnBrk="0" hangingPunct="0">
              <a:defRPr sz="2500">
                <a:solidFill>
                  <a:schemeClr val="tx2"/>
                </a:solidFill>
                <a:latin typeface="Calibri" pitchFamily="34" charset="0"/>
              </a:defRPr>
            </a:lvl3pPr>
            <a:lvl4pPr marL="1600200" indent="-228600" eaLnBrk="0" hangingPunct="0">
              <a:defRPr sz="2500">
                <a:solidFill>
                  <a:schemeClr val="tx2"/>
                </a:solidFill>
                <a:latin typeface="Calibri" pitchFamily="34" charset="0"/>
              </a:defRPr>
            </a:lvl4pPr>
            <a:lvl5pPr marL="2057400" indent="-228600" eaLnBrk="0" hangingPunct="0">
              <a:defRPr sz="2500">
                <a:solidFill>
                  <a:schemeClr val="tx2"/>
                </a:solidFill>
                <a:latin typeface="Calibri" pitchFamily="34" charset="0"/>
              </a:defRPr>
            </a:lvl5pPr>
            <a:lvl6pPr marL="2514600" indent="-228600" eaLnBrk="0" fontAlgn="base" hangingPunct="0">
              <a:spcBef>
                <a:spcPct val="0"/>
              </a:spcBef>
              <a:spcAft>
                <a:spcPct val="0"/>
              </a:spcAft>
              <a:defRPr sz="2500">
                <a:solidFill>
                  <a:schemeClr val="tx2"/>
                </a:solidFill>
                <a:latin typeface="Calibri" pitchFamily="34" charset="0"/>
              </a:defRPr>
            </a:lvl6pPr>
            <a:lvl7pPr marL="2971800" indent="-228600" eaLnBrk="0" fontAlgn="base" hangingPunct="0">
              <a:spcBef>
                <a:spcPct val="0"/>
              </a:spcBef>
              <a:spcAft>
                <a:spcPct val="0"/>
              </a:spcAft>
              <a:defRPr sz="2500">
                <a:solidFill>
                  <a:schemeClr val="tx2"/>
                </a:solidFill>
                <a:latin typeface="Calibri" pitchFamily="34" charset="0"/>
              </a:defRPr>
            </a:lvl7pPr>
            <a:lvl8pPr marL="3429000" indent="-228600" eaLnBrk="0" fontAlgn="base" hangingPunct="0">
              <a:spcBef>
                <a:spcPct val="0"/>
              </a:spcBef>
              <a:spcAft>
                <a:spcPct val="0"/>
              </a:spcAft>
              <a:defRPr sz="2500">
                <a:solidFill>
                  <a:schemeClr val="tx2"/>
                </a:solidFill>
                <a:latin typeface="Calibri" pitchFamily="34" charset="0"/>
              </a:defRPr>
            </a:lvl8pPr>
            <a:lvl9pPr marL="3886200" indent="-228600" eaLnBrk="0" fontAlgn="base" hangingPunct="0">
              <a:spcBef>
                <a:spcPct val="0"/>
              </a:spcBef>
              <a:spcAft>
                <a:spcPct val="0"/>
              </a:spcAft>
              <a:defRPr sz="2500">
                <a:solidFill>
                  <a:schemeClr val="tx2"/>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altLang="el-GR" sz="2700" b="1" i="0" u="none" strike="noStrike" kern="0" cap="none" spc="0" normalizeH="0" baseline="0" noProof="0" dirty="0">
                <a:ln>
                  <a:noFill/>
                </a:ln>
                <a:solidFill>
                  <a:srgbClr val="CC0000"/>
                </a:solidFill>
                <a:effectLst>
                  <a:outerShdw blurRad="38100" dist="38100" dir="2700000" algn="tl">
                    <a:srgbClr val="C0C0C0"/>
                  </a:outerShdw>
                </a:effectLst>
                <a:uLnTx/>
                <a:uFillTx/>
              </a:rPr>
              <a:t>Ενδοσχολική Βία και Εκφοβισμός (Ε.ΒΙ.Ε.)</a:t>
            </a:r>
            <a:r>
              <a:rPr lang="el-GR" altLang="el-GR" sz="2700" b="1" kern="0" noProof="0" dirty="0">
                <a:solidFill>
                  <a:srgbClr val="CC0000"/>
                </a:solidFill>
                <a:effectLst>
                  <a:outerShdw blurRad="38100" dist="38100" dir="2700000" algn="tl">
                    <a:srgbClr val="C0C0C0"/>
                  </a:outerShdw>
                </a:effectLst>
              </a:rPr>
              <a:t>: Διαχείριση 8</a:t>
            </a:r>
            <a:r>
              <a:rPr lang="el-GR" altLang="el-GR" sz="2700" b="1" kern="0" baseline="30000" dirty="0">
                <a:solidFill>
                  <a:srgbClr val="CC0000"/>
                </a:solidFill>
                <a:effectLst>
                  <a:outerShdw blurRad="38100" dist="38100" dir="2700000" algn="tl">
                    <a:srgbClr val="C0C0C0"/>
                  </a:outerShdw>
                </a:effectLst>
              </a:rPr>
              <a:t>ης</a:t>
            </a:r>
            <a:r>
              <a:rPr lang="el-GR" altLang="el-GR" sz="2700" b="1" kern="0" dirty="0">
                <a:solidFill>
                  <a:srgbClr val="CC0000"/>
                </a:solidFill>
                <a:effectLst>
                  <a:outerShdw blurRad="38100" dist="38100" dir="2700000" algn="tl">
                    <a:srgbClr val="C0C0C0"/>
                  </a:outerShdw>
                </a:effectLst>
              </a:rPr>
              <a:t> Μελέτης Περίπτωσης</a:t>
            </a:r>
            <a:r>
              <a:rPr lang="el-GR" altLang="el-GR" sz="3000" b="1" kern="0" dirty="0">
                <a:solidFill>
                  <a:srgbClr val="CC0000"/>
                </a:solidFill>
                <a:effectLst>
                  <a:outerShdw blurRad="38100" dist="38100" dir="2700000" algn="tl">
                    <a:srgbClr val="C0C0C0"/>
                  </a:outerShdw>
                </a:effectLst>
              </a:rPr>
              <a:t> </a:t>
            </a:r>
            <a:endPar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endParaRPr>
          </a:p>
        </p:txBody>
      </p:sp>
      <p:sp>
        <p:nvSpPr>
          <p:cNvPr id="8" name="Ορθογώνιο 7"/>
          <p:cNvSpPr/>
          <p:nvPr/>
        </p:nvSpPr>
        <p:spPr>
          <a:xfrm>
            <a:off x="296888" y="1005295"/>
            <a:ext cx="11559752" cy="3683060"/>
          </a:xfrm>
          <a:prstGeom prst="rect">
            <a:avLst/>
          </a:prstGeom>
        </p:spPr>
        <p:txBody>
          <a:bodyPr wrap="square">
            <a:spAutoFit/>
          </a:bodyPr>
          <a:lstStyle/>
          <a:p>
            <a:pPr algn="just" eaLnBrk="1" hangingPunct="1">
              <a:lnSpc>
                <a:spcPts val="4000"/>
              </a:lnSpc>
              <a:spcAft>
                <a:spcPts val="0"/>
              </a:spcAft>
            </a:pPr>
            <a:r>
              <a:rPr lang="el-GR" sz="3000" b="1" dirty="0">
                <a:solidFill>
                  <a:srgbClr val="C00000"/>
                </a:solidFill>
                <a:latin typeface="Calibri" pitchFamily="34" charset="0"/>
                <a:ea typeface="Times New Roman" panose="02020603050405020304" pitchFamily="18" charset="0"/>
              </a:rPr>
              <a:t>---&gt; </a:t>
            </a:r>
            <a:r>
              <a:rPr lang="el-GR" sz="3000" b="1" dirty="0">
                <a:solidFill>
                  <a:srgbClr val="B7C6FE">
                    <a:lumMod val="25000"/>
                  </a:srgbClr>
                </a:solidFill>
                <a:latin typeface="Calibri" pitchFamily="34" charset="0"/>
                <a:ea typeface="Times New Roman" panose="02020603050405020304" pitchFamily="18" charset="0"/>
              </a:rPr>
              <a:t>Εντός αρμοδιότητας:  	 </a:t>
            </a:r>
            <a:r>
              <a:rPr lang="el-GR" sz="3000" b="1" dirty="0">
                <a:solidFill>
                  <a:srgbClr val="C00000"/>
                </a:solidFill>
                <a:latin typeface="Calibri" pitchFamily="34" charset="0"/>
                <a:ea typeface="Times New Roman" panose="02020603050405020304" pitchFamily="18" charset="0"/>
              </a:rPr>
              <a:t>ΝΑΙ   </a:t>
            </a:r>
            <a:r>
              <a:rPr lang="el-GR" sz="3000" b="1" dirty="0">
                <a:solidFill>
                  <a:srgbClr val="C00000"/>
                </a:solidFill>
                <a:latin typeface="Calibri" pitchFamily="34" charset="0"/>
                <a:ea typeface="Times New Roman" panose="02020603050405020304" pitchFamily="18" charset="0"/>
                <a:sym typeface="Wingdings" panose="05000000000000000000" pitchFamily="2" charset="2"/>
              </a:rPr>
              <a:t>	ΟΧΙ  </a:t>
            </a:r>
            <a:endParaRPr lang="en-US" sz="3000" b="1" dirty="0">
              <a:solidFill>
                <a:srgbClr val="C00000"/>
              </a:solidFill>
              <a:latin typeface="Calibri" pitchFamily="34" charset="0"/>
              <a:ea typeface="Times New Roman" panose="02020603050405020304" pitchFamily="18" charset="0"/>
            </a:endParaRPr>
          </a:p>
          <a:p>
            <a:pPr algn="just" eaLnBrk="1" hangingPunct="1">
              <a:lnSpc>
                <a:spcPts val="4000"/>
              </a:lnSpc>
              <a:spcAft>
                <a:spcPts val="0"/>
              </a:spcAft>
            </a:pPr>
            <a:r>
              <a:rPr lang="el-GR" sz="3000" b="1" dirty="0">
                <a:solidFill>
                  <a:srgbClr val="C00000"/>
                </a:solidFill>
                <a:latin typeface="Calibri" pitchFamily="34" charset="0"/>
                <a:ea typeface="Times New Roman" panose="02020603050405020304" pitchFamily="18" charset="0"/>
              </a:rPr>
              <a:t>---&gt; </a:t>
            </a:r>
            <a:r>
              <a:rPr lang="el-GR" sz="3000" b="1" dirty="0">
                <a:solidFill>
                  <a:srgbClr val="B7C6FE">
                    <a:lumMod val="25000"/>
                  </a:srgbClr>
                </a:solidFill>
                <a:latin typeface="Calibri" pitchFamily="34" charset="0"/>
                <a:ea typeface="Times New Roman" panose="02020603050405020304" pitchFamily="18" charset="0"/>
              </a:rPr>
              <a:t>Είδος Ε.ΒΙ.Ε.:</a:t>
            </a:r>
            <a:r>
              <a:rPr lang="en-US" sz="3000" b="1" dirty="0">
                <a:solidFill>
                  <a:srgbClr val="B7C6FE">
                    <a:lumMod val="25000"/>
                  </a:srgbClr>
                </a:solidFill>
                <a:latin typeface="Calibri" pitchFamily="34" charset="0"/>
                <a:ea typeface="Times New Roman" panose="02020603050405020304" pitchFamily="18" charset="0"/>
              </a:rPr>
              <a:t> </a:t>
            </a:r>
            <a:endParaRPr lang="el-GR" sz="3000" b="1" dirty="0">
              <a:solidFill>
                <a:srgbClr val="C00000"/>
              </a:solidFill>
              <a:latin typeface="Calibri" pitchFamily="34" charset="0"/>
              <a:ea typeface="Times New Roman" panose="02020603050405020304" pitchFamily="18" charset="0"/>
            </a:endParaRPr>
          </a:p>
          <a:p>
            <a:pPr algn="just" eaLnBrk="1" hangingPunct="1">
              <a:lnSpc>
                <a:spcPts val="4000"/>
              </a:lnSpc>
              <a:spcAft>
                <a:spcPts val="0"/>
              </a:spcAft>
            </a:pPr>
            <a:r>
              <a:rPr lang="el-GR" sz="3000" b="1" dirty="0">
                <a:solidFill>
                  <a:srgbClr val="C00000"/>
                </a:solidFill>
                <a:latin typeface="Calibri" pitchFamily="34" charset="0"/>
                <a:ea typeface="Times New Roman" panose="02020603050405020304" pitchFamily="18" charset="0"/>
              </a:rPr>
              <a:t>---&gt; </a:t>
            </a:r>
            <a:r>
              <a:rPr lang="el-GR" sz="3000" b="1" dirty="0">
                <a:solidFill>
                  <a:srgbClr val="B7C6FE">
                    <a:lumMod val="25000"/>
                  </a:srgbClr>
                </a:solidFill>
                <a:latin typeface="Calibri" pitchFamily="34" charset="0"/>
                <a:ea typeface="Times New Roman" panose="02020603050405020304" pitchFamily="18" charset="0"/>
              </a:rPr>
              <a:t>Αξιολόγηση - ιδιαίτερο χαρακτηριστικό περιστατικού:</a:t>
            </a:r>
          </a:p>
          <a:p>
            <a:pPr algn="just" eaLnBrk="1" hangingPunct="1">
              <a:lnSpc>
                <a:spcPts val="4000"/>
              </a:lnSpc>
              <a:spcAft>
                <a:spcPts val="0"/>
              </a:spcAft>
            </a:pPr>
            <a:r>
              <a:rPr lang="el-GR" sz="3000" b="1" dirty="0">
                <a:solidFill>
                  <a:srgbClr val="C00000"/>
                </a:solidFill>
                <a:latin typeface="Calibri" pitchFamily="34" charset="0"/>
                <a:ea typeface="Times New Roman" panose="02020603050405020304" pitchFamily="18" charset="0"/>
              </a:rPr>
              <a:t>---&gt; </a:t>
            </a:r>
            <a:r>
              <a:rPr lang="el-GR" sz="3000" b="1" dirty="0">
                <a:solidFill>
                  <a:srgbClr val="B7C6FE">
                    <a:lumMod val="25000"/>
                  </a:srgbClr>
                </a:solidFill>
                <a:latin typeface="Calibri" pitchFamily="34" charset="0"/>
                <a:ea typeface="Times New Roman" panose="02020603050405020304" pitchFamily="18" charset="0"/>
              </a:rPr>
              <a:t>Βάσιμη: 			</a:t>
            </a:r>
            <a:r>
              <a:rPr lang="el-GR" sz="3000" b="1" dirty="0">
                <a:solidFill>
                  <a:srgbClr val="C00000"/>
                </a:solidFill>
                <a:latin typeface="Calibri" pitchFamily="34" charset="0"/>
                <a:ea typeface="Times New Roman" panose="02020603050405020304" pitchFamily="18" charset="0"/>
              </a:rPr>
              <a:t>ΝΑΙ   </a:t>
            </a:r>
            <a:r>
              <a:rPr lang="el-GR" sz="3000" b="1" dirty="0">
                <a:solidFill>
                  <a:srgbClr val="C00000"/>
                </a:solidFill>
                <a:latin typeface="Calibri" pitchFamily="34" charset="0"/>
                <a:ea typeface="Times New Roman" panose="02020603050405020304" pitchFamily="18" charset="0"/>
                <a:sym typeface="Wingdings" panose="05000000000000000000" pitchFamily="2" charset="2"/>
              </a:rPr>
              <a:t>	ΟΧΙ  </a:t>
            </a:r>
          </a:p>
          <a:p>
            <a:pPr algn="just" eaLnBrk="1" hangingPunct="1">
              <a:lnSpc>
                <a:spcPts val="4000"/>
              </a:lnSpc>
              <a:spcAft>
                <a:spcPts val="0"/>
              </a:spcAft>
            </a:pPr>
            <a:r>
              <a:rPr lang="el-GR" sz="3000" b="1" dirty="0">
                <a:solidFill>
                  <a:srgbClr val="C00000"/>
                </a:solidFill>
                <a:latin typeface="Calibri" pitchFamily="34" charset="0"/>
                <a:ea typeface="Times New Roman" panose="02020603050405020304" pitchFamily="18" charset="0"/>
              </a:rPr>
              <a:t>---&gt; </a:t>
            </a:r>
            <a:r>
              <a:rPr lang="el-GR" sz="3000" b="1" dirty="0">
                <a:solidFill>
                  <a:srgbClr val="B7C6FE">
                    <a:lumMod val="25000"/>
                  </a:srgbClr>
                </a:solidFill>
                <a:latin typeface="Calibri" pitchFamily="34" charset="0"/>
                <a:ea typeface="Times New Roman" panose="02020603050405020304" pitchFamily="18" charset="0"/>
              </a:rPr>
              <a:t>Παραπομπή της υπόθεσης στην 4 – </a:t>
            </a:r>
            <a:r>
              <a:rPr lang="el-GR" sz="3000" b="1" dirty="0" err="1">
                <a:solidFill>
                  <a:srgbClr val="B7C6FE">
                    <a:lumMod val="25000"/>
                  </a:srgbClr>
                </a:solidFill>
                <a:latin typeface="Calibri" pitchFamily="34" charset="0"/>
                <a:ea typeface="Times New Roman" panose="02020603050405020304" pitchFamily="18" charset="0"/>
              </a:rPr>
              <a:t>μελή</a:t>
            </a:r>
            <a:r>
              <a:rPr lang="el-GR" sz="3000" b="1" dirty="0">
                <a:solidFill>
                  <a:srgbClr val="B7C6FE">
                    <a:lumMod val="25000"/>
                  </a:srgbClr>
                </a:solidFill>
                <a:latin typeface="Calibri" pitchFamily="34" charset="0"/>
                <a:ea typeface="Times New Roman" panose="02020603050405020304" pitchFamily="18" charset="0"/>
              </a:rPr>
              <a:t> Επιτροπή</a:t>
            </a:r>
            <a:r>
              <a:rPr lang="en-US" sz="3000" b="1" dirty="0">
                <a:solidFill>
                  <a:srgbClr val="B7C6FE">
                    <a:lumMod val="25000"/>
                  </a:srgbClr>
                </a:solidFill>
                <a:latin typeface="Calibri" pitchFamily="34" charset="0"/>
                <a:ea typeface="Times New Roman" panose="02020603050405020304" pitchFamily="18" charset="0"/>
              </a:rPr>
              <a:t>   </a:t>
            </a:r>
            <a:endParaRPr lang="el-GR" sz="3000" b="1" dirty="0">
              <a:solidFill>
                <a:srgbClr val="B7C6FE">
                  <a:lumMod val="25000"/>
                </a:srgbClr>
              </a:solidFill>
              <a:latin typeface="Calibri" pitchFamily="34" charset="0"/>
              <a:ea typeface="Times New Roman" panose="02020603050405020304" pitchFamily="18" charset="0"/>
            </a:endParaRPr>
          </a:p>
          <a:p>
            <a:pPr algn="ctr" eaLnBrk="1" hangingPunct="1">
              <a:lnSpc>
                <a:spcPts val="4000"/>
              </a:lnSpc>
              <a:spcAft>
                <a:spcPts val="0"/>
              </a:spcAft>
            </a:pPr>
            <a:r>
              <a:rPr lang="el-GR" sz="3000" b="1" dirty="0">
                <a:solidFill>
                  <a:srgbClr val="C00000"/>
                </a:solidFill>
                <a:latin typeface="Calibri" pitchFamily="34" charset="0"/>
                <a:ea typeface="Times New Roman" panose="02020603050405020304" pitchFamily="18" charset="0"/>
              </a:rPr>
              <a:t> ΝΑΙ   </a:t>
            </a:r>
            <a:r>
              <a:rPr lang="el-GR" sz="3000" b="1" dirty="0">
                <a:solidFill>
                  <a:srgbClr val="C00000"/>
                </a:solidFill>
                <a:latin typeface="Calibri" pitchFamily="34" charset="0"/>
                <a:ea typeface="Times New Roman" panose="02020603050405020304" pitchFamily="18" charset="0"/>
                <a:sym typeface="Wingdings" panose="05000000000000000000" pitchFamily="2" charset="2"/>
              </a:rPr>
              <a:t>	  ΟΧΙ </a:t>
            </a:r>
            <a:r>
              <a:rPr lang="en-US" sz="3000" b="1" dirty="0">
                <a:solidFill>
                  <a:srgbClr val="B7C6FE">
                    <a:lumMod val="25000"/>
                  </a:srgbClr>
                </a:solidFill>
                <a:latin typeface="Calibri" pitchFamily="34" charset="0"/>
                <a:ea typeface="Times New Roman" panose="02020603050405020304" pitchFamily="18" charset="0"/>
              </a:rPr>
              <a:t> </a:t>
            </a:r>
            <a:endParaRPr lang="el-GR" sz="3000" b="1" dirty="0">
              <a:solidFill>
                <a:srgbClr val="B7C6FE">
                  <a:lumMod val="25000"/>
                </a:srgbClr>
              </a:solidFill>
              <a:latin typeface="Calibri" pitchFamily="34" charset="0"/>
              <a:ea typeface="Times New Roman" panose="02020603050405020304" pitchFamily="18" charset="0"/>
            </a:endParaRPr>
          </a:p>
          <a:p>
            <a:pPr algn="just" eaLnBrk="1" hangingPunct="1">
              <a:lnSpc>
                <a:spcPts val="4000"/>
              </a:lnSpc>
              <a:spcAft>
                <a:spcPts val="0"/>
              </a:spcAft>
            </a:pPr>
            <a:r>
              <a:rPr lang="el-GR" sz="3000" b="1" dirty="0">
                <a:solidFill>
                  <a:srgbClr val="C00000"/>
                </a:solidFill>
                <a:latin typeface="Calibri" pitchFamily="34" charset="0"/>
                <a:ea typeface="Times New Roman" panose="02020603050405020304" pitchFamily="18" charset="0"/>
              </a:rPr>
              <a:t>---&gt; </a:t>
            </a:r>
            <a:r>
              <a:rPr lang="el-GR" sz="3000" b="1" dirty="0">
                <a:solidFill>
                  <a:srgbClr val="B7C6FE">
                    <a:lumMod val="25000"/>
                  </a:srgbClr>
                </a:solidFill>
                <a:latin typeface="Calibri" pitchFamily="34" charset="0"/>
                <a:ea typeface="Times New Roman" panose="02020603050405020304" pitchFamily="18" charset="0"/>
              </a:rPr>
              <a:t>Πρόταση Διαχείρισης:</a:t>
            </a:r>
          </a:p>
        </p:txBody>
      </p:sp>
      <p:sp>
        <p:nvSpPr>
          <p:cNvPr id="2" name="Θέση αριθμού διαφάνειας 1">
            <a:extLst>
              <a:ext uri="{FF2B5EF4-FFF2-40B4-BE49-F238E27FC236}">
                <a16:creationId xmlns:a16="http://schemas.microsoft.com/office/drawing/2014/main" id="{845979B5-499E-465B-8AF4-1F8B6ECE587E}"/>
              </a:ext>
            </a:extLst>
          </p:cNvPr>
          <p:cNvSpPr>
            <a:spLocks noGrp="1"/>
          </p:cNvSpPr>
          <p:nvPr>
            <p:ph type="sldNum" sz="quarter" idx="12"/>
          </p:nvPr>
        </p:nvSpPr>
        <p:spPr/>
        <p:txBody>
          <a:bodyPr/>
          <a:lstStyle/>
          <a:p>
            <a:pPr>
              <a:defRPr/>
            </a:pPr>
            <a:fld id="{845437B2-4D18-46FF-8583-E2B9C8A721F5}" type="slidenum">
              <a:rPr lang="el-GR" altLang="el-GR" smtClean="0"/>
              <a:pPr>
                <a:defRPr/>
              </a:pPr>
              <a:t>56</a:t>
            </a:fld>
            <a:endParaRPr lang="el-GR" altLang="el-GR"/>
          </a:p>
        </p:txBody>
      </p:sp>
      <p:pic>
        <p:nvPicPr>
          <p:cNvPr id="9" name="Εικόνα 8"/>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552384" y="6248400"/>
            <a:ext cx="1355743" cy="379608"/>
          </a:xfrm>
          <a:prstGeom prst="rect">
            <a:avLst/>
          </a:prstGeom>
        </p:spPr>
      </p:pic>
    </p:spTree>
    <p:extLst>
      <p:ext uri="{BB962C8B-B14F-4D97-AF65-F5344CB8AC3E}">
        <p14:creationId xmlns:p14="http://schemas.microsoft.com/office/powerpoint/2010/main" val="34049153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407368" y="418757"/>
            <a:ext cx="11449272" cy="5386731"/>
          </a:xfrm>
          <a:prstGeom prst="rect">
            <a:avLst/>
          </a:prstGeom>
        </p:spPr>
        <p:txBody>
          <a:bodyPr wrap="square">
            <a:spAutoFit/>
          </a:bodyPr>
          <a:lstStyle/>
          <a:p>
            <a:pPr>
              <a:lnSpc>
                <a:spcPct val="107000"/>
              </a:lnSpc>
              <a:spcAft>
                <a:spcPts val="800"/>
              </a:spcAft>
            </a:pPr>
            <a:r>
              <a:rPr lang="el-GR" sz="2000" b="1" dirty="0">
                <a:latin typeface="Book Antiqua" panose="02040602050305030304" pitchFamily="18" charset="0"/>
                <a:ea typeface="Calibri" panose="020F0502020204030204" pitchFamily="34" charset="0"/>
                <a:cs typeface="Times New Roman" panose="02020603050405020304" pitchFamily="18" charset="0"/>
              </a:rPr>
              <a:t>1  Χαρακτηρισμός περιστατικού</a:t>
            </a:r>
            <a:endParaRPr lang="el-GR" sz="2000" dirty="0">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l-GR" sz="2000" dirty="0">
                <a:latin typeface="Book Antiqua" panose="02040602050305030304" pitchFamily="18" charset="0"/>
                <a:ea typeface="Calibri" panose="020F0502020204030204" pitchFamily="34" charset="0"/>
                <a:cs typeface="Times New Roman" panose="02020603050405020304" pitchFamily="18" charset="0"/>
              </a:rPr>
              <a:t>1.1 Εντός αρμοδιότητας Πλατφόρμας: ΝΑΙ, επειδή επηρεάζει τη σχολική ζωή</a:t>
            </a:r>
          </a:p>
          <a:p>
            <a:pPr>
              <a:lnSpc>
                <a:spcPct val="107000"/>
              </a:lnSpc>
              <a:spcAft>
                <a:spcPts val="800"/>
              </a:spcAft>
            </a:pPr>
            <a:r>
              <a:rPr lang="el-GR" sz="2000" dirty="0">
                <a:latin typeface="Book Antiqua" panose="02040602050305030304" pitchFamily="18" charset="0"/>
                <a:ea typeface="Calibri" panose="020F0502020204030204" pitchFamily="34" charset="0"/>
                <a:cs typeface="Times New Roman" panose="02020603050405020304" pitchFamily="18" charset="0"/>
              </a:rPr>
              <a:t>1.2 Βάσιμη: ΝΑΙ</a:t>
            </a:r>
          </a:p>
          <a:p>
            <a:pPr>
              <a:lnSpc>
                <a:spcPct val="107000"/>
              </a:lnSpc>
              <a:spcAft>
                <a:spcPts val="800"/>
              </a:spcAft>
            </a:pPr>
            <a:r>
              <a:rPr lang="el-GR" sz="2000" dirty="0">
                <a:latin typeface="Book Antiqua" panose="02040602050305030304" pitchFamily="18" charset="0"/>
                <a:ea typeface="Calibri" panose="020F0502020204030204" pitchFamily="34" charset="0"/>
                <a:cs typeface="Times New Roman" panose="02020603050405020304" pitchFamily="18" charset="0"/>
              </a:rPr>
              <a:t>1.3 Είδος Ε.ΒΙ.Ε.: Ψυχολογική, κοινωνική, </a:t>
            </a:r>
            <a:r>
              <a:rPr lang="el-GR" sz="2000" dirty="0" err="1">
                <a:latin typeface="Book Antiqua" panose="02040602050305030304" pitchFamily="18" charset="0"/>
                <a:ea typeface="Calibri" panose="020F0502020204030204" pitchFamily="34" charset="0"/>
                <a:cs typeface="Times New Roman" panose="02020603050405020304" pitchFamily="18" charset="0"/>
              </a:rPr>
              <a:t>ομοφοβική</a:t>
            </a:r>
            <a:r>
              <a:rPr lang="el-GR" sz="2000" dirty="0">
                <a:latin typeface="Book Antiqua" panose="02040602050305030304" pitchFamily="18" charset="0"/>
                <a:ea typeface="Calibri" panose="020F0502020204030204" pitchFamily="34" charset="0"/>
                <a:cs typeface="Times New Roman" panose="02020603050405020304" pitchFamily="18" charset="0"/>
              </a:rPr>
              <a:t>, διαδικτυακή</a:t>
            </a:r>
          </a:p>
          <a:p>
            <a:pPr>
              <a:lnSpc>
                <a:spcPct val="107000"/>
              </a:lnSpc>
              <a:spcAft>
                <a:spcPts val="800"/>
              </a:spcAft>
            </a:pPr>
            <a:r>
              <a:rPr lang="el-GR" sz="2000" b="1" dirty="0">
                <a:latin typeface="Book Antiqua" panose="02040602050305030304" pitchFamily="18" charset="0"/>
                <a:ea typeface="Calibri" panose="020F0502020204030204" pitchFamily="34" charset="0"/>
                <a:cs typeface="Times New Roman" panose="02020603050405020304" pitchFamily="18" charset="0"/>
              </a:rPr>
              <a:t> </a:t>
            </a:r>
            <a:endParaRPr lang="el-GR" sz="2000" dirty="0">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l-GR" sz="2000" b="1" dirty="0">
                <a:latin typeface="Book Antiqua" panose="02040602050305030304" pitchFamily="18" charset="0"/>
                <a:ea typeface="Calibri" panose="020F0502020204030204" pitchFamily="34" charset="0"/>
                <a:cs typeface="Times New Roman" panose="02020603050405020304" pitchFamily="18" charset="0"/>
              </a:rPr>
              <a:t>2  Διαχείριση περιστατικού</a:t>
            </a:r>
            <a:endParaRPr lang="el-GR" sz="2000" dirty="0">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l-GR" sz="2000" b="1" dirty="0">
                <a:latin typeface="Book Antiqua" panose="02040602050305030304" pitchFamily="18" charset="0"/>
                <a:ea typeface="Calibri" panose="020F0502020204030204" pitchFamily="34" charset="0"/>
                <a:cs typeface="Times New Roman" panose="02020603050405020304" pitchFamily="18" charset="0"/>
              </a:rPr>
              <a:t>2.1</a:t>
            </a:r>
            <a:r>
              <a:rPr lang="el-GR" sz="2000" dirty="0">
                <a:latin typeface="Book Antiqua" panose="02040602050305030304" pitchFamily="18" charset="0"/>
                <a:ea typeface="Calibri" panose="020F0502020204030204" pitchFamily="34" charset="0"/>
                <a:cs typeface="Times New Roman" panose="02020603050405020304" pitchFamily="18" charset="0"/>
              </a:rPr>
              <a:t> Συλλογή πληροφοριών: Εντοπισμός και καταγραφή γεγονότων, εντοπισμός ψηφιακών τεκμηρίων, εντοπισμός εμπλεκομένων προσώπων (πιθανή αξιοποίηση πηγών σχολείου). </a:t>
            </a:r>
          </a:p>
          <a:p>
            <a:pPr>
              <a:lnSpc>
                <a:spcPct val="107000"/>
              </a:lnSpc>
              <a:spcAft>
                <a:spcPts val="800"/>
              </a:spcAft>
            </a:pPr>
            <a:r>
              <a:rPr lang="el-GR" sz="2000" b="1" dirty="0">
                <a:latin typeface="Book Antiqua" panose="02040602050305030304" pitchFamily="18" charset="0"/>
                <a:ea typeface="Calibri" panose="020F0502020204030204" pitchFamily="34" charset="0"/>
                <a:cs typeface="Times New Roman" panose="02020603050405020304" pitchFamily="18" charset="0"/>
              </a:rPr>
              <a:t>2.2 </a:t>
            </a:r>
            <a:r>
              <a:rPr lang="el-GR" sz="2000" dirty="0">
                <a:latin typeface="Book Antiqua" panose="02040602050305030304" pitchFamily="18" charset="0"/>
                <a:ea typeface="Calibri" panose="020F0502020204030204" pitchFamily="34" charset="0"/>
                <a:cs typeface="Times New Roman" panose="02020603050405020304" pitchFamily="18" charset="0"/>
              </a:rPr>
              <a:t>Προσδιορισμός ρόλων εμπλεκομένων: οι ασκούντες Ε.ΒΙ.Ε, ο/η υφιστάμενος/η την Ε.ΒΙ.Ε., αμέτοχοι εικονικοί παρατηρητές, συνεργοί ή υποστηρικτές.</a:t>
            </a:r>
          </a:p>
          <a:p>
            <a:pPr>
              <a:lnSpc>
                <a:spcPct val="107000"/>
              </a:lnSpc>
              <a:spcAft>
                <a:spcPts val="800"/>
              </a:spcAft>
            </a:pPr>
            <a:r>
              <a:rPr lang="el-GR" sz="2000" b="1" dirty="0">
                <a:latin typeface="Book Antiqua" panose="02040602050305030304" pitchFamily="18" charset="0"/>
                <a:ea typeface="Calibri" panose="020F0502020204030204" pitchFamily="34" charset="0"/>
                <a:cs typeface="Times New Roman" panose="02020603050405020304" pitchFamily="18" charset="0"/>
              </a:rPr>
              <a:t>2.3</a:t>
            </a:r>
            <a:r>
              <a:rPr lang="el-GR" sz="2000" dirty="0">
                <a:latin typeface="Book Antiqua" panose="02040602050305030304" pitchFamily="18" charset="0"/>
                <a:ea typeface="Calibri" panose="020F0502020204030204" pitchFamily="34" charset="0"/>
                <a:cs typeface="Times New Roman" panose="02020603050405020304" pitchFamily="18" charset="0"/>
              </a:rPr>
              <a:t> Συνάντηση με τους γονείς του παιδιού που υφίσταται  Ε.ΒΙ.Ε.</a:t>
            </a:r>
          </a:p>
          <a:p>
            <a:pPr>
              <a:lnSpc>
                <a:spcPct val="107000"/>
              </a:lnSpc>
              <a:spcAft>
                <a:spcPts val="800"/>
              </a:spcAft>
            </a:pPr>
            <a:r>
              <a:rPr lang="el-GR" sz="2000" b="1" dirty="0">
                <a:latin typeface="Book Antiqua" panose="02040602050305030304" pitchFamily="18" charset="0"/>
                <a:ea typeface="Calibri" panose="020F0502020204030204" pitchFamily="34" charset="0"/>
                <a:cs typeface="Times New Roman" panose="02020603050405020304" pitchFamily="18" charset="0"/>
              </a:rPr>
              <a:t>2.4</a:t>
            </a:r>
            <a:r>
              <a:rPr lang="el-GR" sz="2000" dirty="0">
                <a:latin typeface="Book Antiqua" panose="02040602050305030304" pitchFamily="18" charset="0"/>
                <a:ea typeface="Calibri" panose="020F0502020204030204" pitchFamily="34" charset="0"/>
                <a:cs typeface="Times New Roman" panose="02020603050405020304" pitchFamily="18" charset="0"/>
              </a:rPr>
              <a:t> Εξέταση και παιδαγωγική παρέμβαση προς το παιδί που υφίσταται  Ε.ΒΙ.Ε.</a:t>
            </a:r>
          </a:p>
          <a:p>
            <a:pPr>
              <a:lnSpc>
                <a:spcPct val="107000"/>
              </a:lnSpc>
              <a:spcAft>
                <a:spcPts val="800"/>
              </a:spcAft>
            </a:pPr>
            <a:r>
              <a:rPr lang="el-GR" sz="2000" b="1" dirty="0">
                <a:latin typeface="Book Antiqua" panose="02040602050305030304" pitchFamily="18" charset="0"/>
                <a:ea typeface="Calibri" panose="020F0502020204030204" pitchFamily="34" charset="0"/>
                <a:cs typeface="Times New Roman" panose="02020603050405020304" pitchFamily="18" charset="0"/>
              </a:rPr>
              <a:t>2.5</a:t>
            </a:r>
            <a:r>
              <a:rPr lang="el-GR" sz="2000" dirty="0">
                <a:latin typeface="Book Antiqua" panose="02040602050305030304" pitchFamily="18" charset="0"/>
                <a:ea typeface="Calibri" panose="020F0502020204030204" pitchFamily="34" charset="0"/>
                <a:cs typeface="Times New Roman" panose="02020603050405020304" pitchFamily="18" charset="0"/>
              </a:rPr>
              <a:t> Εξέταση και παιδαγωγική παρέμβαση προς τους μαθητές που φέρονται να άσκησαν  Ε.ΒΙ.Ε.</a:t>
            </a:r>
          </a:p>
        </p:txBody>
      </p:sp>
      <p:sp>
        <p:nvSpPr>
          <p:cNvPr id="4" name="Θέση αριθμού διαφάνειας 3">
            <a:extLst>
              <a:ext uri="{FF2B5EF4-FFF2-40B4-BE49-F238E27FC236}">
                <a16:creationId xmlns:a16="http://schemas.microsoft.com/office/drawing/2014/main" id="{69CEA5B7-868E-4F0D-AC20-0CF2BCD4E297}"/>
              </a:ext>
            </a:extLst>
          </p:cNvPr>
          <p:cNvSpPr>
            <a:spLocks noGrp="1"/>
          </p:cNvSpPr>
          <p:nvPr>
            <p:ph type="sldNum" sz="quarter" idx="12"/>
          </p:nvPr>
        </p:nvSpPr>
        <p:spPr/>
        <p:txBody>
          <a:bodyPr/>
          <a:lstStyle/>
          <a:p>
            <a:pPr>
              <a:defRPr/>
            </a:pPr>
            <a:fld id="{845437B2-4D18-46FF-8583-E2B9C8A721F5}" type="slidenum">
              <a:rPr lang="el-GR" altLang="el-GR" smtClean="0"/>
              <a:pPr>
                <a:defRPr/>
              </a:pPr>
              <a:t>57</a:t>
            </a:fld>
            <a:endParaRPr lang="el-GR" altLang="el-GR"/>
          </a:p>
        </p:txBody>
      </p:sp>
      <p:pic>
        <p:nvPicPr>
          <p:cNvPr id="5" name="Εικόνα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480376" y="6248400"/>
            <a:ext cx="1355743" cy="379608"/>
          </a:xfrm>
          <a:prstGeom prst="rect">
            <a:avLst/>
          </a:prstGeom>
        </p:spPr>
      </p:pic>
    </p:spTree>
    <p:extLst>
      <p:ext uri="{BB962C8B-B14F-4D97-AF65-F5344CB8AC3E}">
        <p14:creationId xmlns:p14="http://schemas.microsoft.com/office/powerpoint/2010/main" val="1475835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 calcmode="lin" valueType="num">
                                      <p:cBhvr additive="base">
                                        <p:cTn id="4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 calcmode="lin" valueType="num">
                                      <p:cBhvr additive="base">
                                        <p:cTn id="5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 calcmode="lin" valueType="num">
                                      <p:cBhvr additive="base">
                                        <p:cTn id="60"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665039" y="980728"/>
            <a:ext cx="10945216" cy="4215128"/>
          </a:xfrm>
          <a:prstGeom prst="rect">
            <a:avLst/>
          </a:prstGeom>
        </p:spPr>
        <p:txBody>
          <a:bodyPr wrap="square">
            <a:spAutoFit/>
          </a:bodyPr>
          <a:lstStyle/>
          <a:p>
            <a:pPr>
              <a:lnSpc>
                <a:spcPct val="107000"/>
              </a:lnSpc>
              <a:spcAft>
                <a:spcPts val="800"/>
              </a:spcAft>
            </a:pPr>
            <a:r>
              <a:rPr lang="el-GR" sz="2000" b="1" dirty="0">
                <a:latin typeface="Book Antiqua" panose="02040602050305030304" pitchFamily="18" charset="0"/>
                <a:ea typeface="Calibri" panose="020F0502020204030204" pitchFamily="34" charset="0"/>
                <a:cs typeface="Times New Roman" panose="02020603050405020304" pitchFamily="18" charset="0"/>
              </a:rPr>
              <a:t>2.6</a:t>
            </a:r>
            <a:r>
              <a:rPr lang="el-GR" sz="2000" dirty="0">
                <a:latin typeface="Book Antiqua" panose="02040602050305030304" pitchFamily="18" charset="0"/>
                <a:ea typeface="Calibri" panose="020F0502020204030204" pitchFamily="34" charset="0"/>
                <a:cs typeface="Times New Roman" panose="02020603050405020304" pitchFamily="18" charset="0"/>
              </a:rPr>
              <a:t> Εξέταση και παιδαγωγική παρέμβαση προς τους μαθητές εικονικούς η παριστάμενους παρατηρητές, συνεργούς ή υποστηρικτές, εάν εντοπίστηκαν.</a:t>
            </a:r>
          </a:p>
          <a:p>
            <a:pPr>
              <a:lnSpc>
                <a:spcPct val="107000"/>
              </a:lnSpc>
              <a:spcAft>
                <a:spcPts val="800"/>
              </a:spcAft>
            </a:pPr>
            <a:r>
              <a:rPr lang="el-GR" sz="2000" b="1" dirty="0">
                <a:latin typeface="Book Antiqua" panose="02040602050305030304" pitchFamily="18" charset="0"/>
                <a:ea typeface="Calibri" panose="020F0502020204030204" pitchFamily="34" charset="0"/>
                <a:cs typeface="Times New Roman" panose="02020603050405020304" pitchFamily="18" charset="0"/>
              </a:rPr>
              <a:t>2.7</a:t>
            </a:r>
            <a:r>
              <a:rPr lang="el-GR" sz="2000" dirty="0">
                <a:latin typeface="Book Antiqua" panose="02040602050305030304" pitchFamily="18" charset="0"/>
                <a:ea typeface="Calibri" panose="020F0502020204030204" pitchFamily="34" charset="0"/>
                <a:cs typeface="Times New Roman" panose="02020603050405020304" pitchFamily="18" charset="0"/>
              </a:rPr>
              <a:t> Συνάντηση (ξεχωριστά) με τους γονείς των μαθητών που φέρονται να άσκησαν  Ε.ΒΙ.Ε.</a:t>
            </a:r>
          </a:p>
          <a:p>
            <a:pPr>
              <a:lnSpc>
                <a:spcPct val="107000"/>
              </a:lnSpc>
              <a:spcAft>
                <a:spcPts val="800"/>
              </a:spcAft>
            </a:pPr>
            <a:r>
              <a:rPr lang="el-GR" sz="2000" b="1" dirty="0">
                <a:latin typeface="Book Antiqua" panose="02040602050305030304" pitchFamily="18" charset="0"/>
                <a:ea typeface="Calibri" panose="020F0502020204030204" pitchFamily="34" charset="0"/>
                <a:cs typeface="Times New Roman" panose="02020603050405020304" pitchFamily="18" charset="0"/>
              </a:rPr>
              <a:t>2.8</a:t>
            </a:r>
            <a:r>
              <a:rPr lang="el-GR" sz="2000" dirty="0">
                <a:latin typeface="Book Antiqua" panose="02040602050305030304" pitchFamily="18" charset="0"/>
                <a:ea typeface="Calibri" panose="020F0502020204030204" pitchFamily="34" charset="0"/>
                <a:cs typeface="Times New Roman" panose="02020603050405020304" pitchFamily="18" charset="0"/>
              </a:rPr>
              <a:t> Συνάντηση (ξεχωριστά) με τους γονείς μαθητών που εντοπίστηκαν ως εικονικοί παρατηρητές, συνεργοί, υποστηρικτές.</a:t>
            </a:r>
          </a:p>
          <a:p>
            <a:pPr>
              <a:lnSpc>
                <a:spcPct val="107000"/>
              </a:lnSpc>
              <a:spcAft>
                <a:spcPts val="800"/>
              </a:spcAft>
            </a:pPr>
            <a:r>
              <a:rPr lang="el-GR" sz="2000" b="1" dirty="0">
                <a:latin typeface="Book Antiqua" panose="02040602050305030304" pitchFamily="18" charset="0"/>
                <a:ea typeface="Calibri" panose="020F0502020204030204" pitchFamily="34" charset="0"/>
                <a:cs typeface="Times New Roman" panose="02020603050405020304" pitchFamily="18" charset="0"/>
              </a:rPr>
              <a:t>2.9</a:t>
            </a:r>
            <a:r>
              <a:rPr lang="el-GR" sz="2000" dirty="0">
                <a:latin typeface="Book Antiqua" panose="02040602050305030304" pitchFamily="18" charset="0"/>
                <a:ea typeface="Calibri" panose="020F0502020204030204" pitchFamily="34" charset="0"/>
                <a:cs typeface="Times New Roman" panose="02020603050405020304" pitchFamily="18" charset="0"/>
              </a:rPr>
              <a:t> Παιδαγωγικές συσκέψεις, με πιθανή παρουσία αρμόδιου Συμβούλου Εκπαίδευσης, προς λήψη συλλογικών αποφάσεων. Ενδεχόμενη εμπλοκή μεντόρων, εάν πρόκειται για μαθητές σχολικών τμημάτων νεοεισερχόμενων εκπαιδευτικών.</a:t>
            </a:r>
          </a:p>
          <a:p>
            <a:pPr>
              <a:lnSpc>
                <a:spcPct val="107000"/>
              </a:lnSpc>
              <a:spcAft>
                <a:spcPts val="800"/>
              </a:spcAft>
            </a:pPr>
            <a:r>
              <a:rPr lang="el-GR" sz="2000" b="1" dirty="0">
                <a:latin typeface="Book Antiqua" panose="02040602050305030304" pitchFamily="18" charset="0"/>
                <a:ea typeface="Calibri" panose="020F0502020204030204" pitchFamily="34" charset="0"/>
                <a:cs typeface="Times New Roman" panose="02020603050405020304" pitchFamily="18" charset="0"/>
              </a:rPr>
              <a:t>2.10 </a:t>
            </a:r>
            <a:r>
              <a:rPr lang="el-GR" sz="2000" dirty="0">
                <a:latin typeface="Book Antiqua" panose="02040602050305030304" pitchFamily="18" charset="0"/>
                <a:ea typeface="Calibri" panose="020F0502020204030204" pitchFamily="34" charset="0"/>
                <a:cs typeface="Times New Roman" panose="02020603050405020304" pitchFamily="18" charset="0"/>
              </a:rPr>
              <a:t>Παιδαγωγική παρέμβαση προς σχολικά τμήματα ή σύνολο σχολικής μονάδας. </a:t>
            </a:r>
            <a:r>
              <a:rPr lang="el-GR" sz="2000" dirty="0" err="1">
                <a:latin typeface="Book Antiqua" panose="02040602050305030304" pitchFamily="18" charset="0"/>
                <a:ea typeface="Calibri" panose="020F0502020204030204" pitchFamily="34" charset="0"/>
                <a:cs typeface="Times New Roman" panose="02020603050405020304" pitchFamily="18" charset="0"/>
              </a:rPr>
              <a:t>Συνεμπλοκή</a:t>
            </a:r>
            <a:r>
              <a:rPr lang="el-GR" sz="2000" dirty="0">
                <a:latin typeface="Book Antiqua" panose="02040602050305030304" pitchFamily="18" charset="0"/>
                <a:ea typeface="Calibri" panose="020F0502020204030204" pitchFamily="34" charset="0"/>
                <a:cs typeface="Times New Roman" panose="02020603050405020304" pitchFamily="18" charset="0"/>
              </a:rPr>
              <a:t> ειδικών (π.χ. ψυχολόγων) και φορέων, εάν είναι εφικτό.</a:t>
            </a:r>
          </a:p>
          <a:p>
            <a:pPr>
              <a:lnSpc>
                <a:spcPct val="107000"/>
              </a:lnSpc>
              <a:spcAft>
                <a:spcPts val="800"/>
              </a:spcAft>
            </a:pPr>
            <a:r>
              <a:rPr lang="el-GR" sz="2000" b="1" dirty="0">
                <a:latin typeface="Book Antiqua" panose="02040602050305030304" pitchFamily="18" charset="0"/>
                <a:ea typeface="Calibri" panose="020F0502020204030204" pitchFamily="34" charset="0"/>
                <a:cs typeface="Times New Roman" panose="02020603050405020304" pitchFamily="18" charset="0"/>
              </a:rPr>
              <a:t>2.11</a:t>
            </a:r>
            <a:r>
              <a:rPr lang="el-GR" sz="2000" dirty="0">
                <a:latin typeface="Book Antiqua" panose="02040602050305030304" pitchFamily="18" charset="0"/>
                <a:ea typeface="Calibri" panose="020F0502020204030204" pitchFamily="34" charset="0"/>
                <a:cs typeface="Times New Roman" panose="02020603050405020304" pitchFamily="18" charset="0"/>
              </a:rPr>
              <a:t> Τακτική ενημέρωση της ειδικής ψηφιακής εφαρμογής (πλατφόρμας).</a:t>
            </a:r>
          </a:p>
        </p:txBody>
      </p:sp>
      <p:sp>
        <p:nvSpPr>
          <p:cNvPr id="4" name="Θέση αριθμού διαφάνειας 3">
            <a:extLst>
              <a:ext uri="{FF2B5EF4-FFF2-40B4-BE49-F238E27FC236}">
                <a16:creationId xmlns:a16="http://schemas.microsoft.com/office/drawing/2014/main" id="{C2991E63-D5F8-45BA-95D9-4B627B7E1D12}"/>
              </a:ext>
            </a:extLst>
          </p:cNvPr>
          <p:cNvSpPr>
            <a:spLocks noGrp="1"/>
          </p:cNvSpPr>
          <p:nvPr>
            <p:ph type="sldNum" sz="quarter" idx="12"/>
          </p:nvPr>
        </p:nvSpPr>
        <p:spPr/>
        <p:txBody>
          <a:bodyPr/>
          <a:lstStyle/>
          <a:p>
            <a:pPr>
              <a:defRPr/>
            </a:pPr>
            <a:fld id="{845437B2-4D18-46FF-8583-E2B9C8A721F5}" type="slidenum">
              <a:rPr lang="el-GR" altLang="el-GR" smtClean="0"/>
              <a:pPr>
                <a:defRPr/>
              </a:pPr>
              <a:t>58</a:t>
            </a:fld>
            <a:endParaRPr lang="el-GR" altLang="el-GR"/>
          </a:p>
        </p:txBody>
      </p:sp>
      <p:pic>
        <p:nvPicPr>
          <p:cNvPr id="5" name="Εικόνα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480376" y="6248400"/>
            <a:ext cx="1355743" cy="379608"/>
          </a:xfrm>
          <a:prstGeom prst="rect">
            <a:avLst/>
          </a:prstGeom>
        </p:spPr>
      </p:pic>
    </p:spTree>
    <p:extLst>
      <p:ext uri="{BB962C8B-B14F-4D97-AF65-F5344CB8AC3E}">
        <p14:creationId xmlns:p14="http://schemas.microsoft.com/office/powerpoint/2010/main" val="33519143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1441450" y="385763"/>
            <a:ext cx="3079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1809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800" b="1" dirty="0">
                <a:latin typeface="Book Antiqua" panose="02040602050305030304" pitchFamily="18" charset="0"/>
              </a:rPr>
              <a:t>                                          </a:t>
            </a:r>
          </a:p>
          <a:p>
            <a:pPr>
              <a:spcBef>
                <a:spcPct val="0"/>
              </a:spcBef>
              <a:buFontTx/>
              <a:buNone/>
            </a:pPr>
            <a:r>
              <a:rPr lang="el-GR" altLang="el-GR" sz="1800" b="1" dirty="0">
                <a:latin typeface="Book Antiqua" panose="02040602050305030304" pitchFamily="18" charset="0"/>
              </a:rPr>
              <a:t>                                               </a:t>
            </a:r>
            <a:endParaRPr lang="el-GR" altLang="el-GR" sz="2400" dirty="0"/>
          </a:p>
        </p:txBody>
      </p:sp>
      <p:sp>
        <p:nvSpPr>
          <p:cNvPr id="22531" name="Rectangle 8"/>
          <p:cNvSpPr>
            <a:spLocks noChangeArrowheads="1"/>
          </p:cNvSpPr>
          <p:nvPr/>
        </p:nvSpPr>
        <p:spPr bwMode="auto">
          <a:xfrm>
            <a:off x="1524000" y="21272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22532" name="Rectangle 9"/>
          <p:cNvSpPr>
            <a:spLocks noChangeArrowheads="1"/>
          </p:cNvSpPr>
          <p:nvPr/>
        </p:nvSpPr>
        <p:spPr bwMode="auto">
          <a:xfrm>
            <a:off x="1524000" y="2103439"/>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9" name="Rectangle 8"/>
          <p:cNvSpPr>
            <a:spLocks noChangeArrowheads="1"/>
          </p:cNvSpPr>
          <p:nvPr/>
        </p:nvSpPr>
        <p:spPr bwMode="auto">
          <a:xfrm>
            <a:off x="-13394" y="-17415"/>
            <a:ext cx="11856640" cy="553998"/>
          </a:xfrm>
          <a:prstGeom prst="rect">
            <a:avLst/>
          </a:prstGeom>
          <a:noFill/>
          <a:ln w="9525" algn="ctr">
            <a:noFill/>
            <a:miter lim="800000"/>
            <a:headEnd/>
            <a:tailEnd/>
          </a:ln>
          <a:effectLst/>
        </p:spPr>
        <p:txBody>
          <a:bodyPr wrap="square">
            <a:spAutoFit/>
          </a:bodyPr>
          <a:lstStyle>
            <a:lvl1pPr eaLnBrk="0" hangingPunct="0">
              <a:defRPr sz="2500">
                <a:solidFill>
                  <a:schemeClr val="tx2"/>
                </a:solidFill>
                <a:latin typeface="Calibri" pitchFamily="34" charset="0"/>
              </a:defRPr>
            </a:lvl1pPr>
            <a:lvl2pPr marL="742950" indent="-285750" eaLnBrk="0" hangingPunct="0">
              <a:defRPr sz="2500">
                <a:solidFill>
                  <a:schemeClr val="tx2"/>
                </a:solidFill>
                <a:latin typeface="Calibri" pitchFamily="34" charset="0"/>
              </a:defRPr>
            </a:lvl2pPr>
            <a:lvl3pPr marL="1143000" indent="-228600" eaLnBrk="0" hangingPunct="0">
              <a:defRPr sz="2500">
                <a:solidFill>
                  <a:schemeClr val="tx2"/>
                </a:solidFill>
                <a:latin typeface="Calibri" pitchFamily="34" charset="0"/>
              </a:defRPr>
            </a:lvl3pPr>
            <a:lvl4pPr marL="1600200" indent="-228600" eaLnBrk="0" hangingPunct="0">
              <a:defRPr sz="2500">
                <a:solidFill>
                  <a:schemeClr val="tx2"/>
                </a:solidFill>
                <a:latin typeface="Calibri" pitchFamily="34" charset="0"/>
              </a:defRPr>
            </a:lvl4pPr>
            <a:lvl5pPr marL="2057400" indent="-228600" eaLnBrk="0" hangingPunct="0">
              <a:defRPr sz="2500">
                <a:solidFill>
                  <a:schemeClr val="tx2"/>
                </a:solidFill>
                <a:latin typeface="Calibri" pitchFamily="34" charset="0"/>
              </a:defRPr>
            </a:lvl5pPr>
            <a:lvl6pPr marL="2514600" indent="-228600" eaLnBrk="0" fontAlgn="base" hangingPunct="0">
              <a:spcBef>
                <a:spcPct val="0"/>
              </a:spcBef>
              <a:spcAft>
                <a:spcPct val="0"/>
              </a:spcAft>
              <a:defRPr sz="2500">
                <a:solidFill>
                  <a:schemeClr val="tx2"/>
                </a:solidFill>
                <a:latin typeface="Calibri" pitchFamily="34" charset="0"/>
              </a:defRPr>
            </a:lvl6pPr>
            <a:lvl7pPr marL="2971800" indent="-228600" eaLnBrk="0" fontAlgn="base" hangingPunct="0">
              <a:spcBef>
                <a:spcPct val="0"/>
              </a:spcBef>
              <a:spcAft>
                <a:spcPct val="0"/>
              </a:spcAft>
              <a:defRPr sz="2500">
                <a:solidFill>
                  <a:schemeClr val="tx2"/>
                </a:solidFill>
                <a:latin typeface="Calibri" pitchFamily="34" charset="0"/>
              </a:defRPr>
            </a:lvl7pPr>
            <a:lvl8pPr marL="3429000" indent="-228600" eaLnBrk="0" fontAlgn="base" hangingPunct="0">
              <a:spcBef>
                <a:spcPct val="0"/>
              </a:spcBef>
              <a:spcAft>
                <a:spcPct val="0"/>
              </a:spcAft>
              <a:defRPr sz="2500">
                <a:solidFill>
                  <a:schemeClr val="tx2"/>
                </a:solidFill>
                <a:latin typeface="Calibri" pitchFamily="34" charset="0"/>
              </a:defRPr>
            </a:lvl8pPr>
            <a:lvl9pPr marL="3886200" indent="-228600" eaLnBrk="0" fontAlgn="base" hangingPunct="0">
              <a:spcBef>
                <a:spcPct val="0"/>
              </a:spcBef>
              <a:spcAft>
                <a:spcPct val="0"/>
              </a:spcAft>
              <a:defRPr sz="2500">
                <a:solidFill>
                  <a:schemeClr val="tx2"/>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rPr>
              <a:t>Ενδοσχολική Βία και Εκφοβισμός (Ε.ΒΙ.Ε.)</a:t>
            </a:r>
            <a:r>
              <a:rPr lang="el-GR" altLang="el-GR" sz="3000" b="1" kern="0" noProof="0" dirty="0">
                <a:solidFill>
                  <a:srgbClr val="CC0000"/>
                </a:solidFill>
                <a:effectLst>
                  <a:outerShdw blurRad="38100" dist="38100" dir="2700000" algn="tl">
                    <a:srgbClr val="C0C0C0"/>
                  </a:outerShdw>
                </a:effectLst>
              </a:rPr>
              <a:t>: 9</a:t>
            </a:r>
            <a:r>
              <a:rPr lang="el-GR" altLang="el-GR" sz="3000" b="1" kern="0" baseline="30000" dirty="0">
                <a:solidFill>
                  <a:srgbClr val="CC0000"/>
                </a:solidFill>
                <a:effectLst>
                  <a:outerShdw blurRad="38100" dist="38100" dir="2700000" algn="tl">
                    <a:srgbClr val="C0C0C0"/>
                  </a:outerShdw>
                </a:effectLst>
              </a:rPr>
              <a:t>η</a:t>
            </a:r>
            <a:r>
              <a:rPr lang="el-GR" altLang="el-GR" sz="3000" b="1" kern="0" dirty="0">
                <a:solidFill>
                  <a:srgbClr val="CC0000"/>
                </a:solidFill>
                <a:effectLst>
                  <a:outerShdw blurRad="38100" dist="38100" dir="2700000" algn="tl">
                    <a:srgbClr val="C0C0C0"/>
                  </a:outerShdw>
                </a:effectLst>
              </a:rPr>
              <a:t> Μελέτη Περίπτωσης </a:t>
            </a:r>
            <a:endPar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endParaRPr>
          </a:p>
        </p:txBody>
      </p:sp>
      <p:sp>
        <p:nvSpPr>
          <p:cNvPr id="11" name="Ορθογώνιο 10"/>
          <p:cNvSpPr/>
          <p:nvPr/>
        </p:nvSpPr>
        <p:spPr>
          <a:xfrm>
            <a:off x="263352" y="764704"/>
            <a:ext cx="11233248" cy="5414303"/>
          </a:xfrm>
          <a:prstGeom prst="rect">
            <a:avLst/>
          </a:prstGeom>
        </p:spPr>
        <p:txBody>
          <a:bodyPr wrap="square">
            <a:spAutoFit/>
          </a:bodyPr>
          <a:lstStyle/>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Ημερομηνία και ώρα υποβολής αναφοράς:  </a:t>
            </a:r>
            <a:r>
              <a:rPr lang="el-GR" b="1" dirty="0">
                <a:solidFill>
                  <a:srgbClr val="C00000"/>
                </a:solidFill>
                <a:latin typeface="Calibri" pitchFamily="34" charset="0"/>
                <a:ea typeface="Times New Roman" panose="02020603050405020304" pitchFamily="18" charset="0"/>
              </a:rPr>
              <a:t>10/4/2024, 21:11 </a:t>
            </a:r>
            <a:endParaRPr lang="en-US" b="1" dirty="0">
              <a:solidFill>
                <a:srgbClr val="C00000"/>
              </a:solidFill>
              <a:latin typeface="Calibri" pitchFamily="34" charset="0"/>
              <a:ea typeface="Times New Roman" panose="02020603050405020304" pitchFamily="18" charset="0"/>
            </a:endParaRP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Η αναφορά υπεβλήθη από: </a:t>
            </a:r>
            <a:r>
              <a:rPr lang="el-GR" b="1" dirty="0">
                <a:solidFill>
                  <a:srgbClr val="C00000"/>
                </a:solidFill>
                <a:latin typeface="Calibri" pitchFamily="34" charset="0"/>
                <a:ea typeface="Times New Roman" panose="02020603050405020304" pitchFamily="18" charset="0"/>
              </a:rPr>
              <a:t>Γονέα</a:t>
            </a:r>
            <a:r>
              <a:rPr lang="en-US" b="1" dirty="0">
                <a:solidFill>
                  <a:srgbClr val="C00000"/>
                </a:solidFill>
                <a:latin typeface="Calibri" pitchFamily="34" charset="0"/>
                <a:ea typeface="Times New Roman" panose="02020603050405020304" pitchFamily="18" charset="0"/>
              </a:rPr>
              <a:t>	</a:t>
            </a: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Ημερομηνία περιστατικού: </a:t>
            </a:r>
            <a:r>
              <a:rPr lang="el-GR" b="1" dirty="0">
                <a:solidFill>
                  <a:srgbClr val="C00000"/>
                </a:solidFill>
                <a:latin typeface="Calibri" pitchFamily="34" charset="0"/>
                <a:ea typeface="Times New Roman" panose="02020603050405020304" pitchFamily="18" charset="0"/>
              </a:rPr>
              <a:t>10-4-2024</a:t>
            </a: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Βαθμίδα Εκπαίδευσης: </a:t>
            </a:r>
            <a:r>
              <a:rPr lang="el-GR" b="1" dirty="0">
                <a:solidFill>
                  <a:srgbClr val="C00000"/>
                </a:solidFill>
                <a:latin typeface="Calibri" pitchFamily="34" charset="0"/>
                <a:ea typeface="Times New Roman" panose="02020603050405020304" pitchFamily="18" charset="0"/>
              </a:rPr>
              <a:t>Δευτεροβάθμια, Γυμνάσιο.</a:t>
            </a:r>
            <a:r>
              <a:rPr lang="en-US" b="1" dirty="0">
                <a:solidFill>
                  <a:srgbClr val="C00000"/>
                </a:solidFill>
                <a:latin typeface="Calibri" pitchFamily="34" charset="0"/>
                <a:ea typeface="Times New Roman" panose="02020603050405020304" pitchFamily="18" charset="0"/>
              </a:rPr>
              <a:t>	</a:t>
            </a:r>
            <a:r>
              <a:rPr lang="el-GR" b="1" dirty="0">
                <a:solidFill>
                  <a:srgbClr val="C00000"/>
                </a:solidFill>
                <a:latin typeface="Calibri" pitchFamily="34" charset="0"/>
                <a:ea typeface="Times New Roman" panose="02020603050405020304" pitchFamily="18" charset="0"/>
              </a:rPr>
              <a:t> ---&gt; </a:t>
            </a:r>
            <a:r>
              <a:rPr lang="el-GR" b="1" dirty="0">
                <a:solidFill>
                  <a:srgbClr val="B7C6FE">
                    <a:lumMod val="25000"/>
                  </a:srgbClr>
                </a:solidFill>
                <a:latin typeface="Calibri" pitchFamily="34" charset="0"/>
                <a:ea typeface="Times New Roman" panose="02020603050405020304" pitchFamily="18" charset="0"/>
              </a:rPr>
              <a:t>Τάξη: </a:t>
            </a:r>
            <a:r>
              <a:rPr lang="el-GR" b="1" dirty="0">
                <a:solidFill>
                  <a:srgbClr val="C00000"/>
                </a:solidFill>
                <a:latin typeface="Calibri" pitchFamily="34" charset="0"/>
                <a:ea typeface="Times New Roman" panose="02020603050405020304" pitchFamily="18" charset="0"/>
              </a:rPr>
              <a:t>Α΄</a:t>
            </a: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Χρόνος που συνέβη το περιστατικό : </a:t>
            </a:r>
            <a:r>
              <a:rPr lang="el-GR" b="1" dirty="0">
                <a:solidFill>
                  <a:srgbClr val="C00000"/>
                </a:solidFill>
                <a:latin typeface="Calibri" pitchFamily="34" charset="0"/>
                <a:ea typeface="Times New Roman" panose="02020603050405020304" pitchFamily="18" charset="0"/>
              </a:rPr>
              <a:t>Ώρα μαθήματος.</a:t>
            </a: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Τόπος που συνέβη το περιστατικό : </a:t>
            </a:r>
            <a:r>
              <a:rPr lang="el-GR" b="1" dirty="0">
                <a:solidFill>
                  <a:srgbClr val="C00000"/>
                </a:solidFill>
                <a:latin typeface="Calibri" pitchFamily="34" charset="0"/>
                <a:ea typeface="Times New Roman" panose="02020603050405020304" pitchFamily="18" charset="0"/>
              </a:rPr>
              <a:t>Αίθουσα  διδασκαλίας.</a:t>
            </a:r>
          </a:p>
          <a:p>
            <a:pPr algn="just" eaLnBrk="1" hangingPunct="1">
              <a:lnSpc>
                <a:spcPts val="1500"/>
              </a:lnSpc>
              <a:spcAft>
                <a:spcPts val="0"/>
              </a:spcAft>
            </a:pPr>
            <a:endParaRPr lang="el-GR" b="1" dirty="0">
              <a:solidFill>
                <a:srgbClr val="C00000"/>
              </a:solidFill>
              <a:latin typeface="Calibri" pitchFamily="34" charset="0"/>
              <a:ea typeface="Times New Roman" panose="02020603050405020304" pitchFamily="18" charset="0"/>
            </a:endParaRPr>
          </a:p>
          <a:p>
            <a:pPr lvl="0"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Επαναλαμβανόμενο: </a:t>
            </a:r>
            <a:r>
              <a:rPr lang="el-GR" b="1" dirty="0">
                <a:solidFill>
                  <a:srgbClr val="C00000"/>
                </a:solidFill>
                <a:latin typeface="Calibri" pitchFamily="34" charset="0"/>
                <a:ea typeface="Times New Roman" panose="02020603050405020304" pitchFamily="18" charset="0"/>
              </a:rPr>
              <a:t>Περισσότερες από 20.</a:t>
            </a: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Περιγραφή περιστατικού:</a:t>
            </a:r>
          </a:p>
          <a:p>
            <a:pPr algn="just" eaLnBrk="1" hangingPunct="1">
              <a:lnSpc>
                <a:spcPts val="3000"/>
              </a:lnSpc>
              <a:spcAft>
                <a:spcPts val="0"/>
              </a:spcAft>
            </a:pPr>
            <a:r>
              <a:rPr lang="el-GR" b="1" i="1" dirty="0">
                <a:solidFill>
                  <a:srgbClr val="C00000"/>
                </a:solidFill>
                <a:latin typeface="Calibri" pitchFamily="34" charset="0"/>
                <a:ea typeface="Times New Roman" panose="02020603050405020304" pitchFamily="18" charset="0"/>
              </a:rPr>
              <a:t>«Συγκεκριμένοι συμμαθητές του ********** τον έσπρωχναν, τον χτυπούσαν, τον κλωτσούσαν και του έβαλαν στο κεφάλι το καλάθι των σκουπιδιών. Αυτό συνέβη εντός της αίθουσας και ενόσω ο καθηγητής βγήκε για λίγα λεπτά έξω. Παρόμοια περιστατικά </a:t>
            </a:r>
            <a:r>
              <a:rPr lang="el-GR" b="1" i="1" dirty="0" err="1">
                <a:solidFill>
                  <a:srgbClr val="C00000"/>
                </a:solidFill>
                <a:latin typeface="Calibri" pitchFamily="34" charset="0"/>
                <a:ea typeface="Times New Roman" panose="02020603050405020304" pitchFamily="18" charset="0"/>
              </a:rPr>
              <a:t>bulling</a:t>
            </a:r>
            <a:r>
              <a:rPr lang="el-GR" b="1" i="1" dirty="0">
                <a:solidFill>
                  <a:srgbClr val="C00000"/>
                </a:solidFill>
                <a:latin typeface="Calibri" pitchFamily="34" charset="0"/>
                <a:ea typeface="Times New Roman" panose="02020603050405020304" pitchFamily="18" charset="0"/>
              </a:rPr>
              <a:t> από τους ίδιους μαθητές έχει δεχθεί </a:t>
            </a:r>
            <a:r>
              <a:rPr lang="el-GR" b="1" i="1" dirty="0" err="1">
                <a:solidFill>
                  <a:srgbClr val="C00000"/>
                </a:solidFill>
                <a:latin typeface="Calibri" pitchFamily="34" charset="0"/>
                <a:ea typeface="Times New Roman" panose="02020603050405020304" pitchFamily="18" charset="0"/>
              </a:rPr>
              <a:t>πολλάκις</a:t>
            </a:r>
            <a:r>
              <a:rPr lang="el-GR" b="1" i="1" dirty="0">
                <a:solidFill>
                  <a:srgbClr val="C00000"/>
                </a:solidFill>
                <a:latin typeface="Calibri" pitchFamily="34" charset="0"/>
                <a:ea typeface="Times New Roman" panose="02020603050405020304" pitchFamily="18" charset="0"/>
              </a:rPr>
              <a:t> ο **********».</a:t>
            </a:r>
            <a:endParaRPr lang="el-GR" b="1" i="1" dirty="0">
              <a:solidFill>
                <a:srgbClr val="C00000"/>
              </a:solidFill>
              <a:latin typeface="Times New Roman" panose="02020603050405020304" pitchFamily="18" charset="0"/>
              <a:ea typeface="Times New Roman" panose="02020603050405020304" pitchFamily="18" charset="0"/>
            </a:endParaRPr>
          </a:p>
        </p:txBody>
      </p:sp>
      <p:pic>
        <p:nvPicPr>
          <p:cNvPr id="8" name="Picture 6"/>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190" b="94397" l="3918" r="91604">
                        <a14:foregroundMark x1="73507" y1="34914" x2="54291" y2="69612"/>
                        <a14:foregroundMark x1="62313" y1="31897" x2="61194" y2="34052"/>
                        <a14:foregroundMark x1="61381" y1="36422" x2="65299" y2="34052"/>
                        <a14:foregroundMark x1="58022" y1="80819" x2="67724" y2="79310"/>
                        <a14:foregroundMark x1="30970" y1="82328" x2="40858" y2="81250"/>
                      </a14:backgroundRemoval>
                    </a14:imgEffect>
                  </a14:imgLayer>
                </a14:imgProps>
              </a:ext>
              <a:ext uri="{28A0092B-C50C-407E-A947-70E740481C1C}">
                <a14:useLocalDpi xmlns:a14="http://schemas.microsoft.com/office/drawing/2010/main" val="0"/>
              </a:ext>
            </a:extLst>
          </a:blip>
          <a:srcRect l="15607" t="16016" r="9645" b="14352"/>
          <a:stretch/>
        </p:blipFill>
        <p:spPr bwMode="auto">
          <a:xfrm>
            <a:off x="8544272" y="1700808"/>
            <a:ext cx="3528392" cy="2845477"/>
          </a:xfrm>
          <a:prstGeom prst="rect">
            <a:avLst/>
          </a:prstGeom>
          <a:noFill/>
          <a:extLst>
            <a:ext uri="{909E8E84-426E-40DD-AFC4-6F175D3DCCD1}">
              <a14:hiddenFill xmlns:a14="http://schemas.microsoft.com/office/drawing/2010/main">
                <a:solidFill>
                  <a:srgbClr val="FFFFFF"/>
                </a:solidFill>
              </a14:hiddenFill>
            </a:ext>
          </a:extLst>
        </p:spPr>
      </p:pic>
      <p:sp>
        <p:nvSpPr>
          <p:cNvPr id="2" name="Θέση αριθμού διαφάνειας 1">
            <a:extLst>
              <a:ext uri="{FF2B5EF4-FFF2-40B4-BE49-F238E27FC236}">
                <a16:creationId xmlns:a16="http://schemas.microsoft.com/office/drawing/2014/main" id="{1DAF7D42-B626-4B20-B12F-ADB18DFE7E6D}"/>
              </a:ext>
            </a:extLst>
          </p:cNvPr>
          <p:cNvSpPr>
            <a:spLocks noGrp="1"/>
          </p:cNvSpPr>
          <p:nvPr>
            <p:ph type="sldNum" sz="quarter" idx="12"/>
          </p:nvPr>
        </p:nvSpPr>
        <p:spPr/>
        <p:txBody>
          <a:bodyPr/>
          <a:lstStyle/>
          <a:p>
            <a:pPr>
              <a:defRPr/>
            </a:pPr>
            <a:fld id="{845437B2-4D18-46FF-8583-E2B9C8A721F5}" type="slidenum">
              <a:rPr lang="el-GR" altLang="el-GR" smtClean="0"/>
              <a:pPr>
                <a:defRPr/>
              </a:pPr>
              <a:t>59</a:t>
            </a:fld>
            <a:endParaRPr lang="el-GR" altLang="el-GR"/>
          </a:p>
        </p:txBody>
      </p:sp>
      <p:pic>
        <p:nvPicPr>
          <p:cNvPr id="10" name="Εικόνα 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408368" y="6217324"/>
            <a:ext cx="1355743" cy="379608"/>
          </a:xfrm>
          <a:prstGeom prst="rect">
            <a:avLst/>
          </a:prstGeom>
        </p:spPr>
      </p:pic>
    </p:spTree>
    <p:extLst>
      <p:ext uri="{BB962C8B-B14F-4D97-AF65-F5344CB8AC3E}">
        <p14:creationId xmlns:p14="http://schemas.microsoft.com/office/powerpoint/2010/main" val="39164432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 calcmode="lin" valueType="num">
                                      <p:cBhvr additive="base">
                                        <p:cTn id="25"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anim calcmode="lin" valueType="num">
                                      <p:cBhvr additive="base">
                                        <p:cTn id="31"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10" end="10"/>
                                            </p:txEl>
                                          </p:spTgt>
                                        </p:tgtEl>
                                        <p:attrNameLst>
                                          <p:attrName>style.visibility</p:attrName>
                                        </p:attrNameLst>
                                      </p:cBhvr>
                                      <p:to>
                                        <p:strVal val="visible"/>
                                      </p:to>
                                    </p:set>
                                    <p:anim calcmode="lin" valueType="num">
                                      <p:cBhvr additive="base">
                                        <p:cTn id="37"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circle(in)">
                                      <p:cBhvr>
                                        <p:cTn id="43" dur="20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1">
                                            <p:txEl>
                                              <p:pRg st="12" end="12"/>
                                            </p:txEl>
                                          </p:spTgt>
                                        </p:tgtEl>
                                        <p:attrNameLst>
                                          <p:attrName>style.visibility</p:attrName>
                                        </p:attrNameLst>
                                      </p:cBhvr>
                                      <p:to>
                                        <p:strVal val="visible"/>
                                      </p:to>
                                    </p:set>
                                    <p:animEffect transition="in" filter="fade">
                                      <p:cBhvr>
                                        <p:cTn id="48" dur="1000"/>
                                        <p:tgtEl>
                                          <p:spTgt spid="11">
                                            <p:txEl>
                                              <p:pRg st="12" end="12"/>
                                            </p:txEl>
                                          </p:spTgt>
                                        </p:tgtEl>
                                      </p:cBhvr>
                                    </p:animEffect>
                                    <p:anim calcmode="lin" valueType="num">
                                      <p:cBhvr>
                                        <p:cTn id="49" dur="1000" fill="hold"/>
                                        <p:tgtEl>
                                          <p:spTgt spid="11">
                                            <p:txEl>
                                              <p:pRg st="12" end="12"/>
                                            </p:txEl>
                                          </p:spTgt>
                                        </p:tgtEl>
                                        <p:attrNameLst>
                                          <p:attrName>ppt_x</p:attrName>
                                        </p:attrNameLst>
                                      </p:cBhvr>
                                      <p:tavLst>
                                        <p:tav tm="0">
                                          <p:val>
                                            <p:strVal val="#ppt_x"/>
                                          </p:val>
                                        </p:tav>
                                        <p:tav tm="100000">
                                          <p:val>
                                            <p:strVal val="#ppt_x"/>
                                          </p:val>
                                        </p:tav>
                                      </p:tavLst>
                                    </p:anim>
                                    <p:anim calcmode="lin" valueType="num">
                                      <p:cBhvr>
                                        <p:cTn id="50" dur="1000" fill="hold"/>
                                        <p:tgtEl>
                                          <p:spTgt spid="11">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xEl>
                                              <p:pRg st="13" end="13"/>
                                            </p:txEl>
                                          </p:spTgt>
                                        </p:tgtEl>
                                        <p:attrNameLst>
                                          <p:attrName>style.visibility</p:attrName>
                                        </p:attrNameLst>
                                      </p:cBhvr>
                                      <p:to>
                                        <p:strVal val="visible"/>
                                      </p:to>
                                    </p:set>
                                    <p:anim calcmode="lin" valueType="num">
                                      <p:cBhvr additive="base">
                                        <p:cTn id="55" dur="500" fill="hold"/>
                                        <p:tgtEl>
                                          <p:spTgt spid="11">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1"/>
          <p:cNvSpPr>
            <a:spLocks noGrp="1"/>
          </p:cNvSpPr>
          <p:nvPr>
            <p:ph type="title"/>
          </p:nvPr>
        </p:nvSpPr>
        <p:spPr>
          <a:xfrm>
            <a:off x="3240088" y="260350"/>
            <a:ext cx="5829300" cy="533400"/>
          </a:xfrm>
        </p:spPr>
        <p:txBody>
          <a:bodyPr/>
          <a:lstStyle/>
          <a:p>
            <a:r>
              <a:rPr lang="el-GR" altLang="el-GR" dirty="0"/>
              <a:t>Ορισμοί - Πρωτόκολλα</a:t>
            </a:r>
          </a:p>
        </p:txBody>
      </p:sp>
      <p:sp>
        <p:nvSpPr>
          <p:cNvPr id="3" name="Θέση περιεχομένου 2"/>
          <p:cNvSpPr>
            <a:spLocks noGrp="1"/>
          </p:cNvSpPr>
          <p:nvPr>
            <p:ph idx="1"/>
          </p:nvPr>
        </p:nvSpPr>
        <p:spPr>
          <a:xfrm>
            <a:off x="551384" y="981076"/>
            <a:ext cx="11233247" cy="5328244"/>
          </a:xfrm>
        </p:spPr>
        <p:txBody>
          <a:bodyPr/>
          <a:lstStyle/>
          <a:p>
            <a:pPr marL="0" indent="0">
              <a:buNone/>
              <a:defRPr/>
            </a:pPr>
            <a:r>
              <a:rPr lang="el-GR" sz="2200" dirty="0"/>
              <a:t>Στο υλικό της πλατφόρμας, εκτός των άλλων, συμπεριλαμβάνονται:</a:t>
            </a:r>
          </a:p>
          <a:p>
            <a:pPr marL="0" indent="0">
              <a:buNone/>
              <a:defRPr/>
            </a:pPr>
            <a:endParaRPr lang="el-GR" sz="2200" dirty="0"/>
          </a:p>
          <a:p>
            <a:pPr marL="0" indent="0">
              <a:buNone/>
              <a:defRPr/>
            </a:pPr>
            <a:r>
              <a:rPr lang="el-GR" sz="2200" b="1" u="sng" dirty="0"/>
              <a:t>Ορισμοί και εννοιολογικό υπόβαθρο </a:t>
            </a:r>
          </a:p>
          <a:p>
            <a:pPr marL="0" indent="0" algn="r">
              <a:buNone/>
              <a:defRPr/>
            </a:pPr>
            <a:r>
              <a:rPr lang="el-GR" sz="2200" b="1" u="sng" dirty="0"/>
              <a:t>της </a:t>
            </a:r>
            <a:r>
              <a:rPr lang="el-GR" sz="2200" b="1" u="sng" dirty="0" err="1"/>
              <a:t>Ενδοσχολικής</a:t>
            </a:r>
            <a:r>
              <a:rPr lang="el-GR" sz="2200" b="1" u="sng" dirty="0"/>
              <a:t> Βίας και του Εκφοβισμού (Ε.ΒΙ.Ε.): </a:t>
            </a:r>
          </a:p>
          <a:p>
            <a:pPr>
              <a:buFont typeface="Wingdings" panose="05000000000000000000" pitchFamily="2" charset="2"/>
              <a:buChar char="ü"/>
              <a:defRPr/>
            </a:pPr>
            <a:r>
              <a:rPr lang="el-GR" sz="2200" dirty="0">
                <a:solidFill>
                  <a:srgbClr val="7030A0"/>
                </a:solidFill>
              </a:rPr>
              <a:t>Ορισμός και χαρακτηριστικά</a:t>
            </a:r>
          </a:p>
          <a:p>
            <a:pPr>
              <a:buFont typeface="Wingdings" panose="05000000000000000000" pitchFamily="2" charset="2"/>
              <a:buChar char="ü"/>
              <a:defRPr/>
            </a:pPr>
            <a:r>
              <a:rPr lang="el-GR" sz="2200" dirty="0">
                <a:solidFill>
                  <a:srgbClr val="7030A0"/>
                </a:solidFill>
              </a:rPr>
              <a:t>Διαφοροποίηση της Ε.ΒΙ.Ε. από άλλες μορφές επιθετικότητας</a:t>
            </a:r>
          </a:p>
          <a:p>
            <a:pPr>
              <a:buFont typeface="Wingdings" panose="05000000000000000000" pitchFamily="2" charset="2"/>
              <a:buChar char="ü"/>
              <a:defRPr/>
            </a:pPr>
            <a:r>
              <a:rPr lang="el-GR" sz="2200" dirty="0">
                <a:solidFill>
                  <a:srgbClr val="7030A0"/>
                </a:solidFill>
              </a:rPr>
              <a:t>Μορφές της Ενδοσχολικής Βίας και του Εκφοβισμού </a:t>
            </a:r>
          </a:p>
          <a:p>
            <a:pPr>
              <a:buFont typeface="Wingdings" panose="05000000000000000000" pitchFamily="2" charset="2"/>
              <a:buChar char="ü"/>
              <a:defRPr/>
            </a:pPr>
            <a:r>
              <a:rPr lang="el-GR" sz="2200" dirty="0">
                <a:solidFill>
                  <a:srgbClr val="7030A0"/>
                </a:solidFill>
              </a:rPr>
              <a:t>Ρόλοι στην Ενδοσχολική Βία και τον Εκφοβισμό</a:t>
            </a:r>
          </a:p>
          <a:p>
            <a:pPr>
              <a:buFont typeface="Wingdings" panose="05000000000000000000" pitchFamily="2" charset="2"/>
              <a:buChar char="ü"/>
              <a:defRPr/>
            </a:pPr>
            <a:r>
              <a:rPr lang="el-GR" sz="2200" dirty="0">
                <a:solidFill>
                  <a:srgbClr val="7030A0"/>
                </a:solidFill>
              </a:rPr>
              <a:t>Αξιολόγηση σοβαρότητας περιστατικών: ήπιο, μέτριο, σοβαρό</a:t>
            </a:r>
          </a:p>
          <a:p>
            <a:pPr>
              <a:buFont typeface="Wingdings" panose="05000000000000000000" pitchFamily="2" charset="2"/>
              <a:buChar char="ü"/>
              <a:defRPr/>
            </a:pPr>
            <a:r>
              <a:rPr lang="el-GR" sz="2200" dirty="0">
                <a:solidFill>
                  <a:srgbClr val="7030A0"/>
                </a:solidFill>
              </a:rPr>
              <a:t>Αιτιολογικοί παράγοντες</a:t>
            </a:r>
          </a:p>
          <a:p>
            <a:pPr>
              <a:buFont typeface="Wingdings" panose="05000000000000000000" pitchFamily="2" charset="2"/>
              <a:buChar char="ü"/>
              <a:defRPr/>
            </a:pPr>
            <a:r>
              <a:rPr lang="el-GR" sz="2200" dirty="0">
                <a:solidFill>
                  <a:srgbClr val="7030A0"/>
                </a:solidFill>
              </a:rPr>
              <a:t>Λανθασμένες αντιλήψεις για την Ε.ΒΙ.Ε.: Μύθοι και Αλήθειες</a:t>
            </a:r>
          </a:p>
          <a:p>
            <a:pPr>
              <a:buFont typeface="Wingdings" panose="05000000000000000000" pitchFamily="2" charset="2"/>
              <a:buChar char="ü"/>
              <a:defRPr/>
            </a:pPr>
            <a:r>
              <a:rPr lang="el-GR" sz="2200" dirty="0">
                <a:solidFill>
                  <a:srgbClr val="7030A0"/>
                </a:solidFill>
              </a:rPr>
              <a:t>Επιπτώσεις της Ενδοσχολικής Βίας και του Εκφοβισμού </a:t>
            </a:r>
          </a:p>
          <a:p>
            <a:pPr>
              <a:buFont typeface="Wingdings" panose="05000000000000000000" pitchFamily="2" charset="2"/>
              <a:buChar char="ü"/>
              <a:defRPr/>
            </a:pPr>
            <a:r>
              <a:rPr lang="el-GR" sz="2200" dirty="0">
                <a:solidFill>
                  <a:srgbClr val="7030A0"/>
                </a:solidFill>
              </a:rPr>
              <a:t>Ενδείξεις Ενδοσχολικής Βίας και Εκφοβισμού</a:t>
            </a:r>
          </a:p>
          <a:p>
            <a:pPr>
              <a:buFont typeface="Wingdings" panose="05000000000000000000" pitchFamily="2" charset="2"/>
              <a:buChar char="ü"/>
              <a:defRPr/>
            </a:pPr>
            <a:endParaRPr lang="el-GR" dirty="0"/>
          </a:p>
          <a:p>
            <a:pPr>
              <a:buFont typeface="Wingdings" panose="05000000000000000000" pitchFamily="2" charset="2"/>
              <a:buChar char="ü"/>
              <a:defRPr/>
            </a:pPr>
            <a:endParaRPr lang="el-GR" sz="1800" dirty="0">
              <a:solidFill>
                <a:schemeClr val="accent6">
                  <a:lumMod val="50000"/>
                </a:schemeClr>
              </a:solidFill>
            </a:endParaRPr>
          </a:p>
          <a:p>
            <a:pPr>
              <a:buFont typeface="Wingdings" panose="05000000000000000000" pitchFamily="2" charset="2"/>
              <a:buChar char="v"/>
              <a:defRPr/>
            </a:pPr>
            <a:endParaRPr lang="el-GR" sz="1800" dirty="0">
              <a:solidFill>
                <a:schemeClr val="accent6">
                  <a:lumMod val="50000"/>
                </a:schemeClr>
              </a:solidFill>
            </a:endParaRPr>
          </a:p>
          <a:p>
            <a:pPr>
              <a:buFont typeface="Wingdings" panose="05000000000000000000" pitchFamily="2" charset="2"/>
              <a:buChar char="v"/>
              <a:defRPr/>
            </a:pPr>
            <a:endParaRPr lang="el-GR" sz="1800" dirty="0">
              <a:solidFill>
                <a:schemeClr val="accent6">
                  <a:lumMod val="50000"/>
                </a:schemeClr>
              </a:solidFill>
            </a:endParaRPr>
          </a:p>
          <a:p>
            <a:pPr>
              <a:buFont typeface="Wingdings" panose="05000000000000000000" pitchFamily="2" charset="2"/>
              <a:buChar char="v"/>
              <a:defRPr/>
            </a:pPr>
            <a:endParaRPr lang="el-GR" sz="1800" dirty="0">
              <a:solidFill>
                <a:schemeClr val="accent6">
                  <a:lumMod val="50000"/>
                </a:schemeClr>
              </a:solidFill>
            </a:endParaRPr>
          </a:p>
          <a:p>
            <a:pPr>
              <a:buFont typeface="Wingdings" panose="05000000000000000000" pitchFamily="2" charset="2"/>
              <a:buChar char="v"/>
              <a:defRPr/>
            </a:pPr>
            <a:endParaRPr lang="el-GR" sz="1800" dirty="0">
              <a:solidFill>
                <a:schemeClr val="accent6">
                  <a:lumMod val="50000"/>
                </a:schemeClr>
              </a:solidFill>
            </a:endParaRPr>
          </a:p>
          <a:p>
            <a:pPr>
              <a:buFont typeface="Wingdings" panose="05000000000000000000" pitchFamily="2" charset="2"/>
              <a:buChar char="v"/>
              <a:defRPr/>
            </a:pPr>
            <a:endParaRPr lang="el-GR" sz="1800" dirty="0">
              <a:solidFill>
                <a:schemeClr val="accent6">
                  <a:lumMod val="50000"/>
                </a:schemeClr>
              </a:solidFill>
            </a:endParaRPr>
          </a:p>
        </p:txBody>
      </p:sp>
      <p:sp>
        <p:nvSpPr>
          <p:cNvPr id="2" name="Θέση αριθμού διαφάνειας 1">
            <a:extLst>
              <a:ext uri="{FF2B5EF4-FFF2-40B4-BE49-F238E27FC236}">
                <a16:creationId xmlns:a16="http://schemas.microsoft.com/office/drawing/2014/main" id="{F0865E09-B47C-4B6D-9BF9-01B57C6D1D13}"/>
              </a:ext>
            </a:extLst>
          </p:cNvPr>
          <p:cNvSpPr>
            <a:spLocks noGrp="1"/>
          </p:cNvSpPr>
          <p:nvPr>
            <p:ph type="sldNum" sz="quarter" idx="12"/>
          </p:nvPr>
        </p:nvSpPr>
        <p:spPr/>
        <p:txBody>
          <a:bodyPr/>
          <a:lstStyle/>
          <a:p>
            <a:pPr>
              <a:defRPr/>
            </a:pPr>
            <a:fld id="{6D690F74-246D-4367-A0A9-9F62E7BA2245}" type="slidenum">
              <a:rPr lang="el-GR" altLang="el-GR" smtClean="0"/>
              <a:pPr>
                <a:defRPr/>
              </a:pPr>
              <a:t>6</a:t>
            </a:fld>
            <a:endParaRPr lang="el-GR" altLang="el-GR"/>
          </a:p>
        </p:txBody>
      </p:sp>
      <p:pic>
        <p:nvPicPr>
          <p:cNvPr id="6" name="Εικόνα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60496" y="6218042"/>
            <a:ext cx="1355743" cy="3796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Effect transition="in" filter="fade">
                                      <p:cBhvr>
                                        <p:cTn id="9" dur="500"/>
                                        <p:tgtEl>
                                          <p:spTgt spid="1331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1441450" y="385763"/>
            <a:ext cx="3079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1809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800" b="1">
                <a:latin typeface="Book Antiqua" panose="02040602050305030304" pitchFamily="18" charset="0"/>
              </a:rPr>
              <a:t>                                          </a:t>
            </a:r>
          </a:p>
          <a:p>
            <a:pPr>
              <a:spcBef>
                <a:spcPct val="0"/>
              </a:spcBef>
              <a:buFontTx/>
              <a:buNone/>
            </a:pPr>
            <a:r>
              <a:rPr lang="el-GR" altLang="el-GR" sz="1800" b="1">
                <a:latin typeface="Book Antiqua" panose="02040602050305030304" pitchFamily="18" charset="0"/>
              </a:rPr>
              <a:t>                                               </a:t>
            </a:r>
            <a:endParaRPr lang="el-GR" altLang="el-GR" sz="2400"/>
          </a:p>
        </p:txBody>
      </p:sp>
      <p:sp>
        <p:nvSpPr>
          <p:cNvPr id="22531" name="Rectangle 8"/>
          <p:cNvSpPr>
            <a:spLocks noChangeArrowheads="1"/>
          </p:cNvSpPr>
          <p:nvPr/>
        </p:nvSpPr>
        <p:spPr bwMode="auto">
          <a:xfrm>
            <a:off x="1524000" y="21272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22532" name="Rectangle 9"/>
          <p:cNvSpPr>
            <a:spLocks noChangeArrowheads="1"/>
          </p:cNvSpPr>
          <p:nvPr/>
        </p:nvSpPr>
        <p:spPr bwMode="auto">
          <a:xfrm>
            <a:off x="1524000" y="2103439"/>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6" name="Rectangle 8"/>
          <p:cNvSpPr>
            <a:spLocks noChangeArrowheads="1"/>
          </p:cNvSpPr>
          <p:nvPr/>
        </p:nvSpPr>
        <p:spPr bwMode="auto">
          <a:xfrm>
            <a:off x="-13394" y="-17415"/>
            <a:ext cx="11856640" cy="553998"/>
          </a:xfrm>
          <a:prstGeom prst="rect">
            <a:avLst/>
          </a:prstGeom>
          <a:noFill/>
          <a:ln w="9525" algn="ctr">
            <a:noFill/>
            <a:miter lim="800000"/>
            <a:headEnd/>
            <a:tailEnd/>
          </a:ln>
          <a:effectLst/>
        </p:spPr>
        <p:txBody>
          <a:bodyPr wrap="square">
            <a:spAutoFit/>
          </a:bodyPr>
          <a:lstStyle>
            <a:lvl1pPr eaLnBrk="0" hangingPunct="0">
              <a:defRPr sz="2500">
                <a:solidFill>
                  <a:schemeClr val="tx2"/>
                </a:solidFill>
                <a:latin typeface="Calibri" pitchFamily="34" charset="0"/>
              </a:defRPr>
            </a:lvl1pPr>
            <a:lvl2pPr marL="742950" indent="-285750" eaLnBrk="0" hangingPunct="0">
              <a:defRPr sz="2500">
                <a:solidFill>
                  <a:schemeClr val="tx2"/>
                </a:solidFill>
                <a:latin typeface="Calibri" pitchFamily="34" charset="0"/>
              </a:defRPr>
            </a:lvl2pPr>
            <a:lvl3pPr marL="1143000" indent="-228600" eaLnBrk="0" hangingPunct="0">
              <a:defRPr sz="2500">
                <a:solidFill>
                  <a:schemeClr val="tx2"/>
                </a:solidFill>
                <a:latin typeface="Calibri" pitchFamily="34" charset="0"/>
              </a:defRPr>
            </a:lvl3pPr>
            <a:lvl4pPr marL="1600200" indent="-228600" eaLnBrk="0" hangingPunct="0">
              <a:defRPr sz="2500">
                <a:solidFill>
                  <a:schemeClr val="tx2"/>
                </a:solidFill>
                <a:latin typeface="Calibri" pitchFamily="34" charset="0"/>
              </a:defRPr>
            </a:lvl4pPr>
            <a:lvl5pPr marL="2057400" indent="-228600" eaLnBrk="0" hangingPunct="0">
              <a:defRPr sz="2500">
                <a:solidFill>
                  <a:schemeClr val="tx2"/>
                </a:solidFill>
                <a:latin typeface="Calibri" pitchFamily="34" charset="0"/>
              </a:defRPr>
            </a:lvl5pPr>
            <a:lvl6pPr marL="2514600" indent="-228600" eaLnBrk="0" fontAlgn="base" hangingPunct="0">
              <a:spcBef>
                <a:spcPct val="0"/>
              </a:spcBef>
              <a:spcAft>
                <a:spcPct val="0"/>
              </a:spcAft>
              <a:defRPr sz="2500">
                <a:solidFill>
                  <a:schemeClr val="tx2"/>
                </a:solidFill>
                <a:latin typeface="Calibri" pitchFamily="34" charset="0"/>
              </a:defRPr>
            </a:lvl6pPr>
            <a:lvl7pPr marL="2971800" indent="-228600" eaLnBrk="0" fontAlgn="base" hangingPunct="0">
              <a:spcBef>
                <a:spcPct val="0"/>
              </a:spcBef>
              <a:spcAft>
                <a:spcPct val="0"/>
              </a:spcAft>
              <a:defRPr sz="2500">
                <a:solidFill>
                  <a:schemeClr val="tx2"/>
                </a:solidFill>
                <a:latin typeface="Calibri" pitchFamily="34" charset="0"/>
              </a:defRPr>
            </a:lvl7pPr>
            <a:lvl8pPr marL="3429000" indent="-228600" eaLnBrk="0" fontAlgn="base" hangingPunct="0">
              <a:spcBef>
                <a:spcPct val="0"/>
              </a:spcBef>
              <a:spcAft>
                <a:spcPct val="0"/>
              </a:spcAft>
              <a:defRPr sz="2500">
                <a:solidFill>
                  <a:schemeClr val="tx2"/>
                </a:solidFill>
                <a:latin typeface="Calibri" pitchFamily="34" charset="0"/>
              </a:defRPr>
            </a:lvl8pPr>
            <a:lvl9pPr marL="3886200" indent="-228600" eaLnBrk="0" fontAlgn="base" hangingPunct="0">
              <a:spcBef>
                <a:spcPct val="0"/>
              </a:spcBef>
              <a:spcAft>
                <a:spcPct val="0"/>
              </a:spcAft>
              <a:defRPr sz="2500">
                <a:solidFill>
                  <a:schemeClr val="tx2"/>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altLang="el-GR" sz="2700" b="1" i="0" u="none" strike="noStrike" kern="0" cap="none" spc="0" normalizeH="0" baseline="0" noProof="0" dirty="0">
                <a:ln>
                  <a:noFill/>
                </a:ln>
                <a:solidFill>
                  <a:srgbClr val="CC0000"/>
                </a:solidFill>
                <a:effectLst>
                  <a:outerShdw blurRad="38100" dist="38100" dir="2700000" algn="tl">
                    <a:srgbClr val="C0C0C0"/>
                  </a:outerShdw>
                </a:effectLst>
                <a:uLnTx/>
                <a:uFillTx/>
              </a:rPr>
              <a:t>Ενδοσχολική Βία και Εκφοβισμός (Ε.ΒΙ.Ε.)</a:t>
            </a:r>
            <a:r>
              <a:rPr lang="el-GR" altLang="el-GR" sz="2700" b="1" kern="0" noProof="0" dirty="0">
                <a:solidFill>
                  <a:srgbClr val="CC0000"/>
                </a:solidFill>
                <a:effectLst>
                  <a:outerShdw blurRad="38100" dist="38100" dir="2700000" algn="tl">
                    <a:srgbClr val="C0C0C0"/>
                  </a:outerShdw>
                </a:effectLst>
              </a:rPr>
              <a:t>: Διαχείριση 9</a:t>
            </a:r>
            <a:r>
              <a:rPr lang="el-GR" altLang="el-GR" sz="2700" b="1" kern="0" baseline="30000" dirty="0">
                <a:solidFill>
                  <a:srgbClr val="CC0000"/>
                </a:solidFill>
                <a:effectLst>
                  <a:outerShdw blurRad="38100" dist="38100" dir="2700000" algn="tl">
                    <a:srgbClr val="C0C0C0"/>
                  </a:outerShdw>
                </a:effectLst>
              </a:rPr>
              <a:t>ης</a:t>
            </a:r>
            <a:r>
              <a:rPr lang="el-GR" altLang="el-GR" sz="2700" b="1" kern="0" dirty="0">
                <a:solidFill>
                  <a:srgbClr val="CC0000"/>
                </a:solidFill>
                <a:effectLst>
                  <a:outerShdw blurRad="38100" dist="38100" dir="2700000" algn="tl">
                    <a:srgbClr val="C0C0C0"/>
                  </a:outerShdw>
                </a:effectLst>
              </a:rPr>
              <a:t> Μελέτης Περίπτωσης</a:t>
            </a:r>
            <a:r>
              <a:rPr lang="el-GR" altLang="el-GR" sz="3000" b="1" kern="0" dirty="0">
                <a:solidFill>
                  <a:srgbClr val="CC0000"/>
                </a:solidFill>
                <a:effectLst>
                  <a:outerShdw blurRad="38100" dist="38100" dir="2700000" algn="tl">
                    <a:srgbClr val="C0C0C0"/>
                  </a:outerShdw>
                </a:effectLst>
              </a:rPr>
              <a:t> </a:t>
            </a:r>
            <a:endPar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endParaRPr>
          </a:p>
        </p:txBody>
      </p:sp>
      <p:sp>
        <p:nvSpPr>
          <p:cNvPr id="2" name="Ορθογώνιο 1"/>
          <p:cNvSpPr/>
          <p:nvPr/>
        </p:nvSpPr>
        <p:spPr>
          <a:xfrm>
            <a:off x="407368" y="503376"/>
            <a:ext cx="11435878" cy="6247864"/>
          </a:xfrm>
          <a:prstGeom prst="rect">
            <a:avLst/>
          </a:prstGeom>
        </p:spPr>
        <p:txBody>
          <a:bodyPr wrap="square">
            <a:spAutoFit/>
          </a:bodyPr>
          <a:lstStyle/>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Εντός αρμοδιότητας:  	</a:t>
            </a:r>
            <a:r>
              <a:rPr lang="el-GR" sz="3000" b="1" dirty="0">
                <a:solidFill>
                  <a:srgbClr val="C00000"/>
                </a:solidFill>
                <a:latin typeface="Calibri" pitchFamily="34" charset="0"/>
                <a:ea typeface="Times New Roman" panose="02020603050405020304" pitchFamily="18" charset="0"/>
              </a:rPr>
              <a:t>ΝΑΙ</a:t>
            </a:r>
            <a:r>
              <a:rPr lang="el-GR" b="1" dirty="0">
                <a:solidFill>
                  <a:srgbClr val="C00000"/>
                </a:solidFill>
                <a:latin typeface="Calibri" pitchFamily="34" charset="0"/>
                <a:ea typeface="Times New Roman" panose="02020603050405020304" pitchFamily="18" charset="0"/>
              </a:rPr>
              <a:t>   </a:t>
            </a:r>
            <a:r>
              <a:rPr lang="el-GR" sz="3000" b="1" dirty="0">
                <a:solidFill>
                  <a:srgbClr val="C00000"/>
                </a:solidFill>
                <a:latin typeface="Calibri" pitchFamily="34" charset="0"/>
                <a:ea typeface="Times New Roman" panose="02020603050405020304" pitchFamily="18" charset="0"/>
                <a:sym typeface="Wingdings" panose="05000000000000000000" pitchFamily="2" charset="2"/>
              </a:rPr>
              <a:t>		ΟΧΙ  </a:t>
            </a:r>
            <a:endParaRPr lang="en-US" sz="30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Είδος Ε.ΒΙ.Ε.:</a:t>
            </a:r>
            <a:r>
              <a:rPr lang="en-US" b="1" dirty="0">
                <a:solidFill>
                  <a:srgbClr val="B7C6FE">
                    <a:lumMod val="25000"/>
                  </a:srgbClr>
                </a:solidFill>
                <a:latin typeface="Calibri" pitchFamily="34" charset="0"/>
                <a:ea typeface="Times New Roman" panose="02020603050405020304" pitchFamily="18" charset="0"/>
              </a:rPr>
              <a:t> </a:t>
            </a:r>
            <a:endParaRPr lang="el-GR"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Αξιολόγηση - ιδιαίτερο χαρακτηριστικό περιστατικού:</a:t>
            </a: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Βάσιμη: 			</a:t>
            </a:r>
            <a:r>
              <a:rPr lang="el-GR" sz="3000" b="1" dirty="0">
                <a:solidFill>
                  <a:srgbClr val="C00000"/>
                </a:solidFill>
                <a:latin typeface="Calibri" pitchFamily="34" charset="0"/>
                <a:ea typeface="Times New Roman" panose="02020603050405020304" pitchFamily="18" charset="0"/>
              </a:rPr>
              <a:t>ΝΑΙ</a:t>
            </a:r>
            <a:r>
              <a:rPr lang="el-GR" b="1" dirty="0">
                <a:solidFill>
                  <a:srgbClr val="C00000"/>
                </a:solidFill>
                <a:latin typeface="Calibri" pitchFamily="34" charset="0"/>
                <a:ea typeface="Times New Roman" panose="02020603050405020304" pitchFamily="18" charset="0"/>
              </a:rPr>
              <a:t>   </a:t>
            </a:r>
            <a:r>
              <a:rPr lang="el-GR" sz="3000" b="1" dirty="0">
                <a:solidFill>
                  <a:srgbClr val="C00000"/>
                </a:solidFill>
                <a:latin typeface="Calibri" pitchFamily="34" charset="0"/>
                <a:ea typeface="Times New Roman" panose="02020603050405020304" pitchFamily="18" charset="0"/>
                <a:sym typeface="Wingdings" panose="05000000000000000000" pitchFamily="2" charset="2"/>
              </a:rPr>
              <a:t>		ΟΧΙ  </a:t>
            </a: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Παραπομπή της υπόθεσης στην 4 – </a:t>
            </a:r>
            <a:r>
              <a:rPr lang="el-GR" b="1" dirty="0" err="1">
                <a:solidFill>
                  <a:srgbClr val="B7C6FE">
                    <a:lumMod val="25000"/>
                  </a:srgbClr>
                </a:solidFill>
                <a:latin typeface="Calibri" pitchFamily="34" charset="0"/>
                <a:ea typeface="Times New Roman" panose="02020603050405020304" pitchFamily="18" charset="0"/>
              </a:rPr>
              <a:t>μελή</a:t>
            </a:r>
            <a:r>
              <a:rPr lang="el-GR" b="1" dirty="0">
                <a:solidFill>
                  <a:srgbClr val="B7C6FE">
                    <a:lumMod val="25000"/>
                  </a:srgbClr>
                </a:solidFill>
                <a:latin typeface="Calibri" pitchFamily="34" charset="0"/>
                <a:ea typeface="Times New Roman" panose="02020603050405020304" pitchFamily="18" charset="0"/>
              </a:rPr>
              <a:t> Επιτροπή</a:t>
            </a:r>
            <a:r>
              <a:rPr lang="en-US" b="1" dirty="0">
                <a:solidFill>
                  <a:srgbClr val="B7C6FE">
                    <a:lumMod val="25000"/>
                  </a:srgbClr>
                </a:solidFill>
                <a:latin typeface="Calibri" pitchFamily="34" charset="0"/>
                <a:ea typeface="Times New Roman" panose="02020603050405020304" pitchFamily="18" charset="0"/>
              </a:rPr>
              <a:t>   </a:t>
            </a:r>
            <a:r>
              <a:rPr lang="el-GR" sz="3000" b="1" dirty="0">
                <a:solidFill>
                  <a:srgbClr val="C00000"/>
                </a:solidFill>
                <a:latin typeface="Calibri" pitchFamily="34" charset="0"/>
                <a:ea typeface="Times New Roman" panose="02020603050405020304" pitchFamily="18" charset="0"/>
              </a:rPr>
              <a:t>ΝΑΙ</a:t>
            </a:r>
            <a:r>
              <a:rPr lang="el-GR" b="1" dirty="0">
                <a:solidFill>
                  <a:srgbClr val="C00000"/>
                </a:solidFill>
                <a:latin typeface="Calibri" pitchFamily="34" charset="0"/>
                <a:ea typeface="Times New Roman" panose="02020603050405020304" pitchFamily="18" charset="0"/>
              </a:rPr>
              <a:t>   </a:t>
            </a:r>
            <a:r>
              <a:rPr lang="el-GR" sz="3000" b="1" dirty="0">
                <a:solidFill>
                  <a:srgbClr val="C00000"/>
                </a:solidFill>
                <a:latin typeface="Calibri" pitchFamily="34" charset="0"/>
                <a:ea typeface="Times New Roman" panose="02020603050405020304" pitchFamily="18" charset="0"/>
                <a:sym typeface="Wingdings" panose="05000000000000000000" pitchFamily="2" charset="2"/>
              </a:rPr>
              <a:t>		ΟΧΙ </a:t>
            </a:r>
            <a:r>
              <a:rPr lang="en-US" b="1" dirty="0">
                <a:solidFill>
                  <a:srgbClr val="B7C6FE">
                    <a:lumMod val="25000"/>
                  </a:srgbClr>
                </a:solidFill>
                <a:latin typeface="Calibri" pitchFamily="34" charset="0"/>
                <a:ea typeface="Times New Roman" panose="02020603050405020304" pitchFamily="18" charset="0"/>
              </a:rPr>
              <a:t> </a:t>
            </a: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Πρόταση Διαχείρισης:</a:t>
            </a:r>
          </a:p>
          <a:p>
            <a:pPr marL="182563"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sym typeface="Symbol" panose="05050102010706020507" pitchFamily="18" charset="2"/>
              </a:rPr>
              <a:t></a:t>
            </a:r>
            <a:r>
              <a:rPr lang="el-GR" b="1" dirty="0">
                <a:solidFill>
                  <a:srgbClr val="C00000"/>
                </a:solidFill>
                <a:latin typeface="Calibri" pitchFamily="34" charset="0"/>
                <a:ea typeface="Times New Roman" panose="02020603050405020304" pitchFamily="18" charset="0"/>
              </a:rPr>
              <a:t> </a:t>
            </a:r>
            <a:r>
              <a:rPr lang="el-GR" b="1" dirty="0">
                <a:solidFill>
                  <a:srgbClr val="B7C6FE">
                    <a:lumMod val="25000"/>
                  </a:srgbClr>
                </a:solidFill>
                <a:latin typeface="Calibri" pitchFamily="34" charset="0"/>
                <a:ea typeface="Times New Roman" panose="02020603050405020304" pitchFamily="18" charset="0"/>
              </a:rPr>
              <a:t>Έλεγχος περιστατικού για τις καταγγελίες.</a:t>
            </a:r>
            <a:endParaRPr lang="en-US" b="1" dirty="0">
              <a:solidFill>
                <a:srgbClr val="B7C6FE">
                  <a:lumMod val="25000"/>
                </a:srgbClr>
              </a:solidFill>
              <a:latin typeface="Calibri" pitchFamily="34" charset="0"/>
              <a:ea typeface="Times New Roman" panose="02020603050405020304" pitchFamily="18" charset="0"/>
            </a:endParaRPr>
          </a:p>
          <a:p>
            <a:pPr marL="182563"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sym typeface="Symbol" panose="05050102010706020507" pitchFamily="18" charset="2"/>
              </a:rPr>
              <a:t></a:t>
            </a:r>
            <a:r>
              <a:rPr lang="el-GR" b="1" dirty="0">
                <a:solidFill>
                  <a:srgbClr val="C00000"/>
                </a:solidFill>
                <a:latin typeface="Calibri" pitchFamily="34" charset="0"/>
                <a:ea typeface="Times New Roman" panose="02020603050405020304" pitchFamily="18" charset="0"/>
              </a:rPr>
              <a:t> </a:t>
            </a:r>
            <a:r>
              <a:rPr lang="el-GR" b="1" dirty="0">
                <a:solidFill>
                  <a:srgbClr val="B7C6FE">
                    <a:lumMod val="25000"/>
                  </a:srgbClr>
                </a:solidFill>
                <a:latin typeface="Calibri" pitchFamily="34" charset="0"/>
                <a:ea typeface="Times New Roman" panose="02020603050405020304" pitchFamily="18" charset="0"/>
              </a:rPr>
              <a:t>Συλλογή πληροφοριών, ιστορικό.</a:t>
            </a:r>
          </a:p>
          <a:p>
            <a:pPr marL="182563"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sym typeface="Symbol" panose="05050102010706020507" pitchFamily="18" charset="2"/>
              </a:rPr>
              <a:t></a:t>
            </a:r>
            <a:r>
              <a:rPr lang="el-GR" b="1" dirty="0">
                <a:solidFill>
                  <a:srgbClr val="C00000"/>
                </a:solidFill>
                <a:latin typeface="Calibri" pitchFamily="34" charset="0"/>
                <a:ea typeface="Times New Roman" panose="02020603050405020304" pitchFamily="18" charset="0"/>
              </a:rPr>
              <a:t> </a:t>
            </a:r>
            <a:r>
              <a:rPr lang="el-GR" b="1" dirty="0">
                <a:solidFill>
                  <a:srgbClr val="B7C6FE">
                    <a:lumMod val="25000"/>
                  </a:srgbClr>
                </a:solidFill>
                <a:latin typeface="Calibri" pitchFamily="34" charset="0"/>
                <a:ea typeface="Times New Roman" panose="02020603050405020304" pitchFamily="18" charset="0"/>
              </a:rPr>
              <a:t>Προσδιορισμός ρόλων εμπλεκομένων.</a:t>
            </a:r>
          </a:p>
          <a:p>
            <a:pPr marL="182563"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sym typeface="Symbol" panose="05050102010706020507" pitchFamily="18" charset="2"/>
              </a:rPr>
              <a:t></a:t>
            </a:r>
            <a:r>
              <a:rPr lang="el-GR" b="1" dirty="0">
                <a:solidFill>
                  <a:srgbClr val="C00000"/>
                </a:solidFill>
                <a:latin typeface="Calibri" pitchFamily="34" charset="0"/>
                <a:ea typeface="Times New Roman" panose="02020603050405020304" pitchFamily="18" charset="0"/>
              </a:rPr>
              <a:t> </a:t>
            </a:r>
            <a:r>
              <a:rPr lang="el-GR" b="1" dirty="0">
                <a:solidFill>
                  <a:srgbClr val="B7C6FE">
                    <a:lumMod val="25000"/>
                  </a:srgbClr>
                </a:solidFill>
                <a:latin typeface="Calibri" pitchFamily="34" charset="0"/>
                <a:ea typeface="Times New Roman" panose="02020603050405020304" pitchFamily="18" charset="0"/>
              </a:rPr>
              <a:t>Επικοινωνία με  (μαθητές, γονείς, αρχές, κ.λπ.): </a:t>
            </a:r>
          </a:p>
          <a:p>
            <a:pPr marL="182563"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sym typeface="Symbol" panose="05050102010706020507" pitchFamily="18" charset="2"/>
              </a:rPr>
              <a:t></a:t>
            </a:r>
            <a:r>
              <a:rPr lang="el-GR" b="1" dirty="0">
                <a:solidFill>
                  <a:srgbClr val="C00000"/>
                </a:solidFill>
                <a:latin typeface="Calibri" pitchFamily="34" charset="0"/>
                <a:ea typeface="Times New Roman" panose="02020603050405020304" pitchFamily="18" charset="0"/>
              </a:rPr>
              <a:t> </a:t>
            </a:r>
            <a:r>
              <a:rPr lang="el-GR" b="1" dirty="0">
                <a:solidFill>
                  <a:srgbClr val="B7C6FE">
                    <a:lumMod val="25000"/>
                  </a:srgbClr>
                </a:solidFill>
                <a:latin typeface="Calibri" pitchFamily="34" charset="0"/>
                <a:ea typeface="Times New Roman" panose="02020603050405020304" pitchFamily="18" charset="0"/>
              </a:rPr>
              <a:t>Συναντήσεις με  (μαθητές, γονείς κ.λπ.): </a:t>
            </a:r>
          </a:p>
          <a:p>
            <a:pPr marL="182563"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sym typeface="Symbol" panose="05050102010706020507" pitchFamily="18" charset="2"/>
              </a:rPr>
              <a:t></a:t>
            </a:r>
            <a:r>
              <a:rPr lang="el-GR" b="1" dirty="0">
                <a:solidFill>
                  <a:srgbClr val="C00000"/>
                </a:solidFill>
                <a:latin typeface="Calibri" pitchFamily="34" charset="0"/>
                <a:ea typeface="Times New Roman" panose="02020603050405020304" pitchFamily="18" charset="0"/>
              </a:rPr>
              <a:t> </a:t>
            </a:r>
            <a:r>
              <a:rPr lang="el-GR" b="1" dirty="0">
                <a:solidFill>
                  <a:srgbClr val="B7C6FE">
                    <a:lumMod val="25000"/>
                  </a:srgbClr>
                </a:solidFill>
                <a:latin typeface="Calibri" pitchFamily="34" charset="0"/>
                <a:ea typeface="Times New Roman" panose="02020603050405020304" pitchFamily="18" charset="0"/>
              </a:rPr>
              <a:t>Συνδρομή ειδικών (ψυχολόγων, κοινωνικών λειτουργών, νομικών, φορέων, αρχών κ.λπ.) – παραπομπή σε άλλες υπηρεσίες:  </a:t>
            </a:r>
          </a:p>
          <a:p>
            <a:pPr marL="182563"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sym typeface="Symbol" panose="05050102010706020507" pitchFamily="18" charset="2"/>
              </a:rPr>
              <a:t></a:t>
            </a:r>
            <a:r>
              <a:rPr lang="el-GR" b="1" dirty="0">
                <a:solidFill>
                  <a:srgbClr val="C00000"/>
                </a:solidFill>
                <a:latin typeface="Calibri" pitchFamily="34" charset="0"/>
                <a:ea typeface="Times New Roman" panose="02020603050405020304" pitchFamily="18" charset="0"/>
              </a:rPr>
              <a:t> </a:t>
            </a:r>
            <a:r>
              <a:rPr lang="el-GR" b="1" dirty="0">
                <a:solidFill>
                  <a:srgbClr val="B7C6FE">
                    <a:lumMod val="25000"/>
                  </a:srgbClr>
                </a:solidFill>
                <a:latin typeface="Calibri" pitchFamily="34" charset="0"/>
                <a:ea typeface="Times New Roman" panose="02020603050405020304" pitchFamily="18" charset="0"/>
              </a:rPr>
              <a:t>Πειθαρχικά μέτρα:</a:t>
            </a:r>
          </a:p>
          <a:p>
            <a:pPr marL="182563"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sym typeface="Symbol" panose="05050102010706020507" pitchFamily="18" charset="2"/>
              </a:rPr>
              <a:t></a:t>
            </a:r>
            <a:r>
              <a:rPr lang="el-GR" b="1" dirty="0">
                <a:solidFill>
                  <a:srgbClr val="C00000"/>
                </a:solidFill>
                <a:latin typeface="Calibri" pitchFamily="34" charset="0"/>
                <a:ea typeface="Times New Roman" panose="02020603050405020304" pitchFamily="18" charset="0"/>
              </a:rPr>
              <a:t> </a:t>
            </a:r>
            <a:r>
              <a:rPr lang="el-GR" b="1" dirty="0">
                <a:solidFill>
                  <a:srgbClr val="B7C6FE">
                    <a:lumMod val="25000"/>
                  </a:srgbClr>
                </a:solidFill>
                <a:latin typeface="Calibri" pitchFamily="34" charset="0"/>
                <a:ea typeface="Times New Roman" panose="02020603050405020304" pitchFamily="18" charset="0"/>
              </a:rPr>
              <a:t>Παιδαγωγικές παρεμβάσεις:</a:t>
            </a:r>
          </a:p>
          <a:p>
            <a:pPr marL="182563"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sym typeface="Symbol" panose="05050102010706020507" pitchFamily="18" charset="2"/>
              </a:rPr>
              <a:t></a:t>
            </a:r>
            <a:r>
              <a:rPr lang="el-GR" b="1" dirty="0">
                <a:solidFill>
                  <a:srgbClr val="C00000"/>
                </a:solidFill>
                <a:latin typeface="Calibri" pitchFamily="34" charset="0"/>
                <a:ea typeface="Times New Roman" panose="02020603050405020304" pitchFamily="18" charset="0"/>
              </a:rPr>
              <a:t> </a:t>
            </a:r>
            <a:r>
              <a:rPr lang="el-GR" b="1" dirty="0">
                <a:solidFill>
                  <a:srgbClr val="B7C6FE">
                    <a:lumMod val="25000"/>
                  </a:srgbClr>
                </a:solidFill>
                <a:latin typeface="Calibri" pitchFamily="34" charset="0"/>
                <a:ea typeface="Times New Roman" panose="02020603050405020304" pitchFamily="18" charset="0"/>
              </a:rPr>
              <a:t>Επικοινωνία, ενημέρωση, αρχείο, κλείσιμο:</a:t>
            </a:r>
          </a:p>
        </p:txBody>
      </p:sp>
      <p:sp>
        <p:nvSpPr>
          <p:cNvPr id="3" name="Θέση αριθμού διαφάνειας 2">
            <a:extLst>
              <a:ext uri="{FF2B5EF4-FFF2-40B4-BE49-F238E27FC236}">
                <a16:creationId xmlns:a16="http://schemas.microsoft.com/office/drawing/2014/main" id="{FAAF22E9-CB36-4C83-BADC-3C7285D8D79F}"/>
              </a:ext>
            </a:extLst>
          </p:cNvPr>
          <p:cNvSpPr>
            <a:spLocks noGrp="1"/>
          </p:cNvSpPr>
          <p:nvPr>
            <p:ph type="sldNum" sz="quarter" idx="12"/>
          </p:nvPr>
        </p:nvSpPr>
        <p:spPr/>
        <p:txBody>
          <a:bodyPr/>
          <a:lstStyle/>
          <a:p>
            <a:pPr>
              <a:defRPr/>
            </a:pPr>
            <a:fld id="{845437B2-4D18-46FF-8583-E2B9C8A721F5}" type="slidenum">
              <a:rPr lang="el-GR" altLang="el-GR" smtClean="0"/>
              <a:pPr>
                <a:defRPr/>
              </a:pPr>
              <a:t>60</a:t>
            </a:fld>
            <a:endParaRPr lang="el-GR" altLang="el-GR"/>
          </a:p>
        </p:txBody>
      </p:sp>
      <p:pic>
        <p:nvPicPr>
          <p:cNvPr id="9" name="Εικόνα 8"/>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490957" y="6194919"/>
            <a:ext cx="1355743" cy="379608"/>
          </a:xfrm>
          <a:prstGeom prst="rect">
            <a:avLst/>
          </a:prstGeom>
        </p:spPr>
      </p:pic>
    </p:spTree>
    <p:extLst>
      <p:ext uri="{BB962C8B-B14F-4D97-AF65-F5344CB8AC3E}">
        <p14:creationId xmlns:p14="http://schemas.microsoft.com/office/powerpoint/2010/main" val="21023081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
                                            <p:txEl>
                                              <p:pRg st="11" end="11"/>
                                            </p:txEl>
                                          </p:spTgt>
                                        </p:tgtEl>
                                        <p:attrNameLst>
                                          <p:attrName>style.visibility</p:attrName>
                                        </p:attrNameLst>
                                      </p:cBhvr>
                                      <p:to>
                                        <p:strVal val="visible"/>
                                      </p:to>
                                    </p:set>
                                    <p:anim calcmode="lin" valueType="num">
                                      <p:cBhvr additive="base">
                                        <p:cTn id="7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
                                            <p:txEl>
                                              <p:pRg st="12" end="12"/>
                                            </p:txEl>
                                          </p:spTgt>
                                        </p:tgtEl>
                                        <p:attrNameLst>
                                          <p:attrName>style.visibility</p:attrName>
                                        </p:attrNameLst>
                                      </p:cBhvr>
                                      <p:to>
                                        <p:strVal val="visible"/>
                                      </p:to>
                                    </p:set>
                                    <p:anim calcmode="lin" valueType="num">
                                      <p:cBhvr additive="base">
                                        <p:cTn id="79"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
                                            <p:txEl>
                                              <p:pRg st="13" end="13"/>
                                            </p:txEl>
                                          </p:spTgt>
                                        </p:tgtEl>
                                        <p:attrNameLst>
                                          <p:attrName>style.visibility</p:attrName>
                                        </p:attrNameLst>
                                      </p:cBhvr>
                                      <p:to>
                                        <p:strVal val="visible"/>
                                      </p:to>
                                    </p:set>
                                    <p:anim calcmode="lin" valueType="num">
                                      <p:cBhvr additive="base">
                                        <p:cTn id="85"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
                                            <p:txEl>
                                              <p:pRg st="14" end="14"/>
                                            </p:txEl>
                                          </p:spTgt>
                                        </p:tgtEl>
                                        <p:attrNameLst>
                                          <p:attrName>style.visibility</p:attrName>
                                        </p:attrNameLst>
                                      </p:cBhvr>
                                      <p:to>
                                        <p:strVal val="visible"/>
                                      </p:to>
                                    </p:set>
                                    <p:anim calcmode="lin" valueType="num">
                                      <p:cBhvr additive="base">
                                        <p:cTn id="91"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1441450" y="385763"/>
            <a:ext cx="3079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1809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800" b="1" dirty="0">
                <a:latin typeface="Book Antiqua" panose="02040602050305030304" pitchFamily="18" charset="0"/>
              </a:rPr>
              <a:t>                                          </a:t>
            </a:r>
          </a:p>
          <a:p>
            <a:pPr>
              <a:spcBef>
                <a:spcPct val="0"/>
              </a:spcBef>
              <a:buFontTx/>
              <a:buNone/>
            </a:pPr>
            <a:r>
              <a:rPr lang="el-GR" altLang="el-GR" sz="1800" b="1" dirty="0">
                <a:latin typeface="Book Antiqua" panose="02040602050305030304" pitchFamily="18" charset="0"/>
              </a:rPr>
              <a:t>                                               </a:t>
            </a:r>
            <a:endParaRPr lang="el-GR" altLang="el-GR" sz="2400" dirty="0"/>
          </a:p>
        </p:txBody>
      </p:sp>
      <p:sp>
        <p:nvSpPr>
          <p:cNvPr id="22531" name="Rectangle 8"/>
          <p:cNvSpPr>
            <a:spLocks noChangeArrowheads="1"/>
          </p:cNvSpPr>
          <p:nvPr/>
        </p:nvSpPr>
        <p:spPr bwMode="auto">
          <a:xfrm>
            <a:off x="1524000" y="21272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22532" name="Rectangle 9"/>
          <p:cNvSpPr>
            <a:spLocks noChangeArrowheads="1"/>
          </p:cNvSpPr>
          <p:nvPr/>
        </p:nvSpPr>
        <p:spPr bwMode="auto">
          <a:xfrm>
            <a:off x="1524000" y="2103439"/>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9" name="Rectangle 8"/>
          <p:cNvSpPr>
            <a:spLocks noChangeArrowheads="1"/>
          </p:cNvSpPr>
          <p:nvPr/>
        </p:nvSpPr>
        <p:spPr bwMode="auto">
          <a:xfrm>
            <a:off x="-13394" y="-17415"/>
            <a:ext cx="11856640" cy="553998"/>
          </a:xfrm>
          <a:prstGeom prst="rect">
            <a:avLst/>
          </a:prstGeom>
          <a:noFill/>
          <a:ln w="9525" algn="ctr">
            <a:noFill/>
            <a:miter lim="800000"/>
            <a:headEnd/>
            <a:tailEnd/>
          </a:ln>
          <a:effectLst/>
        </p:spPr>
        <p:txBody>
          <a:bodyPr wrap="square">
            <a:spAutoFit/>
          </a:bodyPr>
          <a:lstStyle>
            <a:lvl1pPr eaLnBrk="0" hangingPunct="0">
              <a:defRPr sz="2500">
                <a:solidFill>
                  <a:schemeClr val="tx2"/>
                </a:solidFill>
                <a:latin typeface="Calibri" pitchFamily="34" charset="0"/>
              </a:defRPr>
            </a:lvl1pPr>
            <a:lvl2pPr marL="742950" indent="-285750" eaLnBrk="0" hangingPunct="0">
              <a:defRPr sz="2500">
                <a:solidFill>
                  <a:schemeClr val="tx2"/>
                </a:solidFill>
                <a:latin typeface="Calibri" pitchFamily="34" charset="0"/>
              </a:defRPr>
            </a:lvl2pPr>
            <a:lvl3pPr marL="1143000" indent="-228600" eaLnBrk="0" hangingPunct="0">
              <a:defRPr sz="2500">
                <a:solidFill>
                  <a:schemeClr val="tx2"/>
                </a:solidFill>
                <a:latin typeface="Calibri" pitchFamily="34" charset="0"/>
              </a:defRPr>
            </a:lvl3pPr>
            <a:lvl4pPr marL="1600200" indent="-228600" eaLnBrk="0" hangingPunct="0">
              <a:defRPr sz="2500">
                <a:solidFill>
                  <a:schemeClr val="tx2"/>
                </a:solidFill>
                <a:latin typeface="Calibri" pitchFamily="34" charset="0"/>
              </a:defRPr>
            </a:lvl4pPr>
            <a:lvl5pPr marL="2057400" indent="-228600" eaLnBrk="0" hangingPunct="0">
              <a:defRPr sz="2500">
                <a:solidFill>
                  <a:schemeClr val="tx2"/>
                </a:solidFill>
                <a:latin typeface="Calibri" pitchFamily="34" charset="0"/>
              </a:defRPr>
            </a:lvl5pPr>
            <a:lvl6pPr marL="2514600" indent="-228600" eaLnBrk="0" fontAlgn="base" hangingPunct="0">
              <a:spcBef>
                <a:spcPct val="0"/>
              </a:spcBef>
              <a:spcAft>
                <a:spcPct val="0"/>
              </a:spcAft>
              <a:defRPr sz="2500">
                <a:solidFill>
                  <a:schemeClr val="tx2"/>
                </a:solidFill>
                <a:latin typeface="Calibri" pitchFamily="34" charset="0"/>
              </a:defRPr>
            </a:lvl6pPr>
            <a:lvl7pPr marL="2971800" indent="-228600" eaLnBrk="0" fontAlgn="base" hangingPunct="0">
              <a:spcBef>
                <a:spcPct val="0"/>
              </a:spcBef>
              <a:spcAft>
                <a:spcPct val="0"/>
              </a:spcAft>
              <a:defRPr sz="2500">
                <a:solidFill>
                  <a:schemeClr val="tx2"/>
                </a:solidFill>
                <a:latin typeface="Calibri" pitchFamily="34" charset="0"/>
              </a:defRPr>
            </a:lvl7pPr>
            <a:lvl8pPr marL="3429000" indent="-228600" eaLnBrk="0" fontAlgn="base" hangingPunct="0">
              <a:spcBef>
                <a:spcPct val="0"/>
              </a:spcBef>
              <a:spcAft>
                <a:spcPct val="0"/>
              </a:spcAft>
              <a:defRPr sz="2500">
                <a:solidFill>
                  <a:schemeClr val="tx2"/>
                </a:solidFill>
                <a:latin typeface="Calibri" pitchFamily="34" charset="0"/>
              </a:defRPr>
            </a:lvl8pPr>
            <a:lvl9pPr marL="3886200" indent="-228600" eaLnBrk="0" fontAlgn="base" hangingPunct="0">
              <a:spcBef>
                <a:spcPct val="0"/>
              </a:spcBef>
              <a:spcAft>
                <a:spcPct val="0"/>
              </a:spcAft>
              <a:defRPr sz="2500">
                <a:solidFill>
                  <a:schemeClr val="tx2"/>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rPr>
              <a:t>Ενδοσχολική Βία και Εκφοβισμός (Ε.ΒΙ.Ε.)</a:t>
            </a:r>
            <a:r>
              <a:rPr lang="el-GR" altLang="el-GR" sz="3000" b="1" kern="0" noProof="0" dirty="0">
                <a:solidFill>
                  <a:srgbClr val="CC0000"/>
                </a:solidFill>
                <a:effectLst>
                  <a:outerShdw blurRad="38100" dist="38100" dir="2700000" algn="tl">
                    <a:srgbClr val="C0C0C0"/>
                  </a:outerShdw>
                </a:effectLst>
              </a:rPr>
              <a:t>: 10</a:t>
            </a:r>
            <a:r>
              <a:rPr lang="el-GR" altLang="el-GR" sz="3000" b="1" kern="0" baseline="30000" dirty="0">
                <a:solidFill>
                  <a:srgbClr val="CC0000"/>
                </a:solidFill>
                <a:effectLst>
                  <a:outerShdw blurRad="38100" dist="38100" dir="2700000" algn="tl">
                    <a:srgbClr val="C0C0C0"/>
                  </a:outerShdw>
                </a:effectLst>
              </a:rPr>
              <a:t>η</a:t>
            </a:r>
            <a:r>
              <a:rPr lang="el-GR" altLang="el-GR" sz="3000" b="1" kern="0" dirty="0">
                <a:solidFill>
                  <a:srgbClr val="CC0000"/>
                </a:solidFill>
                <a:effectLst>
                  <a:outerShdw blurRad="38100" dist="38100" dir="2700000" algn="tl">
                    <a:srgbClr val="C0C0C0"/>
                  </a:outerShdw>
                </a:effectLst>
              </a:rPr>
              <a:t> Μελέτη Περίπτωσης </a:t>
            </a:r>
            <a:endPar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endParaRPr>
          </a:p>
        </p:txBody>
      </p:sp>
      <p:sp>
        <p:nvSpPr>
          <p:cNvPr id="11" name="Ορθογώνιο 10"/>
          <p:cNvSpPr/>
          <p:nvPr/>
        </p:nvSpPr>
        <p:spPr>
          <a:xfrm>
            <a:off x="191344" y="557624"/>
            <a:ext cx="11233248" cy="5414303"/>
          </a:xfrm>
          <a:prstGeom prst="rect">
            <a:avLst/>
          </a:prstGeom>
        </p:spPr>
        <p:txBody>
          <a:bodyPr wrap="square">
            <a:spAutoFit/>
          </a:bodyPr>
          <a:lstStyle/>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Ημερομηνία και ώρα υποβολής αναφοράς:  </a:t>
            </a:r>
            <a:r>
              <a:rPr lang="el-GR" b="1" dirty="0">
                <a:solidFill>
                  <a:srgbClr val="C00000"/>
                </a:solidFill>
                <a:latin typeface="Calibri" pitchFamily="34" charset="0"/>
                <a:ea typeface="Times New Roman" panose="02020603050405020304" pitchFamily="18" charset="0"/>
              </a:rPr>
              <a:t>23/4/2024, 21:32</a:t>
            </a:r>
            <a:endParaRPr lang="en-US" b="1" dirty="0">
              <a:solidFill>
                <a:srgbClr val="C00000"/>
              </a:solidFill>
              <a:latin typeface="Calibri" pitchFamily="34" charset="0"/>
              <a:ea typeface="Times New Roman" panose="02020603050405020304" pitchFamily="18" charset="0"/>
            </a:endParaRP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Η αναφορά υπεβλήθη από: </a:t>
            </a:r>
            <a:r>
              <a:rPr lang="el-GR" b="1" dirty="0">
                <a:solidFill>
                  <a:srgbClr val="C00000"/>
                </a:solidFill>
                <a:latin typeface="Calibri" pitchFamily="34" charset="0"/>
                <a:ea typeface="Times New Roman" panose="02020603050405020304" pitchFamily="18" charset="0"/>
              </a:rPr>
              <a:t>Γονέα	---&gt; </a:t>
            </a:r>
            <a:r>
              <a:rPr lang="el-GR" b="1" dirty="0">
                <a:solidFill>
                  <a:srgbClr val="B7C6FE">
                    <a:lumMod val="25000"/>
                  </a:srgbClr>
                </a:solidFill>
                <a:latin typeface="Calibri" pitchFamily="34" charset="0"/>
                <a:ea typeface="Times New Roman" panose="02020603050405020304" pitchFamily="18" charset="0"/>
              </a:rPr>
              <a:t>Ημερομηνία περιστατικού: </a:t>
            </a:r>
            <a:r>
              <a:rPr lang="el-GR" b="1" dirty="0">
                <a:solidFill>
                  <a:srgbClr val="C00000"/>
                </a:solidFill>
                <a:latin typeface="Calibri" pitchFamily="34" charset="0"/>
                <a:ea typeface="Times New Roman" panose="02020603050405020304" pitchFamily="18" charset="0"/>
              </a:rPr>
              <a:t>22/4/2024</a:t>
            </a: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Βαθμίδα Εκπαίδευσης: </a:t>
            </a:r>
            <a:r>
              <a:rPr lang="el-GR" b="1" dirty="0">
                <a:solidFill>
                  <a:srgbClr val="C00000"/>
                </a:solidFill>
                <a:latin typeface="Calibri" pitchFamily="34" charset="0"/>
                <a:ea typeface="Times New Roman" panose="02020603050405020304" pitchFamily="18" charset="0"/>
              </a:rPr>
              <a:t>Δευτεροβάθμια, Γυμνάσιο.	 ---&gt; </a:t>
            </a:r>
            <a:r>
              <a:rPr lang="el-GR" b="1" dirty="0">
                <a:solidFill>
                  <a:srgbClr val="B7C6FE">
                    <a:lumMod val="25000"/>
                  </a:srgbClr>
                </a:solidFill>
                <a:latin typeface="Calibri" pitchFamily="34" charset="0"/>
                <a:ea typeface="Times New Roman" panose="02020603050405020304" pitchFamily="18" charset="0"/>
              </a:rPr>
              <a:t>Τάξη: </a:t>
            </a:r>
            <a:r>
              <a:rPr lang="el-GR" b="1" dirty="0">
                <a:solidFill>
                  <a:srgbClr val="C00000"/>
                </a:solidFill>
                <a:latin typeface="Calibri" pitchFamily="34" charset="0"/>
                <a:ea typeface="Times New Roman" panose="02020603050405020304" pitchFamily="18" charset="0"/>
              </a:rPr>
              <a:t>Β΄</a:t>
            </a: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Χρόνος που συνέβη το περιστατικό : </a:t>
            </a:r>
            <a:r>
              <a:rPr lang="el-GR" b="1" dirty="0">
                <a:solidFill>
                  <a:srgbClr val="C00000"/>
                </a:solidFill>
                <a:latin typeface="Calibri" pitchFamily="34" charset="0"/>
                <a:ea typeface="Times New Roman" panose="02020603050405020304" pitchFamily="18" charset="0"/>
              </a:rPr>
              <a:t>Απόγευμα.</a:t>
            </a: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Τόπος που συνέβη το περιστατικό : </a:t>
            </a:r>
            <a:r>
              <a:rPr lang="el-GR" b="1" dirty="0" smtClean="0">
                <a:solidFill>
                  <a:srgbClr val="C00000"/>
                </a:solidFill>
                <a:latin typeface="Calibri" pitchFamily="34" charset="0"/>
                <a:ea typeface="Times New Roman" panose="02020603050405020304" pitchFamily="18" charset="0"/>
              </a:rPr>
              <a:t>Διαδίκτυο</a:t>
            </a:r>
            <a:r>
              <a:rPr lang="en-US" b="1" dirty="0">
                <a:solidFill>
                  <a:srgbClr val="C00000"/>
                </a:solidFill>
                <a:latin typeface="Calibri" pitchFamily="34" charset="0"/>
                <a:ea typeface="Times New Roman" panose="02020603050405020304" pitchFamily="18" charset="0"/>
              </a:rPr>
              <a:t> </a:t>
            </a:r>
            <a:r>
              <a:rPr lang="el-GR" b="1" dirty="0" smtClean="0">
                <a:solidFill>
                  <a:srgbClr val="C00000"/>
                </a:solidFill>
                <a:latin typeface="Calibri" pitchFamily="34" charset="0"/>
                <a:ea typeface="Times New Roman" panose="02020603050405020304" pitchFamily="18" charset="0"/>
              </a:rPr>
              <a:t>– Σχολική Εκδρομή.</a:t>
            </a:r>
            <a:endParaRPr lang="el-GR" b="1" dirty="0">
              <a:solidFill>
                <a:srgbClr val="C00000"/>
              </a:solidFill>
              <a:latin typeface="Calibri" pitchFamily="34" charset="0"/>
              <a:ea typeface="Times New Roman" panose="02020603050405020304" pitchFamily="18" charset="0"/>
            </a:endParaRPr>
          </a:p>
          <a:p>
            <a:pPr algn="just" eaLnBrk="1" hangingPunct="1">
              <a:lnSpc>
                <a:spcPts val="1500"/>
              </a:lnSpc>
              <a:spcAft>
                <a:spcPts val="0"/>
              </a:spcAft>
            </a:pPr>
            <a:endParaRPr lang="el-GR" b="1" dirty="0">
              <a:solidFill>
                <a:srgbClr val="C00000"/>
              </a:solidFill>
              <a:latin typeface="Calibri" pitchFamily="34" charset="0"/>
              <a:ea typeface="Times New Roman" panose="02020603050405020304" pitchFamily="18" charset="0"/>
            </a:endParaRPr>
          </a:p>
          <a:p>
            <a:pPr lvl="0"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Επαναλαμβανόμενο: </a:t>
            </a:r>
            <a:r>
              <a:rPr lang="el-GR" b="1" dirty="0">
                <a:solidFill>
                  <a:srgbClr val="C00000"/>
                </a:solidFill>
                <a:latin typeface="Calibri" pitchFamily="34" charset="0"/>
                <a:ea typeface="Times New Roman" panose="02020603050405020304" pitchFamily="18" charset="0"/>
              </a:rPr>
              <a:t>Μερικές φορές (2 – 5).</a:t>
            </a: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Περιγραφή περιστατικού:</a:t>
            </a:r>
          </a:p>
          <a:p>
            <a:pPr algn="just" eaLnBrk="1" hangingPunct="1">
              <a:lnSpc>
                <a:spcPts val="3000"/>
              </a:lnSpc>
              <a:spcAft>
                <a:spcPts val="0"/>
              </a:spcAft>
            </a:pPr>
            <a:r>
              <a:rPr lang="el-GR" b="1" i="1" dirty="0">
                <a:solidFill>
                  <a:srgbClr val="C00000"/>
                </a:solidFill>
                <a:latin typeface="Calibri" pitchFamily="34" charset="0"/>
                <a:ea typeface="Times New Roman" panose="02020603050405020304" pitchFamily="18" charset="0"/>
              </a:rPr>
              <a:t>«Μέσω του λογαριασμού του παιδιού μου στο </a:t>
            </a:r>
            <a:r>
              <a:rPr lang="el-GR" b="1" i="1" dirty="0" err="1">
                <a:solidFill>
                  <a:srgbClr val="C00000"/>
                </a:solidFill>
                <a:latin typeface="Calibri" pitchFamily="34" charset="0"/>
                <a:ea typeface="Times New Roman" panose="02020603050405020304" pitchFamily="18" charset="0"/>
              </a:rPr>
              <a:t>Snapchat</a:t>
            </a:r>
            <a:r>
              <a:rPr lang="el-GR" b="1" i="1" dirty="0">
                <a:solidFill>
                  <a:srgbClr val="C00000"/>
                </a:solidFill>
                <a:latin typeface="Calibri" pitchFamily="34" charset="0"/>
                <a:ea typeface="Times New Roman" panose="02020603050405020304" pitchFamily="18" charset="0"/>
              </a:rPr>
              <a:t> στάλθηκαν ηχητικά από την ********** με βρισιά, προσωπική απειλή για ξύλο στο σχολείο και στο τέλος ότι θα βάλουν μαύρα οι γονείς!! Την ίδια μέρα η ίδια κοπέλα έστειλε άτομα να την ρίξουν στο πάτωμα κατά την σχολική εκδρομή».</a:t>
            </a:r>
            <a:endParaRPr lang="el-GR" b="1" i="1" dirty="0">
              <a:solidFill>
                <a:srgbClr val="C00000"/>
              </a:solidFill>
              <a:latin typeface="Times New Roman" panose="02020603050405020304" pitchFamily="18" charset="0"/>
              <a:ea typeface="Times New Roman" panose="02020603050405020304" pitchFamily="18" charset="0"/>
            </a:endParaRPr>
          </a:p>
        </p:txBody>
      </p:sp>
      <p:sp>
        <p:nvSpPr>
          <p:cNvPr id="2" name="Θέση αριθμού διαφάνειας 1">
            <a:extLst>
              <a:ext uri="{FF2B5EF4-FFF2-40B4-BE49-F238E27FC236}">
                <a16:creationId xmlns:a16="http://schemas.microsoft.com/office/drawing/2014/main" id="{1723099D-0E2E-4850-AA6D-83AC05C1EC66}"/>
              </a:ext>
            </a:extLst>
          </p:cNvPr>
          <p:cNvSpPr>
            <a:spLocks noGrp="1"/>
          </p:cNvSpPr>
          <p:nvPr>
            <p:ph type="sldNum" sz="quarter" idx="12"/>
          </p:nvPr>
        </p:nvSpPr>
        <p:spPr/>
        <p:txBody>
          <a:bodyPr/>
          <a:lstStyle/>
          <a:p>
            <a:pPr>
              <a:defRPr/>
            </a:pPr>
            <a:fld id="{845437B2-4D18-46FF-8583-E2B9C8A721F5}" type="slidenum">
              <a:rPr lang="el-GR" altLang="el-GR" smtClean="0"/>
              <a:pPr>
                <a:defRPr/>
              </a:pPr>
              <a:t>61</a:t>
            </a:fld>
            <a:endParaRPr lang="el-GR" altLang="el-GR"/>
          </a:p>
        </p:txBody>
      </p:sp>
      <p:pic>
        <p:nvPicPr>
          <p:cNvPr id="10" name="Εικόνα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480376" y="6237241"/>
            <a:ext cx="1355743" cy="379608"/>
          </a:xfrm>
          <a:prstGeom prst="rect">
            <a:avLst/>
          </a:prstGeom>
        </p:spPr>
      </p:pic>
    </p:spTree>
    <p:extLst>
      <p:ext uri="{BB962C8B-B14F-4D97-AF65-F5344CB8AC3E}">
        <p14:creationId xmlns:p14="http://schemas.microsoft.com/office/powerpoint/2010/main" val="18387515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 calcmode="lin" valueType="num">
                                      <p:cBhvr additive="base">
                                        <p:cTn id="25"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anim calcmode="lin" valueType="num">
                                      <p:cBhvr additive="base">
                                        <p:cTn id="31"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10" end="10"/>
                                            </p:txEl>
                                          </p:spTgt>
                                        </p:tgtEl>
                                        <p:attrNameLst>
                                          <p:attrName>style.visibility</p:attrName>
                                        </p:attrNameLst>
                                      </p:cBhvr>
                                      <p:to>
                                        <p:strVal val="visible"/>
                                      </p:to>
                                    </p:set>
                                    <p:anim calcmode="lin" valueType="num">
                                      <p:cBhvr additive="base">
                                        <p:cTn id="37"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1">
                                            <p:txEl>
                                              <p:pRg st="12" end="12"/>
                                            </p:txEl>
                                          </p:spTgt>
                                        </p:tgtEl>
                                        <p:attrNameLst>
                                          <p:attrName>style.visibility</p:attrName>
                                        </p:attrNameLst>
                                      </p:cBhvr>
                                      <p:to>
                                        <p:strVal val="visible"/>
                                      </p:to>
                                    </p:set>
                                    <p:animEffect transition="in" filter="fade">
                                      <p:cBhvr>
                                        <p:cTn id="43" dur="1000"/>
                                        <p:tgtEl>
                                          <p:spTgt spid="11">
                                            <p:txEl>
                                              <p:pRg st="12" end="12"/>
                                            </p:txEl>
                                          </p:spTgt>
                                        </p:tgtEl>
                                      </p:cBhvr>
                                    </p:animEffect>
                                    <p:anim calcmode="lin" valueType="num">
                                      <p:cBhvr>
                                        <p:cTn id="44" dur="1000" fill="hold"/>
                                        <p:tgtEl>
                                          <p:spTgt spid="11">
                                            <p:txEl>
                                              <p:pRg st="12" end="12"/>
                                            </p:txEl>
                                          </p:spTgt>
                                        </p:tgtEl>
                                        <p:attrNameLst>
                                          <p:attrName>ppt_x</p:attrName>
                                        </p:attrNameLst>
                                      </p:cBhvr>
                                      <p:tavLst>
                                        <p:tav tm="0">
                                          <p:val>
                                            <p:strVal val="#ppt_x"/>
                                          </p:val>
                                        </p:tav>
                                        <p:tav tm="100000">
                                          <p:val>
                                            <p:strVal val="#ppt_x"/>
                                          </p:val>
                                        </p:tav>
                                      </p:tavLst>
                                    </p:anim>
                                    <p:anim calcmode="lin" valueType="num">
                                      <p:cBhvr>
                                        <p:cTn id="45" dur="1000" fill="hold"/>
                                        <p:tgtEl>
                                          <p:spTgt spid="11">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1">
                                            <p:txEl>
                                              <p:pRg st="13" end="13"/>
                                            </p:txEl>
                                          </p:spTgt>
                                        </p:tgtEl>
                                        <p:attrNameLst>
                                          <p:attrName>style.visibility</p:attrName>
                                        </p:attrNameLst>
                                      </p:cBhvr>
                                      <p:to>
                                        <p:strVal val="visible"/>
                                      </p:to>
                                    </p:set>
                                    <p:anim calcmode="lin" valueType="num">
                                      <p:cBhvr>
                                        <p:cTn id="50" dur="500" fill="hold"/>
                                        <p:tgtEl>
                                          <p:spTgt spid="11">
                                            <p:txEl>
                                              <p:pRg st="13" end="13"/>
                                            </p:txEl>
                                          </p:spTgt>
                                        </p:tgtEl>
                                        <p:attrNameLst>
                                          <p:attrName>ppt_w</p:attrName>
                                        </p:attrNameLst>
                                      </p:cBhvr>
                                      <p:tavLst>
                                        <p:tav tm="0">
                                          <p:val>
                                            <p:fltVal val="0"/>
                                          </p:val>
                                        </p:tav>
                                        <p:tav tm="100000">
                                          <p:val>
                                            <p:strVal val="#ppt_w"/>
                                          </p:val>
                                        </p:tav>
                                      </p:tavLst>
                                    </p:anim>
                                    <p:anim calcmode="lin" valueType="num">
                                      <p:cBhvr>
                                        <p:cTn id="51" dur="500" fill="hold"/>
                                        <p:tgtEl>
                                          <p:spTgt spid="11">
                                            <p:txEl>
                                              <p:pRg st="13" end="13"/>
                                            </p:txEl>
                                          </p:spTgt>
                                        </p:tgtEl>
                                        <p:attrNameLst>
                                          <p:attrName>ppt_h</p:attrName>
                                        </p:attrNameLst>
                                      </p:cBhvr>
                                      <p:tavLst>
                                        <p:tav tm="0">
                                          <p:val>
                                            <p:fltVal val="0"/>
                                          </p:val>
                                        </p:tav>
                                        <p:tav tm="100000">
                                          <p:val>
                                            <p:strVal val="#ppt_h"/>
                                          </p:val>
                                        </p:tav>
                                      </p:tavLst>
                                    </p:anim>
                                    <p:animEffect transition="in" filter="fade">
                                      <p:cBhvr>
                                        <p:cTn id="52" dur="500"/>
                                        <p:tgtEl>
                                          <p:spTgt spid="1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1441450" y="385763"/>
            <a:ext cx="3079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1809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800" b="1">
                <a:latin typeface="Book Antiqua" panose="02040602050305030304" pitchFamily="18" charset="0"/>
              </a:rPr>
              <a:t>                                          </a:t>
            </a:r>
          </a:p>
          <a:p>
            <a:pPr>
              <a:spcBef>
                <a:spcPct val="0"/>
              </a:spcBef>
              <a:buFontTx/>
              <a:buNone/>
            </a:pPr>
            <a:r>
              <a:rPr lang="el-GR" altLang="el-GR" sz="1800" b="1">
                <a:latin typeface="Book Antiqua" panose="02040602050305030304" pitchFamily="18" charset="0"/>
              </a:rPr>
              <a:t>                                               </a:t>
            </a:r>
            <a:endParaRPr lang="el-GR" altLang="el-GR" sz="2400"/>
          </a:p>
        </p:txBody>
      </p:sp>
      <p:sp>
        <p:nvSpPr>
          <p:cNvPr id="22531" name="Rectangle 8"/>
          <p:cNvSpPr>
            <a:spLocks noChangeArrowheads="1"/>
          </p:cNvSpPr>
          <p:nvPr/>
        </p:nvSpPr>
        <p:spPr bwMode="auto">
          <a:xfrm>
            <a:off x="1524000" y="21272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22532" name="Rectangle 9"/>
          <p:cNvSpPr>
            <a:spLocks noChangeArrowheads="1"/>
          </p:cNvSpPr>
          <p:nvPr/>
        </p:nvSpPr>
        <p:spPr bwMode="auto">
          <a:xfrm>
            <a:off x="1524000" y="2103439"/>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6" name="Rectangle 8"/>
          <p:cNvSpPr>
            <a:spLocks noChangeArrowheads="1"/>
          </p:cNvSpPr>
          <p:nvPr/>
        </p:nvSpPr>
        <p:spPr bwMode="auto">
          <a:xfrm>
            <a:off x="-13394" y="-17415"/>
            <a:ext cx="11856640" cy="553998"/>
          </a:xfrm>
          <a:prstGeom prst="rect">
            <a:avLst/>
          </a:prstGeom>
          <a:noFill/>
          <a:ln w="9525" algn="ctr">
            <a:noFill/>
            <a:miter lim="800000"/>
            <a:headEnd/>
            <a:tailEnd/>
          </a:ln>
          <a:effectLst/>
        </p:spPr>
        <p:txBody>
          <a:bodyPr wrap="square">
            <a:spAutoFit/>
          </a:bodyPr>
          <a:lstStyle>
            <a:lvl1pPr eaLnBrk="0" hangingPunct="0">
              <a:defRPr sz="2500">
                <a:solidFill>
                  <a:schemeClr val="tx2"/>
                </a:solidFill>
                <a:latin typeface="Calibri" pitchFamily="34" charset="0"/>
              </a:defRPr>
            </a:lvl1pPr>
            <a:lvl2pPr marL="742950" indent="-285750" eaLnBrk="0" hangingPunct="0">
              <a:defRPr sz="2500">
                <a:solidFill>
                  <a:schemeClr val="tx2"/>
                </a:solidFill>
                <a:latin typeface="Calibri" pitchFamily="34" charset="0"/>
              </a:defRPr>
            </a:lvl2pPr>
            <a:lvl3pPr marL="1143000" indent="-228600" eaLnBrk="0" hangingPunct="0">
              <a:defRPr sz="2500">
                <a:solidFill>
                  <a:schemeClr val="tx2"/>
                </a:solidFill>
                <a:latin typeface="Calibri" pitchFamily="34" charset="0"/>
              </a:defRPr>
            </a:lvl3pPr>
            <a:lvl4pPr marL="1600200" indent="-228600" eaLnBrk="0" hangingPunct="0">
              <a:defRPr sz="2500">
                <a:solidFill>
                  <a:schemeClr val="tx2"/>
                </a:solidFill>
                <a:latin typeface="Calibri" pitchFamily="34" charset="0"/>
              </a:defRPr>
            </a:lvl4pPr>
            <a:lvl5pPr marL="2057400" indent="-228600" eaLnBrk="0" hangingPunct="0">
              <a:defRPr sz="2500">
                <a:solidFill>
                  <a:schemeClr val="tx2"/>
                </a:solidFill>
                <a:latin typeface="Calibri" pitchFamily="34" charset="0"/>
              </a:defRPr>
            </a:lvl5pPr>
            <a:lvl6pPr marL="2514600" indent="-228600" eaLnBrk="0" fontAlgn="base" hangingPunct="0">
              <a:spcBef>
                <a:spcPct val="0"/>
              </a:spcBef>
              <a:spcAft>
                <a:spcPct val="0"/>
              </a:spcAft>
              <a:defRPr sz="2500">
                <a:solidFill>
                  <a:schemeClr val="tx2"/>
                </a:solidFill>
                <a:latin typeface="Calibri" pitchFamily="34" charset="0"/>
              </a:defRPr>
            </a:lvl6pPr>
            <a:lvl7pPr marL="2971800" indent="-228600" eaLnBrk="0" fontAlgn="base" hangingPunct="0">
              <a:spcBef>
                <a:spcPct val="0"/>
              </a:spcBef>
              <a:spcAft>
                <a:spcPct val="0"/>
              </a:spcAft>
              <a:defRPr sz="2500">
                <a:solidFill>
                  <a:schemeClr val="tx2"/>
                </a:solidFill>
                <a:latin typeface="Calibri" pitchFamily="34" charset="0"/>
              </a:defRPr>
            </a:lvl7pPr>
            <a:lvl8pPr marL="3429000" indent="-228600" eaLnBrk="0" fontAlgn="base" hangingPunct="0">
              <a:spcBef>
                <a:spcPct val="0"/>
              </a:spcBef>
              <a:spcAft>
                <a:spcPct val="0"/>
              </a:spcAft>
              <a:defRPr sz="2500">
                <a:solidFill>
                  <a:schemeClr val="tx2"/>
                </a:solidFill>
                <a:latin typeface="Calibri" pitchFamily="34" charset="0"/>
              </a:defRPr>
            </a:lvl8pPr>
            <a:lvl9pPr marL="3886200" indent="-228600" eaLnBrk="0" fontAlgn="base" hangingPunct="0">
              <a:spcBef>
                <a:spcPct val="0"/>
              </a:spcBef>
              <a:spcAft>
                <a:spcPct val="0"/>
              </a:spcAft>
              <a:defRPr sz="2500">
                <a:solidFill>
                  <a:schemeClr val="tx2"/>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altLang="el-GR" sz="2700" b="1" i="0" u="none" strike="noStrike" kern="0" cap="none" spc="0" normalizeH="0" baseline="0" noProof="0" dirty="0">
                <a:ln>
                  <a:noFill/>
                </a:ln>
                <a:solidFill>
                  <a:srgbClr val="CC0000"/>
                </a:solidFill>
                <a:effectLst>
                  <a:outerShdw blurRad="38100" dist="38100" dir="2700000" algn="tl">
                    <a:srgbClr val="C0C0C0"/>
                  </a:outerShdw>
                </a:effectLst>
                <a:uLnTx/>
                <a:uFillTx/>
              </a:rPr>
              <a:t>Ενδοσχολική Βία και Εκφοβισμός (Ε.ΒΙ.Ε.)</a:t>
            </a:r>
            <a:r>
              <a:rPr lang="el-GR" altLang="el-GR" sz="2700" b="1" kern="0" noProof="0" dirty="0">
                <a:solidFill>
                  <a:srgbClr val="CC0000"/>
                </a:solidFill>
                <a:effectLst>
                  <a:outerShdw blurRad="38100" dist="38100" dir="2700000" algn="tl">
                    <a:srgbClr val="C0C0C0"/>
                  </a:outerShdw>
                </a:effectLst>
              </a:rPr>
              <a:t>: Διαχείριση 10</a:t>
            </a:r>
            <a:r>
              <a:rPr lang="el-GR" altLang="el-GR" sz="2700" b="1" kern="0" baseline="30000" dirty="0">
                <a:solidFill>
                  <a:srgbClr val="CC0000"/>
                </a:solidFill>
                <a:effectLst>
                  <a:outerShdw blurRad="38100" dist="38100" dir="2700000" algn="tl">
                    <a:srgbClr val="C0C0C0"/>
                  </a:outerShdw>
                </a:effectLst>
              </a:rPr>
              <a:t>ης</a:t>
            </a:r>
            <a:r>
              <a:rPr lang="el-GR" altLang="el-GR" sz="2700" b="1" kern="0" dirty="0">
                <a:solidFill>
                  <a:srgbClr val="CC0000"/>
                </a:solidFill>
                <a:effectLst>
                  <a:outerShdw blurRad="38100" dist="38100" dir="2700000" algn="tl">
                    <a:srgbClr val="C0C0C0"/>
                  </a:outerShdw>
                </a:effectLst>
              </a:rPr>
              <a:t> Μελέτης Περίπτωσης</a:t>
            </a:r>
            <a:r>
              <a:rPr lang="el-GR" altLang="el-GR" sz="3000" b="1" kern="0" dirty="0">
                <a:solidFill>
                  <a:srgbClr val="CC0000"/>
                </a:solidFill>
                <a:effectLst>
                  <a:outerShdw blurRad="38100" dist="38100" dir="2700000" algn="tl">
                    <a:srgbClr val="C0C0C0"/>
                  </a:outerShdw>
                </a:effectLst>
              </a:rPr>
              <a:t> </a:t>
            </a:r>
            <a:endPar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endParaRPr>
          </a:p>
        </p:txBody>
      </p:sp>
      <p:sp>
        <p:nvSpPr>
          <p:cNvPr id="2" name="Ορθογώνιο 1"/>
          <p:cNvSpPr/>
          <p:nvPr/>
        </p:nvSpPr>
        <p:spPr>
          <a:xfrm>
            <a:off x="407368" y="503376"/>
            <a:ext cx="11435878" cy="6247864"/>
          </a:xfrm>
          <a:prstGeom prst="rect">
            <a:avLst/>
          </a:prstGeom>
        </p:spPr>
        <p:txBody>
          <a:bodyPr wrap="square">
            <a:spAutoFit/>
          </a:bodyPr>
          <a:lstStyle/>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Εντός αρμοδιότητας:  	</a:t>
            </a:r>
            <a:r>
              <a:rPr lang="el-GR" sz="3000" b="1" dirty="0">
                <a:solidFill>
                  <a:srgbClr val="C00000"/>
                </a:solidFill>
                <a:latin typeface="Calibri" pitchFamily="34" charset="0"/>
                <a:ea typeface="Times New Roman" panose="02020603050405020304" pitchFamily="18" charset="0"/>
              </a:rPr>
              <a:t>ΝΑΙ</a:t>
            </a:r>
            <a:r>
              <a:rPr lang="el-GR" b="1" dirty="0">
                <a:solidFill>
                  <a:srgbClr val="C00000"/>
                </a:solidFill>
                <a:latin typeface="Calibri" pitchFamily="34" charset="0"/>
                <a:ea typeface="Times New Roman" panose="02020603050405020304" pitchFamily="18" charset="0"/>
              </a:rPr>
              <a:t>   </a:t>
            </a:r>
            <a:r>
              <a:rPr lang="el-GR" sz="3000" b="1" dirty="0">
                <a:solidFill>
                  <a:srgbClr val="C00000"/>
                </a:solidFill>
                <a:latin typeface="Calibri" pitchFamily="34" charset="0"/>
                <a:ea typeface="Times New Roman" panose="02020603050405020304" pitchFamily="18" charset="0"/>
                <a:sym typeface="Wingdings" panose="05000000000000000000" pitchFamily="2" charset="2"/>
              </a:rPr>
              <a:t>		ΟΧΙ  </a:t>
            </a:r>
            <a:endParaRPr lang="en-US" sz="30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Είδος Ε.ΒΙ.Ε.:</a:t>
            </a:r>
            <a:r>
              <a:rPr lang="en-US" b="1" dirty="0">
                <a:solidFill>
                  <a:srgbClr val="B7C6FE">
                    <a:lumMod val="25000"/>
                  </a:srgbClr>
                </a:solidFill>
                <a:latin typeface="Calibri" pitchFamily="34" charset="0"/>
                <a:ea typeface="Times New Roman" panose="02020603050405020304" pitchFamily="18" charset="0"/>
              </a:rPr>
              <a:t> </a:t>
            </a:r>
            <a:endParaRPr lang="el-GR"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Αξιολόγηση - ιδιαίτερο χαρακτηριστικό περιστατικού:</a:t>
            </a: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Βάσιμη: 			</a:t>
            </a:r>
            <a:r>
              <a:rPr lang="el-GR" sz="3000" b="1" dirty="0">
                <a:solidFill>
                  <a:srgbClr val="C00000"/>
                </a:solidFill>
                <a:latin typeface="Calibri" pitchFamily="34" charset="0"/>
                <a:ea typeface="Times New Roman" panose="02020603050405020304" pitchFamily="18" charset="0"/>
              </a:rPr>
              <a:t>ΝΑΙ</a:t>
            </a:r>
            <a:r>
              <a:rPr lang="el-GR" b="1" dirty="0">
                <a:solidFill>
                  <a:srgbClr val="C00000"/>
                </a:solidFill>
                <a:latin typeface="Calibri" pitchFamily="34" charset="0"/>
                <a:ea typeface="Times New Roman" panose="02020603050405020304" pitchFamily="18" charset="0"/>
              </a:rPr>
              <a:t>   </a:t>
            </a:r>
            <a:r>
              <a:rPr lang="el-GR" sz="3000" b="1" dirty="0">
                <a:solidFill>
                  <a:srgbClr val="C00000"/>
                </a:solidFill>
                <a:latin typeface="Calibri" pitchFamily="34" charset="0"/>
                <a:ea typeface="Times New Roman" panose="02020603050405020304" pitchFamily="18" charset="0"/>
                <a:sym typeface="Wingdings" panose="05000000000000000000" pitchFamily="2" charset="2"/>
              </a:rPr>
              <a:t>		ΟΧΙ  </a:t>
            </a: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Παραπομπή της υπόθεσης στην 4 – </a:t>
            </a:r>
            <a:r>
              <a:rPr lang="el-GR" b="1" dirty="0" err="1">
                <a:solidFill>
                  <a:srgbClr val="B7C6FE">
                    <a:lumMod val="25000"/>
                  </a:srgbClr>
                </a:solidFill>
                <a:latin typeface="Calibri" pitchFamily="34" charset="0"/>
                <a:ea typeface="Times New Roman" panose="02020603050405020304" pitchFamily="18" charset="0"/>
              </a:rPr>
              <a:t>μελή</a:t>
            </a:r>
            <a:r>
              <a:rPr lang="el-GR" b="1" dirty="0">
                <a:solidFill>
                  <a:srgbClr val="B7C6FE">
                    <a:lumMod val="25000"/>
                  </a:srgbClr>
                </a:solidFill>
                <a:latin typeface="Calibri" pitchFamily="34" charset="0"/>
                <a:ea typeface="Times New Roman" panose="02020603050405020304" pitchFamily="18" charset="0"/>
              </a:rPr>
              <a:t> Επιτροπή</a:t>
            </a:r>
            <a:r>
              <a:rPr lang="en-US" b="1" dirty="0">
                <a:solidFill>
                  <a:srgbClr val="B7C6FE">
                    <a:lumMod val="25000"/>
                  </a:srgbClr>
                </a:solidFill>
                <a:latin typeface="Calibri" pitchFamily="34" charset="0"/>
                <a:ea typeface="Times New Roman" panose="02020603050405020304" pitchFamily="18" charset="0"/>
              </a:rPr>
              <a:t>   </a:t>
            </a:r>
            <a:r>
              <a:rPr lang="el-GR" sz="3000" b="1" dirty="0">
                <a:solidFill>
                  <a:srgbClr val="C00000"/>
                </a:solidFill>
                <a:latin typeface="Calibri" pitchFamily="34" charset="0"/>
                <a:ea typeface="Times New Roman" panose="02020603050405020304" pitchFamily="18" charset="0"/>
              </a:rPr>
              <a:t>ΝΑΙ</a:t>
            </a:r>
            <a:r>
              <a:rPr lang="el-GR" b="1" dirty="0">
                <a:solidFill>
                  <a:srgbClr val="C00000"/>
                </a:solidFill>
                <a:latin typeface="Calibri" pitchFamily="34" charset="0"/>
                <a:ea typeface="Times New Roman" panose="02020603050405020304" pitchFamily="18" charset="0"/>
              </a:rPr>
              <a:t>   </a:t>
            </a:r>
            <a:r>
              <a:rPr lang="el-GR" sz="3000" b="1" dirty="0">
                <a:solidFill>
                  <a:srgbClr val="C00000"/>
                </a:solidFill>
                <a:latin typeface="Calibri" pitchFamily="34" charset="0"/>
                <a:ea typeface="Times New Roman" panose="02020603050405020304" pitchFamily="18" charset="0"/>
                <a:sym typeface="Wingdings" panose="05000000000000000000" pitchFamily="2" charset="2"/>
              </a:rPr>
              <a:t>		ΟΧΙ </a:t>
            </a:r>
            <a:r>
              <a:rPr lang="en-US" b="1" dirty="0">
                <a:solidFill>
                  <a:srgbClr val="B7C6FE">
                    <a:lumMod val="25000"/>
                  </a:srgbClr>
                </a:solidFill>
                <a:latin typeface="Calibri" pitchFamily="34" charset="0"/>
                <a:ea typeface="Times New Roman" panose="02020603050405020304" pitchFamily="18" charset="0"/>
              </a:rPr>
              <a:t> </a:t>
            </a: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Πρόταση Διαχείρισης:</a:t>
            </a:r>
          </a:p>
          <a:p>
            <a:pPr marL="182563"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sym typeface="Symbol" panose="05050102010706020507" pitchFamily="18" charset="2"/>
              </a:rPr>
              <a:t></a:t>
            </a:r>
            <a:r>
              <a:rPr lang="el-GR" b="1" dirty="0">
                <a:solidFill>
                  <a:srgbClr val="C00000"/>
                </a:solidFill>
                <a:latin typeface="Calibri" pitchFamily="34" charset="0"/>
                <a:ea typeface="Times New Roman" panose="02020603050405020304" pitchFamily="18" charset="0"/>
              </a:rPr>
              <a:t> </a:t>
            </a:r>
            <a:r>
              <a:rPr lang="el-GR" b="1" dirty="0">
                <a:solidFill>
                  <a:srgbClr val="B7C6FE">
                    <a:lumMod val="25000"/>
                  </a:srgbClr>
                </a:solidFill>
                <a:latin typeface="Calibri" pitchFamily="34" charset="0"/>
                <a:ea typeface="Times New Roman" panose="02020603050405020304" pitchFamily="18" charset="0"/>
              </a:rPr>
              <a:t>Έλεγχος περιστατικού για τις καταγγελίες.</a:t>
            </a:r>
            <a:endParaRPr lang="en-US" b="1" dirty="0">
              <a:solidFill>
                <a:srgbClr val="B7C6FE">
                  <a:lumMod val="25000"/>
                </a:srgbClr>
              </a:solidFill>
              <a:latin typeface="Calibri" pitchFamily="34" charset="0"/>
              <a:ea typeface="Times New Roman" panose="02020603050405020304" pitchFamily="18" charset="0"/>
            </a:endParaRPr>
          </a:p>
          <a:p>
            <a:pPr marL="182563"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sym typeface="Symbol" panose="05050102010706020507" pitchFamily="18" charset="2"/>
              </a:rPr>
              <a:t></a:t>
            </a:r>
            <a:r>
              <a:rPr lang="el-GR" b="1" dirty="0">
                <a:solidFill>
                  <a:srgbClr val="C00000"/>
                </a:solidFill>
                <a:latin typeface="Calibri" pitchFamily="34" charset="0"/>
                <a:ea typeface="Times New Roman" panose="02020603050405020304" pitchFamily="18" charset="0"/>
              </a:rPr>
              <a:t> </a:t>
            </a:r>
            <a:r>
              <a:rPr lang="el-GR" b="1" dirty="0">
                <a:solidFill>
                  <a:srgbClr val="B7C6FE">
                    <a:lumMod val="25000"/>
                  </a:srgbClr>
                </a:solidFill>
                <a:latin typeface="Calibri" pitchFamily="34" charset="0"/>
                <a:ea typeface="Times New Roman" panose="02020603050405020304" pitchFamily="18" charset="0"/>
              </a:rPr>
              <a:t>Συλλογή πληροφοριών, ιστορικό.</a:t>
            </a:r>
          </a:p>
          <a:p>
            <a:pPr marL="182563"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sym typeface="Symbol" panose="05050102010706020507" pitchFamily="18" charset="2"/>
              </a:rPr>
              <a:t></a:t>
            </a:r>
            <a:r>
              <a:rPr lang="el-GR" b="1" dirty="0">
                <a:solidFill>
                  <a:srgbClr val="C00000"/>
                </a:solidFill>
                <a:latin typeface="Calibri" pitchFamily="34" charset="0"/>
                <a:ea typeface="Times New Roman" panose="02020603050405020304" pitchFamily="18" charset="0"/>
              </a:rPr>
              <a:t> </a:t>
            </a:r>
            <a:r>
              <a:rPr lang="el-GR" b="1" dirty="0">
                <a:solidFill>
                  <a:srgbClr val="B7C6FE">
                    <a:lumMod val="25000"/>
                  </a:srgbClr>
                </a:solidFill>
                <a:latin typeface="Calibri" pitchFamily="34" charset="0"/>
                <a:ea typeface="Times New Roman" panose="02020603050405020304" pitchFamily="18" charset="0"/>
              </a:rPr>
              <a:t>Προσδιορισμός ρόλων εμπλεκομένων.</a:t>
            </a:r>
          </a:p>
          <a:p>
            <a:pPr marL="182563"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sym typeface="Symbol" panose="05050102010706020507" pitchFamily="18" charset="2"/>
              </a:rPr>
              <a:t></a:t>
            </a:r>
            <a:r>
              <a:rPr lang="el-GR" b="1" dirty="0">
                <a:solidFill>
                  <a:srgbClr val="C00000"/>
                </a:solidFill>
                <a:latin typeface="Calibri" pitchFamily="34" charset="0"/>
                <a:ea typeface="Times New Roman" panose="02020603050405020304" pitchFamily="18" charset="0"/>
              </a:rPr>
              <a:t> </a:t>
            </a:r>
            <a:r>
              <a:rPr lang="el-GR" b="1" dirty="0">
                <a:solidFill>
                  <a:srgbClr val="B7C6FE">
                    <a:lumMod val="25000"/>
                  </a:srgbClr>
                </a:solidFill>
                <a:latin typeface="Calibri" pitchFamily="34" charset="0"/>
                <a:ea typeface="Times New Roman" panose="02020603050405020304" pitchFamily="18" charset="0"/>
              </a:rPr>
              <a:t>Επικοινωνία με  (μαθητές, γονείς, αρχές, κ.λπ.): </a:t>
            </a:r>
          </a:p>
          <a:p>
            <a:pPr marL="182563"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sym typeface="Symbol" panose="05050102010706020507" pitchFamily="18" charset="2"/>
              </a:rPr>
              <a:t></a:t>
            </a:r>
            <a:r>
              <a:rPr lang="el-GR" b="1" dirty="0">
                <a:solidFill>
                  <a:srgbClr val="C00000"/>
                </a:solidFill>
                <a:latin typeface="Calibri" pitchFamily="34" charset="0"/>
                <a:ea typeface="Times New Roman" panose="02020603050405020304" pitchFamily="18" charset="0"/>
              </a:rPr>
              <a:t> </a:t>
            </a:r>
            <a:r>
              <a:rPr lang="el-GR" b="1" dirty="0">
                <a:solidFill>
                  <a:srgbClr val="B7C6FE">
                    <a:lumMod val="25000"/>
                  </a:srgbClr>
                </a:solidFill>
                <a:latin typeface="Calibri" pitchFamily="34" charset="0"/>
                <a:ea typeface="Times New Roman" panose="02020603050405020304" pitchFamily="18" charset="0"/>
              </a:rPr>
              <a:t>Συναντήσεις με  (μαθητές, γονείς κ.λπ.): </a:t>
            </a:r>
          </a:p>
          <a:p>
            <a:pPr marL="182563"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sym typeface="Symbol" panose="05050102010706020507" pitchFamily="18" charset="2"/>
              </a:rPr>
              <a:t></a:t>
            </a:r>
            <a:r>
              <a:rPr lang="el-GR" b="1" dirty="0">
                <a:solidFill>
                  <a:srgbClr val="C00000"/>
                </a:solidFill>
                <a:latin typeface="Calibri" pitchFamily="34" charset="0"/>
                <a:ea typeface="Times New Roman" panose="02020603050405020304" pitchFamily="18" charset="0"/>
              </a:rPr>
              <a:t> </a:t>
            </a:r>
            <a:r>
              <a:rPr lang="el-GR" b="1" dirty="0">
                <a:solidFill>
                  <a:srgbClr val="B7C6FE">
                    <a:lumMod val="25000"/>
                  </a:srgbClr>
                </a:solidFill>
                <a:latin typeface="Calibri" pitchFamily="34" charset="0"/>
                <a:ea typeface="Times New Roman" panose="02020603050405020304" pitchFamily="18" charset="0"/>
              </a:rPr>
              <a:t>Συνδρομή ειδικών (ψυχολόγων, κοινωνικών λειτουργών, νομικών, φορέων, αρχών κ.λπ.) – παραπομπή σε άλλες υπηρεσίες:  </a:t>
            </a:r>
          </a:p>
          <a:p>
            <a:pPr marL="182563"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sym typeface="Symbol" panose="05050102010706020507" pitchFamily="18" charset="2"/>
              </a:rPr>
              <a:t></a:t>
            </a:r>
            <a:r>
              <a:rPr lang="el-GR" b="1" dirty="0">
                <a:solidFill>
                  <a:srgbClr val="C00000"/>
                </a:solidFill>
                <a:latin typeface="Calibri" pitchFamily="34" charset="0"/>
                <a:ea typeface="Times New Roman" panose="02020603050405020304" pitchFamily="18" charset="0"/>
              </a:rPr>
              <a:t> </a:t>
            </a:r>
            <a:r>
              <a:rPr lang="el-GR" b="1" dirty="0">
                <a:solidFill>
                  <a:srgbClr val="B7C6FE">
                    <a:lumMod val="25000"/>
                  </a:srgbClr>
                </a:solidFill>
                <a:latin typeface="Calibri" pitchFamily="34" charset="0"/>
                <a:ea typeface="Times New Roman" panose="02020603050405020304" pitchFamily="18" charset="0"/>
              </a:rPr>
              <a:t>Πειθαρχικά μέτρα:</a:t>
            </a:r>
          </a:p>
          <a:p>
            <a:pPr marL="182563"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sym typeface="Symbol" panose="05050102010706020507" pitchFamily="18" charset="2"/>
              </a:rPr>
              <a:t></a:t>
            </a:r>
            <a:r>
              <a:rPr lang="el-GR" b="1" dirty="0">
                <a:solidFill>
                  <a:srgbClr val="C00000"/>
                </a:solidFill>
                <a:latin typeface="Calibri" pitchFamily="34" charset="0"/>
                <a:ea typeface="Times New Roman" panose="02020603050405020304" pitchFamily="18" charset="0"/>
              </a:rPr>
              <a:t> </a:t>
            </a:r>
            <a:r>
              <a:rPr lang="el-GR" b="1" dirty="0">
                <a:solidFill>
                  <a:srgbClr val="B7C6FE">
                    <a:lumMod val="25000"/>
                  </a:srgbClr>
                </a:solidFill>
                <a:latin typeface="Calibri" pitchFamily="34" charset="0"/>
                <a:ea typeface="Times New Roman" panose="02020603050405020304" pitchFamily="18" charset="0"/>
              </a:rPr>
              <a:t>Παιδαγωγικές παρεμβάσεις:</a:t>
            </a:r>
          </a:p>
          <a:p>
            <a:pPr marL="182563"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sym typeface="Symbol" panose="05050102010706020507" pitchFamily="18" charset="2"/>
              </a:rPr>
              <a:t></a:t>
            </a:r>
            <a:r>
              <a:rPr lang="el-GR" b="1" dirty="0">
                <a:solidFill>
                  <a:srgbClr val="C00000"/>
                </a:solidFill>
                <a:latin typeface="Calibri" pitchFamily="34" charset="0"/>
                <a:ea typeface="Times New Roman" panose="02020603050405020304" pitchFamily="18" charset="0"/>
              </a:rPr>
              <a:t> </a:t>
            </a:r>
            <a:r>
              <a:rPr lang="el-GR" b="1" dirty="0">
                <a:solidFill>
                  <a:srgbClr val="B7C6FE">
                    <a:lumMod val="25000"/>
                  </a:srgbClr>
                </a:solidFill>
                <a:latin typeface="Calibri" pitchFamily="34" charset="0"/>
                <a:ea typeface="Times New Roman" panose="02020603050405020304" pitchFamily="18" charset="0"/>
              </a:rPr>
              <a:t>Επικοινωνία, ενημέρωση, αρχείο, κλείσιμο:</a:t>
            </a:r>
          </a:p>
        </p:txBody>
      </p:sp>
      <p:sp>
        <p:nvSpPr>
          <p:cNvPr id="3" name="Θέση αριθμού διαφάνειας 2">
            <a:extLst>
              <a:ext uri="{FF2B5EF4-FFF2-40B4-BE49-F238E27FC236}">
                <a16:creationId xmlns:a16="http://schemas.microsoft.com/office/drawing/2014/main" id="{2582BED9-B1D7-4DA6-AE15-BA2BD1DED81B}"/>
              </a:ext>
            </a:extLst>
          </p:cNvPr>
          <p:cNvSpPr>
            <a:spLocks noGrp="1"/>
          </p:cNvSpPr>
          <p:nvPr>
            <p:ph type="sldNum" sz="quarter" idx="12"/>
          </p:nvPr>
        </p:nvSpPr>
        <p:spPr/>
        <p:txBody>
          <a:bodyPr/>
          <a:lstStyle/>
          <a:p>
            <a:pPr>
              <a:defRPr/>
            </a:pPr>
            <a:fld id="{845437B2-4D18-46FF-8583-E2B9C8A721F5}" type="slidenum">
              <a:rPr lang="el-GR" altLang="el-GR" smtClean="0"/>
              <a:pPr>
                <a:defRPr/>
              </a:pPr>
              <a:t>62</a:t>
            </a:fld>
            <a:endParaRPr lang="el-GR" altLang="el-GR"/>
          </a:p>
        </p:txBody>
      </p:sp>
      <p:pic>
        <p:nvPicPr>
          <p:cNvPr id="9" name="Εικόνα 8"/>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480376" y="6194919"/>
            <a:ext cx="1355743" cy="379608"/>
          </a:xfrm>
          <a:prstGeom prst="rect">
            <a:avLst/>
          </a:prstGeom>
        </p:spPr>
      </p:pic>
    </p:spTree>
    <p:extLst>
      <p:ext uri="{BB962C8B-B14F-4D97-AF65-F5344CB8AC3E}">
        <p14:creationId xmlns:p14="http://schemas.microsoft.com/office/powerpoint/2010/main" val="391780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
                                            <p:txEl>
                                              <p:pRg st="11" end="11"/>
                                            </p:txEl>
                                          </p:spTgt>
                                        </p:tgtEl>
                                        <p:attrNameLst>
                                          <p:attrName>style.visibility</p:attrName>
                                        </p:attrNameLst>
                                      </p:cBhvr>
                                      <p:to>
                                        <p:strVal val="visible"/>
                                      </p:to>
                                    </p:set>
                                    <p:anim calcmode="lin" valueType="num">
                                      <p:cBhvr additive="base">
                                        <p:cTn id="7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
                                            <p:txEl>
                                              <p:pRg st="12" end="12"/>
                                            </p:txEl>
                                          </p:spTgt>
                                        </p:tgtEl>
                                        <p:attrNameLst>
                                          <p:attrName>style.visibility</p:attrName>
                                        </p:attrNameLst>
                                      </p:cBhvr>
                                      <p:to>
                                        <p:strVal val="visible"/>
                                      </p:to>
                                    </p:set>
                                    <p:anim calcmode="lin" valueType="num">
                                      <p:cBhvr additive="base">
                                        <p:cTn id="79"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
                                            <p:txEl>
                                              <p:pRg st="13" end="13"/>
                                            </p:txEl>
                                          </p:spTgt>
                                        </p:tgtEl>
                                        <p:attrNameLst>
                                          <p:attrName>style.visibility</p:attrName>
                                        </p:attrNameLst>
                                      </p:cBhvr>
                                      <p:to>
                                        <p:strVal val="visible"/>
                                      </p:to>
                                    </p:set>
                                    <p:anim calcmode="lin" valueType="num">
                                      <p:cBhvr additive="base">
                                        <p:cTn id="85"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
                                            <p:txEl>
                                              <p:pRg st="14" end="14"/>
                                            </p:txEl>
                                          </p:spTgt>
                                        </p:tgtEl>
                                        <p:attrNameLst>
                                          <p:attrName>style.visibility</p:attrName>
                                        </p:attrNameLst>
                                      </p:cBhvr>
                                      <p:to>
                                        <p:strVal val="visible"/>
                                      </p:to>
                                    </p:set>
                                    <p:anim calcmode="lin" valueType="num">
                                      <p:cBhvr additive="base">
                                        <p:cTn id="91"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1441450" y="385763"/>
            <a:ext cx="3079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1809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800" b="1" dirty="0">
                <a:latin typeface="Book Antiqua" panose="02040602050305030304" pitchFamily="18" charset="0"/>
              </a:rPr>
              <a:t>                                          </a:t>
            </a:r>
          </a:p>
          <a:p>
            <a:pPr>
              <a:spcBef>
                <a:spcPct val="0"/>
              </a:spcBef>
              <a:buFontTx/>
              <a:buNone/>
            </a:pPr>
            <a:r>
              <a:rPr lang="el-GR" altLang="el-GR" sz="1800" b="1" dirty="0">
                <a:latin typeface="Book Antiqua" panose="02040602050305030304" pitchFamily="18" charset="0"/>
              </a:rPr>
              <a:t>                                               </a:t>
            </a:r>
            <a:endParaRPr lang="el-GR" altLang="el-GR" sz="2400" dirty="0"/>
          </a:p>
        </p:txBody>
      </p:sp>
      <p:sp>
        <p:nvSpPr>
          <p:cNvPr id="22531" name="Rectangle 8"/>
          <p:cNvSpPr>
            <a:spLocks noChangeArrowheads="1"/>
          </p:cNvSpPr>
          <p:nvPr/>
        </p:nvSpPr>
        <p:spPr bwMode="auto">
          <a:xfrm>
            <a:off x="1524000" y="21272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22532" name="Rectangle 9"/>
          <p:cNvSpPr>
            <a:spLocks noChangeArrowheads="1"/>
          </p:cNvSpPr>
          <p:nvPr/>
        </p:nvSpPr>
        <p:spPr bwMode="auto">
          <a:xfrm>
            <a:off x="1524000" y="2103439"/>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9" name="Rectangle 8"/>
          <p:cNvSpPr>
            <a:spLocks noChangeArrowheads="1"/>
          </p:cNvSpPr>
          <p:nvPr/>
        </p:nvSpPr>
        <p:spPr bwMode="auto">
          <a:xfrm>
            <a:off x="-13394" y="-17415"/>
            <a:ext cx="11856640" cy="553998"/>
          </a:xfrm>
          <a:prstGeom prst="rect">
            <a:avLst/>
          </a:prstGeom>
          <a:noFill/>
          <a:ln w="9525" algn="ctr">
            <a:noFill/>
            <a:miter lim="800000"/>
            <a:headEnd/>
            <a:tailEnd/>
          </a:ln>
          <a:effectLst/>
        </p:spPr>
        <p:txBody>
          <a:bodyPr wrap="square">
            <a:spAutoFit/>
          </a:bodyPr>
          <a:lstStyle>
            <a:lvl1pPr eaLnBrk="0" hangingPunct="0">
              <a:defRPr sz="2500">
                <a:solidFill>
                  <a:schemeClr val="tx2"/>
                </a:solidFill>
                <a:latin typeface="Calibri" pitchFamily="34" charset="0"/>
              </a:defRPr>
            </a:lvl1pPr>
            <a:lvl2pPr marL="742950" indent="-285750" eaLnBrk="0" hangingPunct="0">
              <a:defRPr sz="2500">
                <a:solidFill>
                  <a:schemeClr val="tx2"/>
                </a:solidFill>
                <a:latin typeface="Calibri" pitchFamily="34" charset="0"/>
              </a:defRPr>
            </a:lvl2pPr>
            <a:lvl3pPr marL="1143000" indent="-228600" eaLnBrk="0" hangingPunct="0">
              <a:defRPr sz="2500">
                <a:solidFill>
                  <a:schemeClr val="tx2"/>
                </a:solidFill>
                <a:latin typeface="Calibri" pitchFamily="34" charset="0"/>
              </a:defRPr>
            </a:lvl3pPr>
            <a:lvl4pPr marL="1600200" indent="-228600" eaLnBrk="0" hangingPunct="0">
              <a:defRPr sz="2500">
                <a:solidFill>
                  <a:schemeClr val="tx2"/>
                </a:solidFill>
                <a:latin typeface="Calibri" pitchFamily="34" charset="0"/>
              </a:defRPr>
            </a:lvl4pPr>
            <a:lvl5pPr marL="2057400" indent="-228600" eaLnBrk="0" hangingPunct="0">
              <a:defRPr sz="2500">
                <a:solidFill>
                  <a:schemeClr val="tx2"/>
                </a:solidFill>
                <a:latin typeface="Calibri" pitchFamily="34" charset="0"/>
              </a:defRPr>
            </a:lvl5pPr>
            <a:lvl6pPr marL="2514600" indent="-228600" eaLnBrk="0" fontAlgn="base" hangingPunct="0">
              <a:spcBef>
                <a:spcPct val="0"/>
              </a:spcBef>
              <a:spcAft>
                <a:spcPct val="0"/>
              </a:spcAft>
              <a:defRPr sz="2500">
                <a:solidFill>
                  <a:schemeClr val="tx2"/>
                </a:solidFill>
                <a:latin typeface="Calibri" pitchFamily="34" charset="0"/>
              </a:defRPr>
            </a:lvl6pPr>
            <a:lvl7pPr marL="2971800" indent="-228600" eaLnBrk="0" fontAlgn="base" hangingPunct="0">
              <a:spcBef>
                <a:spcPct val="0"/>
              </a:spcBef>
              <a:spcAft>
                <a:spcPct val="0"/>
              </a:spcAft>
              <a:defRPr sz="2500">
                <a:solidFill>
                  <a:schemeClr val="tx2"/>
                </a:solidFill>
                <a:latin typeface="Calibri" pitchFamily="34" charset="0"/>
              </a:defRPr>
            </a:lvl7pPr>
            <a:lvl8pPr marL="3429000" indent="-228600" eaLnBrk="0" fontAlgn="base" hangingPunct="0">
              <a:spcBef>
                <a:spcPct val="0"/>
              </a:spcBef>
              <a:spcAft>
                <a:spcPct val="0"/>
              </a:spcAft>
              <a:defRPr sz="2500">
                <a:solidFill>
                  <a:schemeClr val="tx2"/>
                </a:solidFill>
                <a:latin typeface="Calibri" pitchFamily="34" charset="0"/>
              </a:defRPr>
            </a:lvl8pPr>
            <a:lvl9pPr marL="3886200" indent="-228600" eaLnBrk="0" fontAlgn="base" hangingPunct="0">
              <a:spcBef>
                <a:spcPct val="0"/>
              </a:spcBef>
              <a:spcAft>
                <a:spcPct val="0"/>
              </a:spcAft>
              <a:defRPr sz="2500">
                <a:solidFill>
                  <a:schemeClr val="tx2"/>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rPr>
              <a:t>Ενδοσχολική Βία και Εκφοβισμός (Ε.ΒΙ.Ε.)</a:t>
            </a:r>
            <a:r>
              <a:rPr lang="el-GR" altLang="el-GR" sz="3000" b="1" kern="0" noProof="0" dirty="0">
                <a:solidFill>
                  <a:srgbClr val="CC0000"/>
                </a:solidFill>
                <a:effectLst>
                  <a:outerShdw blurRad="38100" dist="38100" dir="2700000" algn="tl">
                    <a:srgbClr val="C0C0C0"/>
                  </a:outerShdw>
                </a:effectLst>
              </a:rPr>
              <a:t>: 11</a:t>
            </a:r>
            <a:r>
              <a:rPr lang="el-GR" altLang="el-GR" sz="3000" b="1" kern="0" baseline="30000" dirty="0">
                <a:solidFill>
                  <a:srgbClr val="CC0000"/>
                </a:solidFill>
                <a:effectLst>
                  <a:outerShdw blurRad="38100" dist="38100" dir="2700000" algn="tl">
                    <a:srgbClr val="C0C0C0"/>
                  </a:outerShdw>
                </a:effectLst>
              </a:rPr>
              <a:t>η</a:t>
            </a:r>
            <a:r>
              <a:rPr lang="el-GR" altLang="el-GR" sz="3000" b="1" kern="0" dirty="0">
                <a:solidFill>
                  <a:srgbClr val="CC0000"/>
                </a:solidFill>
                <a:effectLst>
                  <a:outerShdw blurRad="38100" dist="38100" dir="2700000" algn="tl">
                    <a:srgbClr val="C0C0C0"/>
                  </a:outerShdw>
                </a:effectLst>
              </a:rPr>
              <a:t> Μελέτη Περίπτωσης </a:t>
            </a:r>
            <a:endPar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endParaRPr>
          </a:p>
        </p:txBody>
      </p:sp>
      <p:sp>
        <p:nvSpPr>
          <p:cNvPr id="11" name="Ορθογώνιο 10"/>
          <p:cNvSpPr/>
          <p:nvPr/>
        </p:nvSpPr>
        <p:spPr>
          <a:xfrm>
            <a:off x="191344" y="557624"/>
            <a:ext cx="11233248" cy="5414303"/>
          </a:xfrm>
          <a:prstGeom prst="rect">
            <a:avLst/>
          </a:prstGeom>
        </p:spPr>
        <p:txBody>
          <a:bodyPr wrap="square">
            <a:spAutoFit/>
          </a:bodyPr>
          <a:lstStyle/>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Ημερομηνία και ώρα υποβολής αναφοράς:  </a:t>
            </a:r>
            <a:r>
              <a:rPr lang="el-GR" b="1" dirty="0">
                <a:solidFill>
                  <a:srgbClr val="C00000"/>
                </a:solidFill>
                <a:latin typeface="Calibri" pitchFamily="34" charset="0"/>
                <a:ea typeface="Times New Roman" panose="02020603050405020304" pitchFamily="18" charset="0"/>
              </a:rPr>
              <a:t>13/5/2024, 20:02</a:t>
            </a:r>
            <a:endParaRPr lang="en-US" b="1" dirty="0">
              <a:solidFill>
                <a:srgbClr val="C00000"/>
              </a:solidFill>
              <a:latin typeface="Calibri" pitchFamily="34" charset="0"/>
              <a:ea typeface="Times New Roman" panose="02020603050405020304" pitchFamily="18" charset="0"/>
            </a:endParaRP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Η αναφορά υπεβλήθη από: </a:t>
            </a:r>
            <a:r>
              <a:rPr lang="el-GR" b="1" dirty="0">
                <a:solidFill>
                  <a:srgbClr val="C00000"/>
                </a:solidFill>
                <a:latin typeface="Calibri" pitchFamily="34" charset="0"/>
                <a:ea typeface="Times New Roman" panose="02020603050405020304" pitchFamily="18" charset="0"/>
              </a:rPr>
              <a:t>Μαθητή	---&gt; </a:t>
            </a:r>
            <a:r>
              <a:rPr lang="el-GR" b="1" dirty="0">
                <a:solidFill>
                  <a:srgbClr val="B7C6FE">
                    <a:lumMod val="25000"/>
                  </a:srgbClr>
                </a:solidFill>
                <a:latin typeface="Calibri" pitchFamily="34" charset="0"/>
                <a:ea typeface="Times New Roman" panose="02020603050405020304" pitchFamily="18" charset="0"/>
              </a:rPr>
              <a:t>Ημερομηνία περιστατικού:</a:t>
            </a:r>
            <a:r>
              <a:rPr lang="el-GR" b="1" dirty="0">
                <a:solidFill>
                  <a:srgbClr val="C00000"/>
                </a:solidFill>
                <a:latin typeface="Calibri" pitchFamily="34" charset="0"/>
                <a:ea typeface="Times New Roman" panose="02020603050405020304" pitchFamily="18" charset="0"/>
              </a:rPr>
              <a:t> 13/5/2024</a:t>
            </a: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Βαθμίδα Εκπαίδευσης: </a:t>
            </a:r>
            <a:r>
              <a:rPr lang="el-GR" b="1" dirty="0">
                <a:solidFill>
                  <a:srgbClr val="C00000"/>
                </a:solidFill>
                <a:latin typeface="Calibri" pitchFamily="34" charset="0"/>
                <a:ea typeface="Times New Roman" panose="02020603050405020304" pitchFamily="18" charset="0"/>
              </a:rPr>
              <a:t>Δευτεροβάθμια, Γυμνάσιο.	 ---&gt; </a:t>
            </a:r>
            <a:r>
              <a:rPr lang="el-GR" b="1" dirty="0">
                <a:solidFill>
                  <a:srgbClr val="B7C6FE">
                    <a:lumMod val="25000"/>
                  </a:srgbClr>
                </a:solidFill>
                <a:latin typeface="Calibri" pitchFamily="34" charset="0"/>
                <a:ea typeface="Times New Roman" panose="02020603050405020304" pitchFamily="18" charset="0"/>
              </a:rPr>
              <a:t>Τάξη: </a:t>
            </a:r>
            <a:r>
              <a:rPr lang="el-GR" b="1" dirty="0">
                <a:solidFill>
                  <a:srgbClr val="C00000"/>
                </a:solidFill>
                <a:latin typeface="Calibri" pitchFamily="34" charset="0"/>
                <a:ea typeface="Times New Roman" panose="02020603050405020304" pitchFamily="18" charset="0"/>
              </a:rPr>
              <a:t>Β΄</a:t>
            </a: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Χρόνος που συνέβη το περιστατικό : </a:t>
            </a:r>
            <a:r>
              <a:rPr lang="el-GR" b="1" dirty="0">
                <a:solidFill>
                  <a:srgbClr val="C00000"/>
                </a:solidFill>
                <a:latin typeface="Calibri" pitchFamily="34" charset="0"/>
                <a:ea typeface="Times New Roman" panose="02020603050405020304" pitchFamily="18" charset="0"/>
              </a:rPr>
              <a:t>Ώρα μαθήματος.</a:t>
            </a: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Τόπος που συνέβη το περιστατικό : </a:t>
            </a:r>
            <a:r>
              <a:rPr lang="el-GR" b="1" dirty="0">
                <a:solidFill>
                  <a:srgbClr val="C00000"/>
                </a:solidFill>
                <a:latin typeface="Calibri" pitchFamily="34" charset="0"/>
                <a:ea typeface="Times New Roman" panose="02020603050405020304" pitchFamily="18" charset="0"/>
              </a:rPr>
              <a:t>Αίθουσα Διδασκαλίας.</a:t>
            </a:r>
          </a:p>
          <a:p>
            <a:pPr algn="just" eaLnBrk="1" hangingPunct="1">
              <a:lnSpc>
                <a:spcPts val="1500"/>
              </a:lnSpc>
              <a:spcAft>
                <a:spcPts val="0"/>
              </a:spcAft>
            </a:pPr>
            <a:endParaRPr lang="el-GR" b="1" dirty="0">
              <a:solidFill>
                <a:srgbClr val="C00000"/>
              </a:solidFill>
              <a:latin typeface="Calibri" pitchFamily="34" charset="0"/>
              <a:ea typeface="Times New Roman" panose="02020603050405020304" pitchFamily="18" charset="0"/>
            </a:endParaRPr>
          </a:p>
          <a:p>
            <a:pPr lvl="0"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Επαναλαμβανόμενο: </a:t>
            </a:r>
            <a:r>
              <a:rPr lang="el-GR" b="1" dirty="0">
                <a:solidFill>
                  <a:srgbClr val="C00000"/>
                </a:solidFill>
                <a:latin typeface="Calibri" pitchFamily="34" charset="0"/>
                <a:ea typeface="Times New Roman" panose="02020603050405020304" pitchFamily="18" charset="0"/>
              </a:rPr>
              <a:t>Συνέχεια (περισσότερες από 20).</a:t>
            </a: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Περιγραφή περιστατικού:</a:t>
            </a:r>
          </a:p>
          <a:p>
            <a:pPr algn="just" eaLnBrk="1" hangingPunct="1">
              <a:lnSpc>
                <a:spcPts val="3000"/>
              </a:lnSpc>
              <a:spcAft>
                <a:spcPts val="0"/>
              </a:spcAft>
            </a:pPr>
            <a:r>
              <a:rPr lang="el-GR" b="1" i="1" dirty="0">
                <a:solidFill>
                  <a:srgbClr val="C00000"/>
                </a:solidFill>
                <a:latin typeface="Calibri" pitchFamily="34" charset="0"/>
                <a:ea typeface="Times New Roman" panose="02020603050405020304" pitchFamily="18" charset="0"/>
              </a:rPr>
              <a:t>«ΜΕ ΚΟΡΟΙΔΕΥΟΥΝ, ΜΕ ΠΕΙΡΑΖΟΥΝ, ΑΡΠΑΖΟΥΝ ΤΑ ΠΡΟΣΩΠΙΚΑ ΑΝΤΙΚΕΙΜΕΝΑ ΜΟΥ, ΜΟΥ ΚΑΝΟΥΝ ΓΚΡΙΜΑΤΣΕΣ. ΤΟ ΣΧΟΛΕΙΟ ΔΕΝ ΚΑΝΕΙ ΣΧΕΔΟΝ ΠΟΤΕ ΤΙΠΟΤΑ ΚΑΙ ΜΟΥ ΛΕΕΙ ΝΑ ΜΗΝ ΔΙΝΩ ΣΗΜΑΣΙΑ. ΚΑΙ ΜΟΥ ΚΑΝΟΥΝ ΧΕΙΡΟΝΟΜΙΕΣ ΑΣΧΗΜΕΣ ΚΑΙ ΜΕ ΒΡΙΖΟΥΝ ΚΑΙ ΜΟΥ ΛΕΝΕ ΓΙΑ ΝΑΡΚΩΤΙΚΑ, ΓΙΑ ΠΑΡΑΔΕΙΓΜΑ ΜΠΑΦΟΣ Η΄ ΚΟΚΑΪΝΗ».</a:t>
            </a:r>
            <a:endParaRPr lang="el-GR" b="1" i="1" dirty="0">
              <a:solidFill>
                <a:srgbClr val="C00000"/>
              </a:solidFill>
              <a:latin typeface="Times New Roman" panose="02020603050405020304" pitchFamily="18" charset="0"/>
              <a:ea typeface="Times New Roman" panose="02020603050405020304" pitchFamily="18" charset="0"/>
            </a:endParaRPr>
          </a:p>
        </p:txBody>
      </p:sp>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3991" y="1628800"/>
            <a:ext cx="2609255" cy="2604605"/>
          </a:xfrm>
          <a:prstGeom prst="rect">
            <a:avLst/>
          </a:prstGeom>
        </p:spPr>
      </p:pic>
      <p:sp>
        <p:nvSpPr>
          <p:cNvPr id="3" name="Θέση αριθμού διαφάνειας 2">
            <a:extLst>
              <a:ext uri="{FF2B5EF4-FFF2-40B4-BE49-F238E27FC236}">
                <a16:creationId xmlns:a16="http://schemas.microsoft.com/office/drawing/2014/main" id="{93057F62-5F59-4D36-9ADC-CDD48D4FBFF8}"/>
              </a:ext>
            </a:extLst>
          </p:cNvPr>
          <p:cNvSpPr>
            <a:spLocks noGrp="1"/>
          </p:cNvSpPr>
          <p:nvPr>
            <p:ph type="sldNum" sz="quarter" idx="12"/>
          </p:nvPr>
        </p:nvSpPr>
        <p:spPr/>
        <p:txBody>
          <a:bodyPr/>
          <a:lstStyle/>
          <a:p>
            <a:pPr>
              <a:defRPr/>
            </a:pPr>
            <a:fld id="{845437B2-4D18-46FF-8583-E2B9C8A721F5}" type="slidenum">
              <a:rPr lang="el-GR" altLang="el-GR" smtClean="0"/>
              <a:pPr>
                <a:defRPr/>
              </a:pPr>
              <a:t>63</a:t>
            </a:fld>
            <a:endParaRPr lang="el-GR" altLang="el-GR"/>
          </a:p>
        </p:txBody>
      </p:sp>
      <p:pic>
        <p:nvPicPr>
          <p:cNvPr id="10" name="Εικόνα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552384" y="6262179"/>
            <a:ext cx="1355743" cy="379608"/>
          </a:xfrm>
          <a:prstGeom prst="rect">
            <a:avLst/>
          </a:prstGeom>
        </p:spPr>
      </p:pic>
    </p:spTree>
    <p:extLst>
      <p:ext uri="{BB962C8B-B14F-4D97-AF65-F5344CB8AC3E}">
        <p14:creationId xmlns:p14="http://schemas.microsoft.com/office/powerpoint/2010/main" val="41851511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 calcmode="lin" valueType="num">
                                      <p:cBhvr additive="base">
                                        <p:cTn id="25"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anim calcmode="lin" valueType="num">
                                      <p:cBhvr additive="base">
                                        <p:cTn id="31"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10" end="10"/>
                                            </p:txEl>
                                          </p:spTgt>
                                        </p:tgtEl>
                                        <p:attrNameLst>
                                          <p:attrName>style.visibility</p:attrName>
                                        </p:attrNameLst>
                                      </p:cBhvr>
                                      <p:to>
                                        <p:strVal val="visible"/>
                                      </p:to>
                                    </p:set>
                                    <p:anim calcmode="lin" valueType="num">
                                      <p:cBhvr additive="base">
                                        <p:cTn id="37"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heel(1)">
                                      <p:cBhvr>
                                        <p:cTn id="43" dur="20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1">
                                            <p:txEl>
                                              <p:pRg st="12" end="12"/>
                                            </p:txEl>
                                          </p:spTgt>
                                        </p:tgtEl>
                                        <p:attrNameLst>
                                          <p:attrName>style.visibility</p:attrName>
                                        </p:attrNameLst>
                                      </p:cBhvr>
                                      <p:to>
                                        <p:strVal val="visible"/>
                                      </p:to>
                                    </p:set>
                                    <p:animEffect transition="in" filter="fade">
                                      <p:cBhvr>
                                        <p:cTn id="48" dur="1000"/>
                                        <p:tgtEl>
                                          <p:spTgt spid="11">
                                            <p:txEl>
                                              <p:pRg st="12" end="12"/>
                                            </p:txEl>
                                          </p:spTgt>
                                        </p:tgtEl>
                                      </p:cBhvr>
                                    </p:animEffect>
                                    <p:anim calcmode="lin" valueType="num">
                                      <p:cBhvr>
                                        <p:cTn id="49" dur="1000" fill="hold"/>
                                        <p:tgtEl>
                                          <p:spTgt spid="11">
                                            <p:txEl>
                                              <p:pRg st="12" end="12"/>
                                            </p:txEl>
                                          </p:spTgt>
                                        </p:tgtEl>
                                        <p:attrNameLst>
                                          <p:attrName>ppt_x</p:attrName>
                                        </p:attrNameLst>
                                      </p:cBhvr>
                                      <p:tavLst>
                                        <p:tav tm="0">
                                          <p:val>
                                            <p:strVal val="#ppt_x"/>
                                          </p:val>
                                        </p:tav>
                                        <p:tav tm="100000">
                                          <p:val>
                                            <p:strVal val="#ppt_x"/>
                                          </p:val>
                                        </p:tav>
                                      </p:tavLst>
                                    </p:anim>
                                    <p:anim calcmode="lin" valueType="num">
                                      <p:cBhvr>
                                        <p:cTn id="50" dur="1000" fill="hold"/>
                                        <p:tgtEl>
                                          <p:spTgt spid="11">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11">
                                            <p:txEl>
                                              <p:pRg st="13" end="13"/>
                                            </p:txEl>
                                          </p:spTgt>
                                        </p:tgtEl>
                                        <p:attrNameLst>
                                          <p:attrName>style.visibility</p:attrName>
                                        </p:attrNameLst>
                                      </p:cBhvr>
                                      <p:to>
                                        <p:strVal val="visible"/>
                                      </p:to>
                                    </p:set>
                                    <p:anim calcmode="lin" valueType="num">
                                      <p:cBhvr>
                                        <p:cTn id="55" dur="500" fill="hold"/>
                                        <p:tgtEl>
                                          <p:spTgt spid="11">
                                            <p:txEl>
                                              <p:pRg st="13" end="13"/>
                                            </p:txEl>
                                          </p:spTgt>
                                        </p:tgtEl>
                                        <p:attrNameLst>
                                          <p:attrName>ppt_w</p:attrName>
                                        </p:attrNameLst>
                                      </p:cBhvr>
                                      <p:tavLst>
                                        <p:tav tm="0">
                                          <p:val>
                                            <p:fltVal val="0"/>
                                          </p:val>
                                        </p:tav>
                                        <p:tav tm="100000">
                                          <p:val>
                                            <p:strVal val="#ppt_w"/>
                                          </p:val>
                                        </p:tav>
                                      </p:tavLst>
                                    </p:anim>
                                    <p:anim calcmode="lin" valueType="num">
                                      <p:cBhvr>
                                        <p:cTn id="56" dur="500" fill="hold"/>
                                        <p:tgtEl>
                                          <p:spTgt spid="11">
                                            <p:txEl>
                                              <p:pRg st="13" end="13"/>
                                            </p:txEl>
                                          </p:spTgt>
                                        </p:tgtEl>
                                        <p:attrNameLst>
                                          <p:attrName>ppt_h</p:attrName>
                                        </p:attrNameLst>
                                      </p:cBhvr>
                                      <p:tavLst>
                                        <p:tav tm="0">
                                          <p:val>
                                            <p:fltVal val="0"/>
                                          </p:val>
                                        </p:tav>
                                        <p:tav tm="100000">
                                          <p:val>
                                            <p:strVal val="#ppt_h"/>
                                          </p:val>
                                        </p:tav>
                                      </p:tavLst>
                                    </p:anim>
                                    <p:animEffect transition="in" filter="fade">
                                      <p:cBhvr>
                                        <p:cTn id="57" dur="500"/>
                                        <p:tgtEl>
                                          <p:spTgt spid="1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1441450" y="385763"/>
            <a:ext cx="3079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1809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800" b="1">
                <a:latin typeface="Book Antiqua" panose="02040602050305030304" pitchFamily="18" charset="0"/>
              </a:rPr>
              <a:t>                                          </a:t>
            </a:r>
          </a:p>
          <a:p>
            <a:pPr>
              <a:spcBef>
                <a:spcPct val="0"/>
              </a:spcBef>
              <a:buFontTx/>
              <a:buNone/>
            </a:pPr>
            <a:r>
              <a:rPr lang="el-GR" altLang="el-GR" sz="1800" b="1">
                <a:latin typeface="Book Antiqua" panose="02040602050305030304" pitchFamily="18" charset="0"/>
              </a:rPr>
              <a:t>                                               </a:t>
            </a:r>
            <a:endParaRPr lang="el-GR" altLang="el-GR" sz="2400"/>
          </a:p>
        </p:txBody>
      </p:sp>
      <p:sp>
        <p:nvSpPr>
          <p:cNvPr id="22531" name="Rectangle 8"/>
          <p:cNvSpPr>
            <a:spLocks noChangeArrowheads="1"/>
          </p:cNvSpPr>
          <p:nvPr/>
        </p:nvSpPr>
        <p:spPr bwMode="auto">
          <a:xfrm>
            <a:off x="1524000" y="21272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22532" name="Rectangle 9"/>
          <p:cNvSpPr>
            <a:spLocks noChangeArrowheads="1"/>
          </p:cNvSpPr>
          <p:nvPr/>
        </p:nvSpPr>
        <p:spPr bwMode="auto">
          <a:xfrm>
            <a:off x="1524000" y="2103439"/>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6" name="Rectangle 8"/>
          <p:cNvSpPr>
            <a:spLocks noChangeArrowheads="1"/>
          </p:cNvSpPr>
          <p:nvPr/>
        </p:nvSpPr>
        <p:spPr bwMode="auto">
          <a:xfrm>
            <a:off x="-13394" y="-17415"/>
            <a:ext cx="11856640" cy="553998"/>
          </a:xfrm>
          <a:prstGeom prst="rect">
            <a:avLst/>
          </a:prstGeom>
          <a:noFill/>
          <a:ln w="9525" algn="ctr">
            <a:noFill/>
            <a:miter lim="800000"/>
            <a:headEnd/>
            <a:tailEnd/>
          </a:ln>
          <a:effectLst/>
        </p:spPr>
        <p:txBody>
          <a:bodyPr wrap="square">
            <a:spAutoFit/>
          </a:bodyPr>
          <a:lstStyle>
            <a:lvl1pPr eaLnBrk="0" hangingPunct="0">
              <a:defRPr sz="2500">
                <a:solidFill>
                  <a:schemeClr val="tx2"/>
                </a:solidFill>
                <a:latin typeface="Calibri" pitchFamily="34" charset="0"/>
              </a:defRPr>
            </a:lvl1pPr>
            <a:lvl2pPr marL="742950" indent="-285750" eaLnBrk="0" hangingPunct="0">
              <a:defRPr sz="2500">
                <a:solidFill>
                  <a:schemeClr val="tx2"/>
                </a:solidFill>
                <a:latin typeface="Calibri" pitchFamily="34" charset="0"/>
              </a:defRPr>
            </a:lvl2pPr>
            <a:lvl3pPr marL="1143000" indent="-228600" eaLnBrk="0" hangingPunct="0">
              <a:defRPr sz="2500">
                <a:solidFill>
                  <a:schemeClr val="tx2"/>
                </a:solidFill>
                <a:latin typeface="Calibri" pitchFamily="34" charset="0"/>
              </a:defRPr>
            </a:lvl3pPr>
            <a:lvl4pPr marL="1600200" indent="-228600" eaLnBrk="0" hangingPunct="0">
              <a:defRPr sz="2500">
                <a:solidFill>
                  <a:schemeClr val="tx2"/>
                </a:solidFill>
                <a:latin typeface="Calibri" pitchFamily="34" charset="0"/>
              </a:defRPr>
            </a:lvl4pPr>
            <a:lvl5pPr marL="2057400" indent="-228600" eaLnBrk="0" hangingPunct="0">
              <a:defRPr sz="2500">
                <a:solidFill>
                  <a:schemeClr val="tx2"/>
                </a:solidFill>
                <a:latin typeface="Calibri" pitchFamily="34" charset="0"/>
              </a:defRPr>
            </a:lvl5pPr>
            <a:lvl6pPr marL="2514600" indent="-228600" eaLnBrk="0" fontAlgn="base" hangingPunct="0">
              <a:spcBef>
                <a:spcPct val="0"/>
              </a:spcBef>
              <a:spcAft>
                <a:spcPct val="0"/>
              </a:spcAft>
              <a:defRPr sz="2500">
                <a:solidFill>
                  <a:schemeClr val="tx2"/>
                </a:solidFill>
                <a:latin typeface="Calibri" pitchFamily="34" charset="0"/>
              </a:defRPr>
            </a:lvl6pPr>
            <a:lvl7pPr marL="2971800" indent="-228600" eaLnBrk="0" fontAlgn="base" hangingPunct="0">
              <a:spcBef>
                <a:spcPct val="0"/>
              </a:spcBef>
              <a:spcAft>
                <a:spcPct val="0"/>
              </a:spcAft>
              <a:defRPr sz="2500">
                <a:solidFill>
                  <a:schemeClr val="tx2"/>
                </a:solidFill>
                <a:latin typeface="Calibri" pitchFamily="34" charset="0"/>
              </a:defRPr>
            </a:lvl7pPr>
            <a:lvl8pPr marL="3429000" indent="-228600" eaLnBrk="0" fontAlgn="base" hangingPunct="0">
              <a:spcBef>
                <a:spcPct val="0"/>
              </a:spcBef>
              <a:spcAft>
                <a:spcPct val="0"/>
              </a:spcAft>
              <a:defRPr sz="2500">
                <a:solidFill>
                  <a:schemeClr val="tx2"/>
                </a:solidFill>
                <a:latin typeface="Calibri" pitchFamily="34" charset="0"/>
              </a:defRPr>
            </a:lvl8pPr>
            <a:lvl9pPr marL="3886200" indent="-228600" eaLnBrk="0" fontAlgn="base" hangingPunct="0">
              <a:spcBef>
                <a:spcPct val="0"/>
              </a:spcBef>
              <a:spcAft>
                <a:spcPct val="0"/>
              </a:spcAft>
              <a:defRPr sz="2500">
                <a:solidFill>
                  <a:schemeClr val="tx2"/>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altLang="el-GR" sz="2700" b="1" i="0" u="none" strike="noStrike" kern="0" cap="none" spc="0" normalizeH="0" baseline="0" noProof="0" dirty="0">
                <a:ln>
                  <a:noFill/>
                </a:ln>
                <a:solidFill>
                  <a:srgbClr val="CC0000"/>
                </a:solidFill>
                <a:effectLst>
                  <a:outerShdw blurRad="38100" dist="38100" dir="2700000" algn="tl">
                    <a:srgbClr val="C0C0C0"/>
                  </a:outerShdw>
                </a:effectLst>
                <a:uLnTx/>
                <a:uFillTx/>
              </a:rPr>
              <a:t>Ενδοσχολική Βία και Εκφοβισμός (Ε.ΒΙ.Ε.)</a:t>
            </a:r>
            <a:r>
              <a:rPr lang="el-GR" altLang="el-GR" sz="2700" b="1" kern="0" noProof="0" dirty="0">
                <a:solidFill>
                  <a:srgbClr val="CC0000"/>
                </a:solidFill>
                <a:effectLst>
                  <a:outerShdw blurRad="38100" dist="38100" dir="2700000" algn="tl">
                    <a:srgbClr val="C0C0C0"/>
                  </a:outerShdw>
                </a:effectLst>
              </a:rPr>
              <a:t>: Διαχείριση 11</a:t>
            </a:r>
            <a:r>
              <a:rPr lang="el-GR" altLang="el-GR" sz="2700" b="1" kern="0" baseline="30000" dirty="0">
                <a:solidFill>
                  <a:srgbClr val="CC0000"/>
                </a:solidFill>
                <a:effectLst>
                  <a:outerShdw blurRad="38100" dist="38100" dir="2700000" algn="tl">
                    <a:srgbClr val="C0C0C0"/>
                  </a:outerShdw>
                </a:effectLst>
              </a:rPr>
              <a:t>ης</a:t>
            </a:r>
            <a:r>
              <a:rPr lang="el-GR" altLang="el-GR" sz="2700" b="1" kern="0" dirty="0">
                <a:solidFill>
                  <a:srgbClr val="CC0000"/>
                </a:solidFill>
                <a:effectLst>
                  <a:outerShdw blurRad="38100" dist="38100" dir="2700000" algn="tl">
                    <a:srgbClr val="C0C0C0"/>
                  </a:outerShdw>
                </a:effectLst>
              </a:rPr>
              <a:t> Μελέτης Περίπτωσης</a:t>
            </a:r>
            <a:r>
              <a:rPr lang="el-GR" altLang="el-GR" sz="3000" b="1" kern="0" dirty="0">
                <a:solidFill>
                  <a:srgbClr val="CC0000"/>
                </a:solidFill>
                <a:effectLst>
                  <a:outerShdw blurRad="38100" dist="38100" dir="2700000" algn="tl">
                    <a:srgbClr val="C0C0C0"/>
                  </a:outerShdw>
                </a:effectLst>
              </a:rPr>
              <a:t> </a:t>
            </a:r>
            <a:endPar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endParaRPr>
          </a:p>
        </p:txBody>
      </p:sp>
      <p:sp>
        <p:nvSpPr>
          <p:cNvPr id="2" name="Ορθογώνιο 1"/>
          <p:cNvSpPr/>
          <p:nvPr/>
        </p:nvSpPr>
        <p:spPr>
          <a:xfrm>
            <a:off x="407368" y="503376"/>
            <a:ext cx="11435878" cy="6247864"/>
          </a:xfrm>
          <a:prstGeom prst="rect">
            <a:avLst/>
          </a:prstGeom>
        </p:spPr>
        <p:txBody>
          <a:bodyPr wrap="square">
            <a:spAutoFit/>
          </a:bodyPr>
          <a:lstStyle/>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Εντός αρμοδιότητας:  	</a:t>
            </a:r>
            <a:r>
              <a:rPr lang="el-GR" sz="3000" b="1" dirty="0">
                <a:solidFill>
                  <a:srgbClr val="C00000"/>
                </a:solidFill>
                <a:latin typeface="Calibri" pitchFamily="34" charset="0"/>
                <a:ea typeface="Times New Roman" panose="02020603050405020304" pitchFamily="18" charset="0"/>
              </a:rPr>
              <a:t>ΝΑΙ</a:t>
            </a:r>
            <a:r>
              <a:rPr lang="el-GR" b="1" dirty="0">
                <a:solidFill>
                  <a:srgbClr val="C00000"/>
                </a:solidFill>
                <a:latin typeface="Calibri" pitchFamily="34" charset="0"/>
                <a:ea typeface="Times New Roman" panose="02020603050405020304" pitchFamily="18" charset="0"/>
              </a:rPr>
              <a:t>   </a:t>
            </a:r>
            <a:r>
              <a:rPr lang="el-GR" sz="3000" b="1" dirty="0">
                <a:solidFill>
                  <a:srgbClr val="C00000"/>
                </a:solidFill>
                <a:latin typeface="Calibri" pitchFamily="34" charset="0"/>
                <a:ea typeface="Times New Roman" panose="02020603050405020304" pitchFamily="18" charset="0"/>
                <a:sym typeface="Wingdings" panose="05000000000000000000" pitchFamily="2" charset="2"/>
              </a:rPr>
              <a:t>		ΟΧΙ  </a:t>
            </a:r>
            <a:endParaRPr lang="en-US" sz="30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Είδος Ε.ΒΙ.Ε.:</a:t>
            </a:r>
            <a:r>
              <a:rPr lang="en-US" b="1" dirty="0">
                <a:solidFill>
                  <a:srgbClr val="B7C6FE">
                    <a:lumMod val="25000"/>
                  </a:srgbClr>
                </a:solidFill>
                <a:latin typeface="Calibri" pitchFamily="34" charset="0"/>
                <a:ea typeface="Times New Roman" panose="02020603050405020304" pitchFamily="18" charset="0"/>
              </a:rPr>
              <a:t> </a:t>
            </a:r>
            <a:endParaRPr lang="el-GR"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Αξιολόγηση - ιδιαίτερο χαρακτηριστικό περιστατικού:</a:t>
            </a: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Βάσιμη: 			</a:t>
            </a:r>
            <a:r>
              <a:rPr lang="el-GR" sz="3000" b="1" dirty="0">
                <a:solidFill>
                  <a:srgbClr val="C00000"/>
                </a:solidFill>
                <a:latin typeface="Calibri" pitchFamily="34" charset="0"/>
                <a:ea typeface="Times New Roman" panose="02020603050405020304" pitchFamily="18" charset="0"/>
              </a:rPr>
              <a:t>ΝΑΙ</a:t>
            </a:r>
            <a:r>
              <a:rPr lang="el-GR" b="1" dirty="0">
                <a:solidFill>
                  <a:srgbClr val="C00000"/>
                </a:solidFill>
                <a:latin typeface="Calibri" pitchFamily="34" charset="0"/>
                <a:ea typeface="Times New Roman" panose="02020603050405020304" pitchFamily="18" charset="0"/>
              </a:rPr>
              <a:t>   </a:t>
            </a:r>
            <a:r>
              <a:rPr lang="el-GR" sz="3000" b="1" dirty="0">
                <a:solidFill>
                  <a:srgbClr val="C00000"/>
                </a:solidFill>
                <a:latin typeface="Calibri" pitchFamily="34" charset="0"/>
                <a:ea typeface="Times New Roman" panose="02020603050405020304" pitchFamily="18" charset="0"/>
                <a:sym typeface="Wingdings" panose="05000000000000000000" pitchFamily="2" charset="2"/>
              </a:rPr>
              <a:t>		ΟΧΙ  </a:t>
            </a: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Παραπομπή της υπόθεσης στην 4 – </a:t>
            </a:r>
            <a:r>
              <a:rPr lang="el-GR" b="1" dirty="0" err="1">
                <a:solidFill>
                  <a:srgbClr val="B7C6FE">
                    <a:lumMod val="25000"/>
                  </a:srgbClr>
                </a:solidFill>
                <a:latin typeface="Calibri" pitchFamily="34" charset="0"/>
                <a:ea typeface="Times New Roman" panose="02020603050405020304" pitchFamily="18" charset="0"/>
              </a:rPr>
              <a:t>μελή</a:t>
            </a:r>
            <a:r>
              <a:rPr lang="el-GR" b="1" dirty="0">
                <a:solidFill>
                  <a:srgbClr val="B7C6FE">
                    <a:lumMod val="25000"/>
                  </a:srgbClr>
                </a:solidFill>
                <a:latin typeface="Calibri" pitchFamily="34" charset="0"/>
                <a:ea typeface="Times New Roman" panose="02020603050405020304" pitchFamily="18" charset="0"/>
              </a:rPr>
              <a:t> Επιτροπή</a:t>
            </a:r>
            <a:r>
              <a:rPr lang="en-US" b="1" dirty="0">
                <a:solidFill>
                  <a:srgbClr val="B7C6FE">
                    <a:lumMod val="25000"/>
                  </a:srgbClr>
                </a:solidFill>
                <a:latin typeface="Calibri" pitchFamily="34" charset="0"/>
                <a:ea typeface="Times New Roman" panose="02020603050405020304" pitchFamily="18" charset="0"/>
              </a:rPr>
              <a:t>   </a:t>
            </a:r>
            <a:r>
              <a:rPr lang="el-GR" sz="3000" b="1" dirty="0">
                <a:solidFill>
                  <a:srgbClr val="C00000"/>
                </a:solidFill>
                <a:latin typeface="Calibri" pitchFamily="34" charset="0"/>
                <a:ea typeface="Times New Roman" panose="02020603050405020304" pitchFamily="18" charset="0"/>
              </a:rPr>
              <a:t>ΝΑΙ</a:t>
            </a:r>
            <a:r>
              <a:rPr lang="el-GR" b="1" dirty="0">
                <a:solidFill>
                  <a:srgbClr val="C00000"/>
                </a:solidFill>
                <a:latin typeface="Calibri" pitchFamily="34" charset="0"/>
                <a:ea typeface="Times New Roman" panose="02020603050405020304" pitchFamily="18" charset="0"/>
              </a:rPr>
              <a:t>   </a:t>
            </a:r>
            <a:r>
              <a:rPr lang="el-GR" sz="3000" b="1" dirty="0">
                <a:solidFill>
                  <a:srgbClr val="C00000"/>
                </a:solidFill>
                <a:latin typeface="Calibri" pitchFamily="34" charset="0"/>
                <a:ea typeface="Times New Roman" panose="02020603050405020304" pitchFamily="18" charset="0"/>
                <a:sym typeface="Wingdings" panose="05000000000000000000" pitchFamily="2" charset="2"/>
              </a:rPr>
              <a:t>		ΟΧΙ </a:t>
            </a:r>
            <a:r>
              <a:rPr lang="en-US" b="1" dirty="0">
                <a:solidFill>
                  <a:srgbClr val="B7C6FE">
                    <a:lumMod val="25000"/>
                  </a:srgbClr>
                </a:solidFill>
                <a:latin typeface="Calibri" pitchFamily="34" charset="0"/>
                <a:ea typeface="Times New Roman" panose="02020603050405020304" pitchFamily="18" charset="0"/>
              </a:rPr>
              <a:t> </a:t>
            </a: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Πρόταση Διαχείρισης:</a:t>
            </a:r>
          </a:p>
          <a:p>
            <a:pPr marL="182563"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sym typeface="Symbol" panose="05050102010706020507" pitchFamily="18" charset="2"/>
              </a:rPr>
              <a:t></a:t>
            </a:r>
            <a:r>
              <a:rPr lang="el-GR" b="1" dirty="0">
                <a:solidFill>
                  <a:srgbClr val="C00000"/>
                </a:solidFill>
                <a:latin typeface="Calibri" pitchFamily="34" charset="0"/>
                <a:ea typeface="Times New Roman" panose="02020603050405020304" pitchFamily="18" charset="0"/>
              </a:rPr>
              <a:t> </a:t>
            </a:r>
            <a:r>
              <a:rPr lang="el-GR" b="1" dirty="0">
                <a:solidFill>
                  <a:srgbClr val="B7C6FE">
                    <a:lumMod val="25000"/>
                  </a:srgbClr>
                </a:solidFill>
                <a:latin typeface="Calibri" pitchFamily="34" charset="0"/>
                <a:ea typeface="Times New Roman" panose="02020603050405020304" pitchFamily="18" charset="0"/>
              </a:rPr>
              <a:t>Έλεγχος περιστατικού για τις καταγγελίες.</a:t>
            </a:r>
            <a:endParaRPr lang="en-US" b="1" dirty="0">
              <a:solidFill>
                <a:srgbClr val="B7C6FE">
                  <a:lumMod val="25000"/>
                </a:srgbClr>
              </a:solidFill>
              <a:latin typeface="Calibri" pitchFamily="34" charset="0"/>
              <a:ea typeface="Times New Roman" panose="02020603050405020304" pitchFamily="18" charset="0"/>
            </a:endParaRPr>
          </a:p>
          <a:p>
            <a:pPr marL="182563"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sym typeface="Symbol" panose="05050102010706020507" pitchFamily="18" charset="2"/>
              </a:rPr>
              <a:t></a:t>
            </a:r>
            <a:r>
              <a:rPr lang="el-GR" b="1" dirty="0">
                <a:solidFill>
                  <a:srgbClr val="C00000"/>
                </a:solidFill>
                <a:latin typeface="Calibri" pitchFamily="34" charset="0"/>
                <a:ea typeface="Times New Roman" panose="02020603050405020304" pitchFamily="18" charset="0"/>
              </a:rPr>
              <a:t> </a:t>
            </a:r>
            <a:r>
              <a:rPr lang="el-GR" b="1" dirty="0">
                <a:solidFill>
                  <a:srgbClr val="B7C6FE">
                    <a:lumMod val="25000"/>
                  </a:srgbClr>
                </a:solidFill>
                <a:latin typeface="Calibri" pitchFamily="34" charset="0"/>
                <a:ea typeface="Times New Roman" panose="02020603050405020304" pitchFamily="18" charset="0"/>
              </a:rPr>
              <a:t>Συλλογή πληροφοριών, ιστορικό.</a:t>
            </a:r>
          </a:p>
          <a:p>
            <a:pPr marL="182563"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sym typeface="Symbol" panose="05050102010706020507" pitchFamily="18" charset="2"/>
              </a:rPr>
              <a:t></a:t>
            </a:r>
            <a:r>
              <a:rPr lang="el-GR" b="1" dirty="0">
                <a:solidFill>
                  <a:srgbClr val="C00000"/>
                </a:solidFill>
                <a:latin typeface="Calibri" pitchFamily="34" charset="0"/>
                <a:ea typeface="Times New Roman" panose="02020603050405020304" pitchFamily="18" charset="0"/>
              </a:rPr>
              <a:t> </a:t>
            </a:r>
            <a:r>
              <a:rPr lang="el-GR" b="1" dirty="0">
                <a:solidFill>
                  <a:srgbClr val="B7C6FE">
                    <a:lumMod val="25000"/>
                  </a:srgbClr>
                </a:solidFill>
                <a:latin typeface="Calibri" pitchFamily="34" charset="0"/>
                <a:ea typeface="Times New Roman" panose="02020603050405020304" pitchFamily="18" charset="0"/>
              </a:rPr>
              <a:t>Προσδιορισμός ρόλων εμπλεκομένων.</a:t>
            </a:r>
          </a:p>
          <a:p>
            <a:pPr marL="182563"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sym typeface="Symbol" panose="05050102010706020507" pitchFamily="18" charset="2"/>
              </a:rPr>
              <a:t></a:t>
            </a:r>
            <a:r>
              <a:rPr lang="el-GR" b="1" dirty="0">
                <a:solidFill>
                  <a:srgbClr val="C00000"/>
                </a:solidFill>
                <a:latin typeface="Calibri" pitchFamily="34" charset="0"/>
                <a:ea typeface="Times New Roman" panose="02020603050405020304" pitchFamily="18" charset="0"/>
              </a:rPr>
              <a:t> </a:t>
            </a:r>
            <a:r>
              <a:rPr lang="el-GR" b="1" dirty="0">
                <a:solidFill>
                  <a:srgbClr val="B7C6FE">
                    <a:lumMod val="25000"/>
                  </a:srgbClr>
                </a:solidFill>
                <a:latin typeface="Calibri" pitchFamily="34" charset="0"/>
                <a:ea typeface="Times New Roman" panose="02020603050405020304" pitchFamily="18" charset="0"/>
              </a:rPr>
              <a:t>Επικοινωνία με  (μαθητές, γονείς, αρχές, κ.λπ.): </a:t>
            </a:r>
          </a:p>
          <a:p>
            <a:pPr marL="182563"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sym typeface="Symbol" panose="05050102010706020507" pitchFamily="18" charset="2"/>
              </a:rPr>
              <a:t></a:t>
            </a:r>
            <a:r>
              <a:rPr lang="el-GR" b="1" dirty="0">
                <a:solidFill>
                  <a:srgbClr val="C00000"/>
                </a:solidFill>
                <a:latin typeface="Calibri" pitchFamily="34" charset="0"/>
                <a:ea typeface="Times New Roman" panose="02020603050405020304" pitchFamily="18" charset="0"/>
              </a:rPr>
              <a:t> </a:t>
            </a:r>
            <a:r>
              <a:rPr lang="el-GR" b="1" dirty="0">
                <a:solidFill>
                  <a:srgbClr val="B7C6FE">
                    <a:lumMod val="25000"/>
                  </a:srgbClr>
                </a:solidFill>
                <a:latin typeface="Calibri" pitchFamily="34" charset="0"/>
                <a:ea typeface="Times New Roman" panose="02020603050405020304" pitchFamily="18" charset="0"/>
              </a:rPr>
              <a:t>Συναντήσεις με  (μαθητές, γονείς κ.λπ.): </a:t>
            </a:r>
          </a:p>
          <a:p>
            <a:pPr marL="182563"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sym typeface="Symbol" panose="05050102010706020507" pitchFamily="18" charset="2"/>
              </a:rPr>
              <a:t></a:t>
            </a:r>
            <a:r>
              <a:rPr lang="el-GR" b="1" dirty="0">
                <a:solidFill>
                  <a:srgbClr val="C00000"/>
                </a:solidFill>
                <a:latin typeface="Calibri" pitchFamily="34" charset="0"/>
                <a:ea typeface="Times New Roman" panose="02020603050405020304" pitchFamily="18" charset="0"/>
              </a:rPr>
              <a:t> </a:t>
            </a:r>
            <a:r>
              <a:rPr lang="el-GR" b="1" dirty="0">
                <a:solidFill>
                  <a:srgbClr val="B7C6FE">
                    <a:lumMod val="25000"/>
                  </a:srgbClr>
                </a:solidFill>
                <a:latin typeface="Calibri" pitchFamily="34" charset="0"/>
                <a:ea typeface="Times New Roman" panose="02020603050405020304" pitchFamily="18" charset="0"/>
              </a:rPr>
              <a:t>Συνδρομή ειδικών (ψυχολόγων, κοινωνικών λειτουργών, νομικών, φορέων, αρχών κ.λπ.) – παραπομπή σε άλλες υπηρεσίες:  </a:t>
            </a:r>
          </a:p>
          <a:p>
            <a:pPr marL="182563"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sym typeface="Symbol" panose="05050102010706020507" pitchFamily="18" charset="2"/>
              </a:rPr>
              <a:t></a:t>
            </a:r>
            <a:r>
              <a:rPr lang="el-GR" b="1" dirty="0">
                <a:solidFill>
                  <a:srgbClr val="C00000"/>
                </a:solidFill>
                <a:latin typeface="Calibri" pitchFamily="34" charset="0"/>
                <a:ea typeface="Times New Roman" panose="02020603050405020304" pitchFamily="18" charset="0"/>
              </a:rPr>
              <a:t> </a:t>
            </a:r>
            <a:r>
              <a:rPr lang="el-GR" b="1" dirty="0">
                <a:solidFill>
                  <a:srgbClr val="B7C6FE">
                    <a:lumMod val="25000"/>
                  </a:srgbClr>
                </a:solidFill>
                <a:latin typeface="Calibri" pitchFamily="34" charset="0"/>
                <a:ea typeface="Times New Roman" panose="02020603050405020304" pitchFamily="18" charset="0"/>
              </a:rPr>
              <a:t>Πειθαρχικά μέτρα:</a:t>
            </a:r>
          </a:p>
          <a:p>
            <a:pPr marL="182563"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sym typeface="Symbol" panose="05050102010706020507" pitchFamily="18" charset="2"/>
              </a:rPr>
              <a:t></a:t>
            </a:r>
            <a:r>
              <a:rPr lang="el-GR" b="1" dirty="0">
                <a:solidFill>
                  <a:srgbClr val="C00000"/>
                </a:solidFill>
                <a:latin typeface="Calibri" pitchFamily="34" charset="0"/>
                <a:ea typeface="Times New Roman" panose="02020603050405020304" pitchFamily="18" charset="0"/>
              </a:rPr>
              <a:t> </a:t>
            </a:r>
            <a:r>
              <a:rPr lang="el-GR" b="1" dirty="0">
                <a:solidFill>
                  <a:srgbClr val="B7C6FE">
                    <a:lumMod val="25000"/>
                  </a:srgbClr>
                </a:solidFill>
                <a:latin typeface="Calibri" pitchFamily="34" charset="0"/>
                <a:ea typeface="Times New Roman" panose="02020603050405020304" pitchFamily="18" charset="0"/>
              </a:rPr>
              <a:t>Παιδαγωγικές παρεμβάσεις:</a:t>
            </a:r>
          </a:p>
          <a:p>
            <a:pPr marL="182563"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sym typeface="Symbol" panose="05050102010706020507" pitchFamily="18" charset="2"/>
              </a:rPr>
              <a:t></a:t>
            </a:r>
            <a:r>
              <a:rPr lang="el-GR" b="1" dirty="0">
                <a:solidFill>
                  <a:srgbClr val="C00000"/>
                </a:solidFill>
                <a:latin typeface="Calibri" pitchFamily="34" charset="0"/>
                <a:ea typeface="Times New Roman" panose="02020603050405020304" pitchFamily="18" charset="0"/>
              </a:rPr>
              <a:t> </a:t>
            </a:r>
            <a:r>
              <a:rPr lang="el-GR" b="1" dirty="0">
                <a:solidFill>
                  <a:srgbClr val="B7C6FE">
                    <a:lumMod val="25000"/>
                  </a:srgbClr>
                </a:solidFill>
                <a:latin typeface="Calibri" pitchFamily="34" charset="0"/>
                <a:ea typeface="Times New Roman" panose="02020603050405020304" pitchFamily="18" charset="0"/>
              </a:rPr>
              <a:t>Επικοινωνία, ενημέρωση, αρχείο, κλείσιμο:</a:t>
            </a:r>
          </a:p>
        </p:txBody>
      </p:sp>
      <p:sp>
        <p:nvSpPr>
          <p:cNvPr id="3" name="Θέση αριθμού διαφάνειας 2">
            <a:extLst>
              <a:ext uri="{FF2B5EF4-FFF2-40B4-BE49-F238E27FC236}">
                <a16:creationId xmlns:a16="http://schemas.microsoft.com/office/drawing/2014/main" id="{8F417634-8EF7-4577-8D6F-009942E998D5}"/>
              </a:ext>
            </a:extLst>
          </p:cNvPr>
          <p:cNvSpPr>
            <a:spLocks noGrp="1"/>
          </p:cNvSpPr>
          <p:nvPr>
            <p:ph type="sldNum" sz="quarter" idx="12"/>
          </p:nvPr>
        </p:nvSpPr>
        <p:spPr/>
        <p:txBody>
          <a:bodyPr/>
          <a:lstStyle/>
          <a:p>
            <a:pPr>
              <a:defRPr/>
            </a:pPr>
            <a:fld id="{845437B2-4D18-46FF-8583-E2B9C8A721F5}" type="slidenum">
              <a:rPr lang="el-GR" altLang="el-GR" smtClean="0"/>
              <a:pPr>
                <a:defRPr/>
              </a:pPr>
              <a:t>64</a:t>
            </a:fld>
            <a:endParaRPr lang="el-GR" altLang="el-GR"/>
          </a:p>
        </p:txBody>
      </p:sp>
      <p:pic>
        <p:nvPicPr>
          <p:cNvPr id="9" name="Εικόνα 8"/>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526809" y="6202760"/>
            <a:ext cx="1355743" cy="379608"/>
          </a:xfrm>
          <a:prstGeom prst="rect">
            <a:avLst/>
          </a:prstGeom>
        </p:spPr>
      </p:pic>
    </p:spTree>
    <p:extLst>
      <p:ext uri="{BB962C8B-B14F-4D97-AF65-F5344CB8AC3E}">
        <p14:creationId xmlns:p14="http://schemas.microsoft.com/office/powerpoint/2010/main" val="23176743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
                                            <p:txEl>
                                              <p:pRg st="11" end="11"/>
                                            </p:txEl>
                                          </p:spTgt>
                                        </p:tgtEl>
                                        <p:attrNameLst>
                                          <p:attrName>style.visibility</p:attrName>
                                        </p:attrNameLst>
                                      </p:cBhvr>
                                      <p:to>
                                        <p:strVal val="visible"/>
                                      </p:to>
                                    </p:set>
                                    <p:anim calcmode="lin" valueType="num">
                                      <p:cBhvr additive="base">
                                        <p:cTn id="7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
                                            <p:txEl>
                                              <p:pRg st="12" end="12"/>
                                            </p:txEl>
                                          </p:spTgt>
                                        </p:tgtEl>
                                        <p:attrNameLst>
                                          <p:attrName>style.visibility</p:attrName>
                                        </p:attrNameLst>
                                      </p:cBhvr>
                                      <p:to>
                                        <p:strVal val="visible"/>
                                      </p:to>
                                    </p:set>
                                    <p:anim calcmode="lin" valueType="num">
                                      <p:cBhvr additive="base">
                                        <p:cTn id="79"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
                                            <p:txEl>
                                              <p:pRg st="13" end="13"/>
                                            </p:txEl>
                                          </p:spTgt>
                                        </p:tgtEl>
                                        <p:attrNameLst>
                                          <p:attrName>style.visibility</p:attrName>
                                        </p:attrNameLst>
                                      </p:cBhvr>
                                      <p:to>
                                        <p:strVal val="visible"/>
                                      </p:to>
                                    </p:set>
                                    <p:anim calcmode="lin" valueType="num">
                                      <p:cBhvr additive="base">
                                        <p:cTn id="85"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
                                            <p:txEl>
                                              <p:pRg st="14" end="14"/>
                                            </p:txEl>
                                          </p:spTgt>
                                        </p:tgtEl>
                                        <p:attrNameLst>
                                          <p:attrName>style.visibility</p:attrName>
                                        </p:attrNameLst>
                                      </p:cBhvr>
                                      <p:to>
                                        <p:strVal val="visible"/>
                                      </p:to>
                                    </p:set>
                                    <p:anim calcmode="lin" valueType="num">
                                      <p:cBhvr additive="base">
                                        <p:cTn id="91"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1441450" y="385763"/>
            <a:ext cx="3079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1809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800" b="1" dirty="0">
                <a:latin typeface="Book Antiqua" panose="02040602050305030304" pitchFamily="18" charset="0"/>
              </a:rPr>
              <a:t>                                          </a:t>
            </a:r>
          </a:p>
          <a:p>
            <a:pPr>
              <a:spcBef>
                <a:spcPct val="0"/>
              </a:spcBef>
              <a:buFontTx/>
              <a:buNone/>
            </a:pPr>
            <a:r>
              <a:rPr lang="el-GR" altLang="el-GR" sz="1800" b="1" dirty="0">
                <a:latin typeface="Book Antiqua" panose="02040602050305030304" pitchFamily="18" charset="0"/>
              </a:rPr>
              <a:t>                                               </a:t>
            </a:r>
            <a:endParaRPr lang="el-GR" altLang="el-GR" sz="2400" dirty="0"/>
          </a:p>
        </p:txBody>
      </p:sp>
      <p:sp>
        <p:nvSpPr>
          <p:cNvPr id="22531" name="Rectangle 8"/>
          <p:cNvSpPr>
            <a:spLocks noChangeArrowheads="1"/>
          </p:cNvSpPr>
          <p:nvPr/>
        </p:nvSpPr>
        <p:spPr bwMode="auto">
          <a:xfrm>
            <a:off x="1524000" y="21272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22532" name="Rectangle 9"/>
          <p:cNvSpPr>
            <a:spLocks noChangeArrowheads="1"/>
          </p:cNvSpPr>
          <p:nvPr/>
        </p:nvSpPr>
        <p:spPr bwMode="auto">
          <a:xfrm>
            <a:off x="1524000" y="2103439"/>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9" name="Rectangle 8"/>
          <p:cNvSpPr>
            <a:spLocks noChangeArrowheads="1"/>
          </p:cNvSpPr>
          <p:nvPr/>
        </p:nvSpPr>
        <p:spPr bwMode="auto">
          <a:xfrm>
            <a:off x="-13394" y="-17415"/>
            <a:ext cx="11856640" cy="553998"/>
          </a:xfrm>
          <a:prstGeom prst="rect">
            <a:avLst/>
          </a:prstGeom>
          <a:noFill/>
          <a:ln w="9525" algn="ctr">
            <a:noFill/>
            <a:miter lim="800000"/>
            <a:headEnd/>
            <a:tailEnd/>
          </a:ln>
          <a:effectLst/>
        </p:spPr>
        <p:txBody>
          <a:bodyPr wrap="square">
            <a:spAutoFit/>
          </a:bodyPr>
          <a:lstStyle>
            <a:lvl1pPr eaLnBrk="0" hangingPunct="0">
              <a:defRPr sz="2500">
                <a:solidFill>
                  <a:schemeClr val="tx2"/>
                </a:solidFill>
                <a:latin typeface="Calibri" pitchFamily="34" charset="0"/>
              </a:defRPr>
            </a:lvl1pPr>
            <a:lvl2pPr marL="742950" indent="-285750" eaLnBrk="0" hangingPunct="0">
              <a:defRPr sz="2500">
                <a:solidFill>
                  <a:schemeClr val="tx2"/>
                </a:solidFill>
                <a:latin typeface="Calibri" pitchFamily="34" charset="0"/>
              </a:defRPr>
            </a:lvl2pPr>
            <a:lvl3pPr marL="1143000" indent="-228600" eaLnBrk="0" hangingPunct="0">
              <a:defRPr sz="2500">
                <a:solidFill>
                  <a:schemeClr val="tx2"/>
                </a:solidFill>
                <a:latin typeface="Calibri" pitchFamily="34" charset="0"/>
              </a:defRPr>
            </a:lvl3pPr>
            <a:lvl4pPr marL="1600200" indent="-228600" eaLnBrk="0" hangingPunct="0">
              <a:defRPr sz="2500">
                <a:solidFill>
                  <a:schemeClr val="tx2"/>
                </a:solidFill>
                <a:latin typeface="Calibri" pitchFamily="34" charset="0"/>
              </a:defRPr>
            </a:lvl4pPr>
            <a:lvl5pPr marL="2057400" indent="-228600" eaLnBrk="0" hangingPunct="0">
              <a:defRPr sz="2500">
                <a:solidFill>
                  <a:schemeClr val="tx2"/>
                </a:solidFill>
                <a:latin typeface="Calibri" pitchFamily="34" charset="0"/>
              </a:defRPr>
            </a:lvl5pPr>
            <a:lvl6pPr marL="2514600" indent="-228600" eaLnBrk="0" fontAlgn="base" hangingPunct="0">
              <a:spcBef>
                <a:spcPct val="0"/>
              </a:spcBef>
              <a:spcAft>
                <a:spcPct val="0"/>
              </a:spcAft>
              <a:defRPr sz="2500">
                <a:solidFill>
                  <a:schemeClr val="tx2"/>
                </a:solidFill>
                <a:latin typeface="Calibri" pitchFamily="34" charset="0"/>
              </a:defRPr>
            </a:lvl6pPr>
            <a:lvl7pPr marL="2971800" indent="-228600" eaLnBrk="0" fontAlgn="base" hangingPunct="0">
              <a:spcBef>
                <a:spcPct val="0"/>
              </a:spcBef>
              <a:spcAft>
                <a:spcPct val="0"/>
              </a:spcAft>
              <a:defRPr sz="2500">
                <a:solidFill>
                  <a:schemeClr val="tx2"/>
                </a:solidFill>
                <a:latin typeface="Calibri" pitchFamily="34" charset="0"/>
              </a:defRPr>
            </a:lvl7pPr>
            <a:lvl8pPr marL="3429000" indent="-228600" eaLnBrk="0" fontAlgn="base" hangingPunct="0">
              <a:spcBef>
                <a:spcPct val="0"/>
              </a:spcBef>
              <a:spcAft>
                <a:spcPct val="0"/>
              </a:spcAft>
              <a:defRPr sz="2500">
                <a:solidFill>
                  <a:schemeClr val="tx2"/>
                </a:solidFill>
                <a:latin typeface="Calibri" pitchFamily="34" charset="0"/>
              </a:defRPr>
            </a:lvl8pPr>
            <a:lvl9pPr marL="3886200" indent="-228600" eaLnBrk="0" fontAlgn="base" hangingPunct="0">
              <a:spcBef>
                <a:spcPct val="0"/>
              </a:spcBef>
              <a:spcAft>
                <a:spcPct val="0"/>
              </a:spcAft>
              <a:defRPr sz="2500">
                <a:solidFill>
                  <a:schemeClr val="tx2"/>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rPr>
              <a:t>Ενδοσχολική Βία και Εκφοβισμός (Ε.ΒΙ.Ε.)</a:t>
            </a:r>
            <a:r>
              <a:rPr lang="el-GR" altLang="el-GR" sz="3000" b="1" kern="0" noProof="0" dirty="0">
                <a:solidFill>
                  <a:srgbClr val="CC0000"/>
                </a:solidFill>
                <a:effectLst>
                  <a:outerShdw blurRad="38100" dist="38100" dir="2700000" algn="tl">
                    <a:srgbClr val="C0C0C0"/>
                  </a:outerShdw>
                </a:effectLst>
              </a:rPr>
              <a:t>: 12</a:t>
            </a:r>
            <a:r>
              <a:rPr lang="el-GR" altLang="el-GR" sz="3000" b="1" kern="0" baseline="30000" dirty="0">
                <a:solidFill>
                  <a:srgbClr val="CC0000"/>
                </a:solidFill>
                <a:effectLst>
                  <a:outerShdw blurRad="38100" dist="38100" dir="2700000" algn="tl">
                    <a:srgbClr val="C0C0C0"/>
                  </a:outerShdw>
                </a:effectLst>
              </a:rPr>
              <a:t>η</a:t>
            </a:r>
            <a:r>
              <a:rPr lang="el-GR" altLang="el-GR" sz="3000" b="1" kern="0" dirty="0">
                <a:solidFill>
                  <a:srgbClr val="CC0000"/>
                </a:solidFill>
                <a:effectLst>
                  <a:outerShdw blurRad="38100" dist="38100" dir="2700000" algn="tl">
                    <a:srgbClr val="C0C0C0"/>
                  </a:outerShdw>
                </a:effectLst>
              </a:rPr>
              <a:t> Μελέτη Περίπτωσης </a:t>
            </a:r>
            <a:endPar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endParaRPr>
          </a:p>
        </p:txBody>
      </p:sp>
      <p:sp>
        <p:nvSpPr>
          <p:cNvPr id="11" name="Ορθογώνιο 10"/>
          <p:cNvSpPr/>
          <p:nvPr/>
        </p:nvSpPr>
        <p:spPr>
          <a:xfrm>
            <a:off x="335360" y="786522"/>
            <a:ext cx="11377264" cy="5234766"/>
          </a:xfrm>
          <a:prstGeom prst="rect">
            <a:avLst/>
          </a:prstGeom>
        </p:spPr>
        <p:txBody>
          <a:bodyPr wrap="square">
            <a:spAutoFit/>
          </a:bodyPr>
          <a:lstStyle/>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Ημερομηνία και ώρα υποβολής αναφοράς:  </a:t>
            </a:r>
            <a:r>
              <a:rPr lang="el-GR" b="1" dirty="0">
                <a:solidFill>
                  <a:srgbClr val="C00000"/>
                </a:solidFill>
                <a:latin typeface="Calibri" pitchFamily="34" charset="0"/>
                <a:ea typeface="Times New Roman" panose="02020603050405020304" pitchFamily="18" charset="0"/>
              </a:rPr>
              <a:t>18/6/2024,15:15</a:t>
            </a:r>
            <a:endParaRPr lang="en-US" b="1" dirty="0">
              <a:solidFill>
                <a:srgbClr val="C00000"/>
              </a:solidFill>
              <a:latin typeface="Calibri" pitchFamily="34" charset="0"/>
              <a:ea typeface="Times New Roman" panose="02020603050405020304" pitchFamily="18" charset="0"/>
            </a:endParaRP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Η αναφορά υπεβλήθη από: </a:t>
            </a:r>
            <a:r>
              <a:rPr lang="el-GR" b="1" dirty="0">
                <a:solidFill>
                  <a:srgbClr val="C00000"/>
                </a:solidFill>
                <a:latin typeface="Calibri" pitchFamily="34" charset="0"/>
                <a:ea typeface="Times New Roman" panose="02020603050405020304" pitchFamily="18" charset="0"/>
              </a:rPr>
              <a:t>Γονέα</a:t>
            </a:r>
            <a:r>
              <a:rPr lang="en-US" b="1" dirty="0">
                <a:solidFill>
                  <a:srgbClr val="C00000"/>
                </a:solidFill>
                <a:latin typeface="Calibri" pitchFamily="34" charset="0"/>
                <a:ea typeface="Times New Roman" panose="02020603050405020304" pitchFamily="18" charset="0"/>
              </a:rPr>
              <a:t>     </a:t>
            </a:r>
            <a:r>
              <a:rPr lang="el-GR" b="1" dirty="0">
                <a:solidFill>
                  <a:srgbClr val="C00000"/>
                </a:solidFill>
                <a:latin typeface="Calibri" pitchFamily="34" charset="0"/>
                <a:ea typeface="Times New Roman" panose="02020603050405020304" pitchFamily="18" charset="0"/>
              </a:rPr>
              <a:t>	---&gt; </a:t>
            </a:r>
            <a:r>
              <a:rPr lang="el-GR" b="1" dirty="0">
                <a:solidFill>
                  <a:srgbClr val="B7C6FE">
                    <a:lumMod val="25000"/>
                  </a:srgbClr>
                </a:solidFill>
                <a:latin typeface="Calibri" pitchFamily="34" charset="0"/>
                <a:ea typeface="Times New Roman" panose="02020603050405020304" pitchFamily="18" charset="0"/>
              </a:rPr>
              <a:t>Ημερομηνία περιστατικού:</a:t>
            </a:r>
            <a:r>
              <a:rPr lang="el-GR" b="1" dirty="0">
                <a:solidFill>
                  <a:srgbClr val="C00000"/>
                </a:solidFill>
                <a:latin typeface="Calibri" pitchFamily="34" charset="0"/>
                <a:ea typeface="Times New Roman" panose="02020603050405020304" pitchFamily="18" charset="0"/>
              </a:rPr>
              <a:t>22-5-2024</a:t>
            </a: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Βαθμίδα Εκπαίδευσης: </a:t>
            </a:r>
            <a:r>
              <a:rPr lang="el-GR" b="1" dirty="0">
                <a:solidFill>
                  <a:srgbClr val="C00000"/>
                </a:solidFill>
                <a:latin typeface="Calibri" pitchFamily="34" charset="0"/>
                <a:ea typeface="Times New Roman" panose="02020603050405020304" pitchFamily="18" charset="0"/>
              </a:rPr>
              <a:t>Δευτεροβάθμια, Γυμνάσιο.	 ---&gt; </a:t>
            </a:r>
            <a:r>
              <a:rPr lang="el-GR" b="1" dirty="0">
                <a:solidFill>
                  <a:srgbClr val="B7C6FE">
                    <a:lumMod val="25000"/>
                  </a:srgbClr>
                </a:solidFill>
                <a:latin typeface="Calibri" pitchFamily="34" charset="0"/>
                <a:ea typeface="Times New Roman" panose="02020603050405020304" pitchFamily="18" charset="0"/>
              </a:rPr>
              <a:t>Τάξη: </a:t>
            </a:r>
            <a:r>
              <a:rPr lang="el-GR" b="1" dirty="0">
                <a:solidFill>
                  <a:srgbClr val="C00000"/>
                </a:solidFill>
                <a:latin typeface="Calibri" pitchFamily="34" charset="0"/>
                <a:ea typeface="Times New Roman" panose="02020603050405020304" pitchFamily="18" charset="0"/>
              </a:rPr>
              <a:t>Γ΄</a:t>
            </a: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Χρόνος που συνέβη το περιστατικό: </a:t>
            </a:r>
            <a:r>
              <a:rPr lang="el-GR" b="1" dirty="0">
                <a:solidFill>
                  <a:srgbClr val="C00000"/>
                </a:solidFill>
                <a:latin typeface="Calibri" pitchFamily="34" charset="0"/>
                <a:ea typeface="Times New Roman" panose="02020603050405020304" pitchFamily="18" charset="0"/>
              </a:rPr>
              <a:t>Εκτός Σχολείου, βράδυ.</a:t>
            </a:r>
          </a:p>
          <a:p>
            <a:pPr algn="just" eaLnBrk="1" hangingPunct="1">
              <a:lnSpc>
                <a:spcPts val="1400"/>
              </a:lnSpc>
              <a:spcAft>
                <a:spcPts val="0"/>
              </a:spcAft>
            </a:pP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Τόπος που συνέβη το περιστατικό: </a:t>
            </a:r>
            <a:r>
              <a:rPr lang="el-GR" b="1" dirty="0">
                <a:solidFill>
                  <a:srgbClr val="C00000"/>
                </a:solidFill>
                <a:latin typeface="Calibri" pitchFamily="34" charset="0"/>
                <a:ea typeface="Times New Roman" panose="02020603050405020304" pitchFamily="18" charset="0"/>
              </a:rPr>
              <a:t>Διαδίκτυο.</a:t>
            </a:r>
          </a:p>
          <a:p>
            <a:pPr algn="just" eaLnBrk="1" hangingPunct="1">
              <a:lnSpc>
                <a:spcPts val="1500"/>
              </a:lnSpc>
              <a:spcAft>
                <a:spcPts val="0"/>
              </a:spcAft>
            </a:pPr>
            <a:endParaRPr lang="el-GR" b="1" dirty="0">
              <a:solidFill>
                <a:srgbClr val="C00000"/>
              </a:solidFill>
              <a:latin typeface="Calibri" pitchFamily="34" charset="0"/>
              <a:ea typeface="Times New Roman" panose="02020603050405020304" pitchFamily="18" charset="0"/>
            </a:endParaRPr>
          </a:p>
          <a:p>
            <a:pPr lvl="0"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Επαναλαμβανόμενο: </a:t>
            </a:r>
            <a:r>
              <a:rPr lang="el-GR" b="1" dirty="0">
                <a:solidFill>
                  <a:srgbClr val="C00000"/>
                </a:solidFill>
                <a:latin typeface="Calibri" pitchFamily="34" charset="0"/>
                <a:ea typeface="Times New Roman" panose="02020603050405020304" pitchFamily="18" charset="0"/>
              </a:rPr>
              <a:t>Μία φορά (1).</a:t>
            </a:r>
            <a:endParaRPr lang="el-GR" sz="13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Περιγραφή περιστατικού:</a:t>
            </a:r>
          </a:p>
          <a:p>
            <a:pPr algn="just" eaLnBrk="1" hangingPunct="1">
              <a:lnSpc>
                <a:spcPts val="3000"/>
              </a:lnSpc>
              <a:spcAft>
                <a:spcPts val="0"/>
              </a:spcAft>
            </a:pPr>
            <a:r>
              <a:rPr lang="el-GR" b="1" i="1" dirty="0">
                <a:solidFill>
                  <a:srgbClr val="C00000"/>
                </a:solidFill>
                <a:latin typeface="Calibri" pitchFamily="34" charset="0"/>
                <a:ea typeface="Times New Roman" panose="02020603050405020304" pitchFamily="18" charset="0"/>
              </a:rPr>
              <a:t>«Η κόρη μου έλαβε παραποιημένη </a:t>
            </a:r>
            <a:r>
              <a:rPr lang="el-GR" b="1" i="1" dirty="0" err="1">
                <a:solidFill>
                  <a:srgbClr val="C00000"/>
                </a:solidFill>
                <a:latin typeface="Calibri" pitchFamily="34" charset="0"/>
                <a:ea typeface="Times New Roman" panose="02020603050405020304" pitchFamily="18" charset="0"/>
              </a:rPr>
              <a:t>φωτό</a:t>
            </a:r>
            <a:r>
              <a:rPr lang="el-GR" b="1" i="1" dirty="0">
                <a:solidFill>
                  <a:srgbClr val="C00000"/>
                </a:solidFill>
                <a:latin typeface="Calibri" pitchFamily="34" charset="0"/>
                <a:ea typeface="Times New Roman" panose="02020603050405020304" pitchFamily="18" charset="0"/>
              </a:rPr>
              <a:t> της με ξένο γυμνό </a:t>
            </a:r>
            <a:r>
              <a:rPr lang="el-GR" b="1" i="1" dirty="0" err="1">
                <a:solidFill>
                  <a:srgbClr val="C00000"/>
                </a:solidFill>
                <a:latin typeface="Calibri" pitchFamily="34" charset="0"/>
                <a:ea typeface="Times New Roman" panose="02020603050405020304" pitchFamily="18" charset="0"/>
              </a:rPr>
              <a:t>γυν</a:t>
            </a:r>
            <a:r>
              <a:rPr lang="el-GR" b="1" i="1" dirty="0">
                <a:solidFill>
                  <a:srgbClr val="C00000"/>
                </a:solidFill>
                <a:latin typeface="Calibri" pitchFamily="34" charset="0"/>
                <a:ea typeface="Times New Roman" panose="02020603050405020304" pitchFamily="18" charset="0"/>
              </a:rPr>
              <a:t>. σώμα από φίλη της και μαζί και άλλων φιλενάδων της. Τις </a:t>
            </a:r>
            <a:r>
              <a:rPr lang="el-GR" b="1" i="1" dirty="0" err="1">
                <a:solidFill>
                  <a:srgbClr val="C00000"/>
                </a:solidFill>
                <a:latin typeface="Calibri" pitchFamily="34" charset="0"/>
                <a:ea typeface="Times New Roman" panose="02020603050405020304" pitchFamily="18" charset="0"/>
              </a:rPr>
              <a:t>φωτό</a:t>
            </a:r>
            <a:r>
              <a:rPr lang="el-GR" b="1" i="1" dirty="0">
                <a:solidFill>
                  <a:srgbClr val="C00000"/>
                </a:solidFill>
                <a:latin typeface="Calibri" pitchFamily="34" charset="0"/>
                <a:ea typeface="Times New Roman" panose="02020603050405020304" pitchFamily="18" charset="0"/>
              </a:rPr>
              <a:t> δημιούργησαν και διακίνησαν (με στοιχεία από το </a:t>
            </a:r>
            <a:r>
              <a:rPr lang="el-GR" b="1" i="1" dirty="0" err="1">
                <a:solidFill>
                  <a:srgbClr val="C00000"/>
                </a:solidFill>
                <a:latin typeface="Calibri" pitchFamily="34" charset="0"/>
                <a:ea typeface="Times New Roman" panose="02020603050405020304" pitchFamily="18" charset="0"/>
              </a:rPr>
              <a:t>viber</a:t>
            </a:r>
            <a:r>
              <a:rPr lang="el-GR" b="1" i="1" dirty="0">
                <a:solidFill>
                  <a:srgbClr val="C00000"/>
                </a:solidFill>
                <a:latin typeface="Calibri" pitchFamily="34" charset="0"/>
                <a:ea typeface="Times New Roman" panose="02020603050405020304" pitchFamily="18" charset="0"/>
              </a:rPr>
              <a:t>) οι ********** και **********. Έχουμε κάνει μήνυση ΑΣΤΥΝΟΜΙΑ και ΔΙΩΞ. ΗΛ. ΕΓΚΛΗΜ. ΑΝΗΛΙΚΩΝ».</a:t>
            </a:r>
            <a:endParaRPr lang="el-GR" b="1" i="1" dirty="0">
              <a:solidFill>
                <a:srgbClr val="C00000"/>
              </a:solidFill>
              <a:latin typeface="Times New Roman" panose="02020603050405020304" pitchFamily="18" charset="0"/>
              <a:ea typeface="Times New Roman" panose="02020603050405020304" pitchFamily="18" charset="0"/>
            </a:endParaRPr>
          </a:p>
        </p:txBody>
      </p:sp>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6280" y="2103439"/>
            <a:ext cx="3348371" cy="2050677"/>
          </a:xfrm>
          <a:prstGeom prst="rect">
            <a:avLst/>
          </a:prstGeom>
        </p:spPr>
      </p:pic>
      <p:sp>
        <p:nvSpPr>
          <p:cNvPr id="3" name="Θέση αριθμού διαφάνειας 2">
            <a:extLst>
              <a:ext uri="{FF2B5EF4-FFF2-40B4-BE49-F238E27FC236}">
                <a16:creationId xmlns:a16="http://schemas.microsoft.com/office/drawing/2014/main" id="{D997E5F5-8C42-47DE-9F8C-E554E903109C}"/>
              </a:ext>
            </a:extLst>
          </p:cNvPr>
          <p:cNvSpPr>
            <a:spLocks noGrp="1"/>
          </p:cNvSpPr>
          <p:nvPr>
            <p:ph type="sldNum" sz="quarter" idx="12"/>
          </p:nvPr>
        </p:nvSpPr>
        <p:spPr/>
        <p:txBody>
          <a:bodyPr/>
          <a:lstStyle/>
          <a:p>
            <a:pPr>
              <a:defRPr/>
            </a:pPr>
            <a:fld id="{845437B2-4D18-46FF-8583-E2B9C8A721F5}" type="slidenum">
              <a:rPr lang="el-GR" altLang="el-GR" smtClean="0"/>
              <a:pPr>
                <a:defRPr/>
              </a:pPr>
              <a:t>65</a:t>
            </a:fld>
            <a:endParaRPr lang="el-GR" altLang="el-GR"/>
          </a:p>
        </p:txBody>
      </p:sp>
      <p:pic>
        <p:nvPicPr>
          <p:cNvPr id="10" name="Εικόνα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480376" y="6228928"/>
            <a:ext cx="1355743" cy="379608"/>
          </a:xfrm>
          <a:prstGeom prst="rect">
            <a:avLst/>
          </a:prstGeom>
        </p:spPr>
      </p:pic>
    </p:spTree>
    <p:extLst>
      <p:ext uri="{BB962C8B-B14F-4D97-AF65-F5344CB8AC3E}">
        <p14:creationId xmlns:p14="http://schemas.microsoft.com/office/powerpoint/2010/main" val="9985149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 calcmode="lin" valueType="num">
                                      <p:cBhvr additive="base">
                                        <p:cTn id="25"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anim calcmode="lin" valueType="num">
                                      <p:cBhvr additive="base">
                                        <p:cTn id="31"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10" end="10"/>
                                            </p:txEl>
                                          </p:spTgt>
                                        </p:tgtEl>
                                        <p:attrNameLst>
                                          <p:attrName>style.visibility</p:attrName>
                                        </p:attrNameLst>
                                      </p:cBhvr>
                                      <p:to>
                                        <p:strVal val="visible"/>
                                      </p:to>
                                    </p:set>
                                    <p:anim calcmode="lin" valueType="num">
                                      <p:cBhvr additive="base">
                                        <p:cTn id="37"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heel(1)">
                                      <p:cBhvr>
                                        <p:cTn id="43" dur="20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1">
                                            <p:txEl>
                                              <p:pRg st="11" end="11"/>
                                            </p:txEl>
                                          </p:spTgt>
                                        </p:tgtEl>
                                        <p:attrNameLst>
                                          <p:attrName>style.visibility</p:attrName>
                                        </p:attrNameLst>
                                      </p:cBhvr>
                                      <p:to>
                                        <p:strVal val="visible"/>
                                      </p:to>
                                    </p:set>
                                    <p:animEffect transition="in" filter="fade">
                                      <p:cBhvr>
                                        <p:cTn id="48" dur="1000"/>
                                        <p:tgtEl>
                                          <p:spTgt spid="11">
                                            <p:txEl>
                                              <p:pRg st="11" end="11"/>
                                            </p:txEl>
                                          </p:spTgt>
                                        </p:tgtEl>
                                      </p:cBhvr>
                                    </p:animEffect>
                                    <p:anim calcmode="lin" valueType="num">
                                      <p:cBhvr>
                                        <p:cTn id="49" dur="1000" fill="hold"/>
                                        <p:tgtEl>
                                          <p:spTgt spid="11">
                                            <p:txEl>
                                              <p:pRg st="11" end="11"/>
                                            </p:txEl>
                                          </p:spTgt>
                                        </p:tgtEl>
                                        <p:attrNameLst>
                                          <p:attrName>ppt_x</p:attrName>
                                        </p:attrNameLst>
                                      </p:cBhvr>
                                      <p:tavLst>
                                        <p:tav tm="0">
                                          <p:val>
                                            <p:strVal val="#ppt_x"/>
                                          </p:val>
                                        </p:tav>
                                        <p:tav tm="100000">
                                          <p:val>
                                            <p:strVal val="#ppt_x"/>
                                          </p:val>
                                        </p:tav>
                                      </p:tavLst>
                                    </p:anim>
                                    <p:anim calcmode="lin" valueType="num">
                                      <p:cBhvr>
                                        <p:cTn id="50" dur="1000" fill="hold"/>
                                        <p:tgtEl>
                                          <p:spTgt spid="11">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11">
                                            <p:txEl>
                                              <p:pRg st="12" end="12"/>
                                            </p:txEl>
                                          </p:spTgt>
                                        </p:tgtEl>
                                        <p:attrNameLst>
                                          <p:attrName>style.visibility</p:attrName>
                                        </p:attrNameLst>
                                      </p:cBhvr>
                                      <p:to>
                                        <p:strVal val="visible"/>
                                      </p:to>
                                    </p:set>
                                    <p:anim calcmode="lin" valueType="num">
                                      <p:cBhvr>
                                        <p:cTn id="55" dur="500" fill="hold"/>
                                        <p:tgtEl>
                                          <p:spTgt spid="11">
                                            <p:txEl>
                                              <p:pRg st="12" end="12"/>
                                            </p:txEl>
                                          </p:spTgt>
                                        </p:tgtEl>
                                        <p:attrNameLst>
                                          <p:attrName>ppt_w</p:attrName>
                                        </p:attrNameLst>
                                      </p:cBhvr>
                                      <p:tavLst>
                                        <p:tav tm="0">
                                          <p:val>
                                            <p:fltVal val="0"/>
                                          </p:val>
                                        </p:tav>
                                        <p:tav tm="100000">
                                          <p:val>
                                            <p:strVal val="#ppt_w"/>
                                          </p:val>
                                        </p:tav>
                                      </p:tavLst>
                                    </p:anim>
                                    <p:anim calcmode="lin" valueType="num">
                                      <p:cBhvr>
                                        <p:cTn id="56" dur="500" fill="hold"/>
                                        <p:tgtEl>
                                          <p:spTgt spid="11">
                                            <p:txEl>
                                              <p:pRg st="12" end="12"/>
                                            </p:txEl>
                                          </p:spTgt>
                                        </p:tgtEl>
                                        <p:attrNameLst>
                                          <p:attrName>ppt_h</p:attrName>
                                        </p:attrNameLst>
                                      </p:cBhvr>
                                      <p:tavLst>
                                        <p:tav tm="0">
                                          <p:val>
                                            <p:fltVal val="0"/>
                                          </p:val>
                                        </p:tav>
                                        <p:tav tm="100000">
                                          <p:val>
                                            <p:strVal val="#ppt_h"/>
                                          </p:val>
                                        </p:tav>
                                      </p:tavLst>
                                    </p:anim>
                                    <p:animEffect transition="in" filter="fade">
                                      <p:cBhvr>
                                        <p:cTn id="57" dur="500"/>
                                        <p:tgtEl>
                                          <p:spTgt spid="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1441450" y="385763"/>
            <a:ext cx="3079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1809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800" b="1">
                <a:latin typeface="Book Antiqua" panose="02040602050305030304" pitchFamily="18" charset="0"/>
              </a:rPr>
              <a:t>                                          </a:t>
            </a:r>
          </a:p>
          <a:p>
            <a:pPr>
              <a:spcBef>
                <a:spcPct val="0"/>
              </a:spcBef>
              <a:buFontTx/>
              <a:buNone/>
            </a:pPr>
            <a:r>
              <a:rPr lang="el-GR" altLang="el-GR" sz="1800" b="1">
                <a:latin typeface="Book Antiqua" panose="02040602050305030304" pitchFamily="18" charset="0"/>
              </a:rPr>
              <a:t>                                               </a:t>
            </a:r>
            <a:endParaRPr lang="el-GR" altLang="el-GR" sz="2400"/>
          </a:p>
        </p:txBody>
      </p:sp>
      <p:sp>
        <p:nvSpPr>
          <p:cNvPr id="22531" name="Rectangle 8"/>
          <p:cNvSpPr>
            <a:spLocks noChangeArrowheads="1"/>
          </p:cNvSpPr>
          <p:nvPr/>
        </p:nvSpPr>
        <p:spPr bwMode="auto">
          <a:xfrm>
            <a:off x="1524000" y="21272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22532" name="Rectangle 9"/>
          <p:cNvSpPr>
            <a:spLocks noChangeArrowheads="1"/>
          </p:cNvSpPr>
          <p:nvPr/>
        </p:nvSpPr>
        <p:spPr bwMode="auto">
          <a:xfrm>
            <a:off x="1524000" y="2103439"/>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6" name="Rectangle 8"/>
          <p:cNvSpPr>
            <a:spLocks noChangeArrowheads="1"/>
          </p:cNvSpPr>
          <p:nvPr/>
        </p:nvSpPr>
        <p:spPr bwMode="auto">
          <a:xfrm>
            <a:off x="-13394" y="-17415"/>
            <a:ext cx="11856640" cy="553998"/>
          </a:xfrm>
          <a:prstGeom prst="rect">
            <a:avLst/>
          </a:prstGeom>
          <a:noFill/>
          <a:ln w="9525" algn="ctr">
            <a:noFill/>
            <a:miter lim="800000"/>
            <a:headEnd/>
            <a:tailEnd/>
          </a:ln>
          <a:effectLst/>
        </p:spPr>
        <p:txBody>
          <a:bodyPr wrap="square">
            <a:spAutoFit/>
          </a:bodyPr>
          <a:lstStyle>
            <a:lvl1pPr eaLnBrk="0" hangingPunct="0">
              <a:defRPr sz="2500">
                <a:solidFill>
                  <a:schemeClr val="tx2"/>
                </a:solidFill>
                <a:latin typeface="Calibri" pitchFamily="34" charset="0"/>
              </a:defRPr>
            </a:lvl1pPr>
            <a:lvl2pPr marL="742950" indent="-285750" eaLnBrk="0" hangingPunct="0">
              <a:defRPr sz="2500">
                <a:solidFill>
                  <a:schemeClr val="tx2"/>
                </a:solidFill>
                <a:latin typeface="Calibri" pitchFamily="34" charset="0"/>
              </a:defRPr>
            </a:lvl2pPr>
            <a:lvl3pPr marL="1143000" indent="-228600" eaLnBrk="0" hangingPunct="0">
              <a:defRPr sz="2500">
                <a:solidFill>
                  <a:schemeClr val="tx2"/>
                </a:solidFill>
                <a:latin typeface="Calibri" pitchFamily="34" charset="0"/>
              </a:defRPr>
            </a:lvl3pPr>
            <a:lvl4pPr marL="1600200" indent="-228600" eaLnBrk="0" hangingPunct="0">
              <a:defRPr sz="2500">
                <a:solidFill>
                  <a:schemeClr val="tx2"/>
                </a:solidFill>
                <a:latin typeface="Calibri" pitchFamily="34" charset="0"/>
              </a:defRPr>
            </a:lvl4pPr>
            <a:lvl5pPr marL="2057400" indent="-228600" eaLnBrk="0" hangingPunct="0">
              <a:defRPr sz="2500">
                <a:solidFill>
                  <a:schemeClr val="tx2"/>
                </a:solidFill>
                <a:latin typeface="Calibri" pitchFamily="34" charset="0"/>
              </a:defRPr>
            </a:lvl5pPr>
            <a:lvl6pPr marL="2514600" indent="-228600" eaLnBrk="0" fontAlgn="base" hangingPunct="0">
              <a:spcBef>
                <a:spcPct val="0"/>
              </a:spcBef>
              <a:spcAft>
                <a:spcPct val="0"/>
              </a:spcAft>
              <a:defRPr sz="2500">
                <a:solidFill>
                  <a:schemeClr val="tx2"/>
                </a:solidFill>
                <a:latin typeface="Calibri" pitchFamily="34" charset="0"/>
              </a:defRPr>
            </a:lvl6pPr>
            <a:lvl7pPr marL="2971800" indent="-228600" eaLnBrk="0" fontAlgn="base" hangingPunct="0">
              <a:spcBef>
                <a:spcPct val="0"/>
              </a:spcBef>
              <a:spcAft>
                <a:spcPct val="0"/>
              </a:spcAft>
              <a:defRPr sz="2500">
                <a:solidFill>
                  <a:schemeClr val="tx2"/>
                </a:solidFill>
                <a:latin typeface="Calibri" pitchFamily="34" charset="0"/>
              </a:defRPr>
            </a:lvl7pPr>
            <a:lvl8pPr marL="3429000" indent="-228600" eaLnBrk="0" fontAlgn="base" hangingPunct="0">
              <a:spcBef>
                <a:spcPct val="0"/>
              </a:spcBef>
              <a:spcAft>
                <a:spcPct val="0"/>
              </a:spcAft>
              <a:defRPr sz="2500">
                <a:solidFill>
                  <a:schemeClr val="tx2"/>
                </a:solidFill>
                <a:latin typeface="Calibri" pitchFamily="34" charset="0"/>
              </a:defRPr>
            </a:lvl8pPr>
            <a:lvl9pPr marL="3886200" indent="-228600" eaLnBrk="0" fontAlgn="base" hangingPunct="0">
              <a:spcBef>
                <a:spcPct val="0"/>
              </a:spcBef>
              <a:spcAft>
                <a:spcPct val="0"/>
              </a:spcAft>
              <a:defRPr sz="2500">
                <a:solidFill>
                  <a:schemeClr val="tx2"/>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altLang="el-GR" sz="2700" b="1" i="0" u="none" strike="noStrike" kern="0" cap="none" spc="0" normalizeH="0" baseline="0" noProof="0" dirty="0">
                <a:ln>
                  <a:noFill/>
                </a:ln>
                <a:solidFill>
                  <a:srgbClr val="CC0000"/>
                </a:solidFill>
                <a:effectLst>
                  <a:outerShdw blurRad="38100" dist="38100" dir="2700000" algn="tl">
                    <a:srgbClr val="C0C0C0"/>
                  </a:outerShdw>
                </a:effectLst>
                <a:uLnTx/>
                <a:uFillTx/>
              </a:rPr>
              <a:t>Ενδοσχολική Βία και Εκφοβισμός (Ε.ΒΙ.Ε.)</a:t>
            </a:r>
            <a:r>
              <a:rPr lang="el-GR" altLang="el-GR" sz="2700" b="1" kern="0" noProof="0" dirty="0">
                <a:solidFill>
                  <a:srgbClr val="CC0000"/>
                </a:solidFill>
                <a:effectLst>
                  <a:outerShdw blurRad="38100" dist="38100" dir="2700000" algn="tl">
                    <a:srgbClr val="C0C0C0"/>
                  </a:outerShdw>
                </a:effectLst>
              </a:rPr>
              <a:t>: Διαχείριση 12</a:t>
            </a:r>
            <a:r>
              <a:rPr lang="el-GR" altLang="el-GR" sz="2700" b="1" kern="0" baseline="30000" dirty="0">
                <a:solidFill>
                  <a:srgbClr val="CC0000"/>
                </a:solidFill>
                <a:effectLst>
                  <a:outerShdw blurRad="38100" dist="38100" dir="2700000" algn="tl">
                    <a:srgbClr val="C0C0C0"/>
                  </a:outerShdw>
                </a:effectLst>
              </a:rPr>
              <a:t>ης</a:t>
            </a:r>
            <a:r>
              <a:rPr lang="el-GR" altLang="el-GR" sz="2700" b="1" kern="0" dirty="0">
                <a:solidFill>
                  <a:srgbClr val="CC0000"/>
                </a:solidFill>
                <a:effectLst>
                  <a:outerShdw blurRad="38100" dist="38100" dir="2700000" algn="tl">
                    <a:srgbClr val="C0C0C0"/>
                  </a:outerShdw>
                </a:effectLst>
              </a:rPr>
              <a:t> Μελέτης Περίπτωσης</a:t>
            </a:r>
            <a:r>
              <a:rPr lang="el-GR" altLang="el-GR" sz="3000" b="1" kern="0" dirty="0">
                <a:solidFill>
                  <a:srgbClr val="CC0000"/>
                </a:solidFill>
                <a:effectLst>
                  <a:outerShdw blurRad="38100" dist="38100" dir="2700000" algn="tl">
                    <a:srgbClr val="C0C0C0"/>
                  </a:outerShdw>
                </a:effectLst>
              </a:rPr>
              <a:t> </a:t>
            </a:r>
            <a:endPar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endParaRPr>
          </a:p>
        </p:txBody>
      </p:sp>
      <p:sp>
        <p:nvSpPr>
          <p:cNvPr id="2" name="Ορθογώνιο 1"/>
          <p:cNvSpPr/>
          <p:nvPr/>
        </p:nvSpPr>
        <p:spPr>
          <a:xfrm>
            <a:off x="407368" y="503376"/>
            <a:ext cx="11435878" cy="6247864"/>
          </a:xfrm>
          <a:prstGeom prst="rect">
            <a:avLst/>
          </a:prstGeom>
        </p:spPr>
        <p:txBody>
          <a:bodyPr wrap="square">
            <a:spAutoFit/>
          </a:bodyPr>
          <a:lstStyle/>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Εντός αρμοδιότητας:  	</a:t>
            </a:r>
            <a:r>
              <a:rPr lang="el-GR" sz="3000" b="1" dirty="0">
                <a:solidFill>
                  <a:srgbClr val="C00000"/>
                </a:solidFill>
                <a:latin typeface="Calibri" pitchFamily="34" charset="0"/>
                <a:ea typeface="Times New Roman" panose="02020603050405020304" pitchFamily="18" charset="0"/>
              </a:rPr>
              <a:t>ΝΑΙ</a:t>
            </a:r>
            <a:r>
              <a:rPr lang="el-GR" b="1" dirty="0">
                <a:solidFill>
                  <a:srgbClr val="C00000"/>
                </a:solidFill>
                <a:latin typeface="Calibri" pitchFamily="34" charset="0"/>
                <a:ea typeface="Times New Roman" panose="02020603050405020304" pitchFamily="18" charset="0"/>
              </a:rPr>
              <a:t>   </a:t>
            </a:r>
            <a:r>
              <a:rPr lang="el-GR" sz="3000" b="1" dirty="0">
                <a:solidFill>
                  <a:srgbClr val="C00000"/>
                </a:solidFill>
                <a:latin typeface="Calibri" pitchFamily="34" charset="0"/>
                <a:ea typeface="Times New Roman" panose="02020603050405020304" pitchFamily="18" charset="0"/>
                <a:sym typeface="Wingdings" panose="05000000000000000000" pitchFamily="2" charset="2"/>
              </a:rPr>
              <a:t>		ΟΧΙ  </a:t>
            </a:r>
            <a:endParaRPr lang="en-US" sz="3000"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Είδος Ε.ΒΙ.Ε.:</a:t>
            </a:r>
            <a:r>
              <a:rPr lang="en-US" b="1" dirty="0">
                <a:solidFill>
                  <a:srgbClr val="B7C6FE">
                    <a:lumMod val="25000"/>
                  </a:srgbClr>
                </a:solidFill>
                <a:latin typeface="Calibri" pitchFamily="34" charset="0"/>
                <a:ea typeface="Times New Roman" panose="02020603050405020304" pitchFamily="18" charset="0"/>
              </a:rPr>
              <a:t> </a:t>
            </a:r>
            <a:endParaRPr lang="el-GR" b="1" dirty="0">
              <a:solidFill>
                <a:srgbClr val="C00000"/>
              </a:solidFill>
              <a:latin typeface="Calibri" pitchFamily="34" charset="0"/>
              <a:ea typeface="Times New Roman" panose="02020603050405020304" pitchFamily="18" charset="0"/>
            </a:endParaRP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Αξιολόγηση - ιδιαίτερο χαρακτηριστικό περιστατικού:</a:t>
            </a: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Βάσιμη: 			</a:t>
            </a:r>
            <a:r>
              <a:rPr lang="el-GR" sz="3000" b="1" dirty="0">
                <a:solidFill>
                  <a:srgbClr val="C00000"/>
                </a:solidFill>
                <a:latin typeface="Calibri" pitchFamily="34" charset="0"/>
                <a:ea typeface="Times New Roman" panose="02020603050405020304" pitchFamily="18" charset="0"/>
              </a:rPr>
              <a:t>ΝΑΙ</a:t>
            </a:r>
            <a:r>
              <a:rPr lang="el-GR" b="1" dirty="0">
                <a:solidFill>
                  <a:srgbClr val="C00000"/>
                </a:solidFill>
                <a:latin typeface="Calibri" pitchFamily="34" charset="0"/>
                <a:ea typeface="Times New Roman" panose="02020603050405020304" pitchFamily="18" charset="0"/>
              </a:rPr>
              <a:t>   </a:t>
            </a:r>
            <a:r>
              <a:rPr lang="el-GR" sz="3000" b="1" dirty="0">
                <a:solidFill>
                  <a:srgbClr val="C00000"/>
                </a:solidFill>
                <a:latin typeface="Calibri" pitchFamily="34" charset="0"/>
                <a:ea typeface="Times New Roman" panose="02020603050405020304" pitchFamily="18" charset="0"/>
                <a:sym typeface="Wingdings" panose="05000000000000000000" pitchFamily="2" charset="2"/>
              </a:rPr>
              <a:t>		ΟΧΙ  </a:t>
            </a: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Παραπομπή της υπόθεσης στην 4 – </a:t>
            </a:r>
            <a:r>
              <a:rPr lang="el-GR" b="1" dirty="0" err="1">
                <a:solidFill>
                  <a:srgbClr val="B7C6FE">
                    <a:lumMod val="25000"/>
                  </a:srgbClr>
                </a:solidFill>
                <a:latin typeface="Calibri" pitchFamily="34" charset="0"/>
                <a:ea typeface="Times New Roman" panose="02020603050405020304" pitchFamily="18" charset="0"/>
              </a:rPr>
              <a:t>μελή</a:t>
            </a:r>
            <a:r>
              <a:rPr lang="el-GR" b="1" dirty="0">
                <a:solidFill>
                  <a:srgbClr val="B7C6FE">
                    <a:lumMod val="25000"/>
                  </a:srgbClr>
                </a:solidFill>
                <a:latin typeface="Calibri" pitchFamily="34" charset="0"/>
                <a:ea typeface="Times New Roman" panose="02020603050405020304" pitchFamily="18" charset="0"/>
              </a:rPr>
              <a:t> Επιτροπή</a:t>
            </a:r>
            <a:r>
              <a:rPr lang="en-US" b="1" dirty="0">
                <a:solidFill>
                  <a:srgbClr val="B7C6FE">
                    <a:lumMod val="25000"/>
                  </a:srgbClr>
                </a:solidFill>
                <a:latin typeface="Calibri" pitchFamily="34" charset="0"/>
                <a:ea typeface="Times New Roman" panose="02020603050405020304" pitchFamily="18" charset="0"/>
              </a:rPr>
              <a:t>   </a:t>
            </a:r>
            <a:r>
              <a:rPr lang="el-GR" sz="3000" b="1" dirty="0">
                <a:solidFill>
                  <a:srgbClr val="C00000"/>
                </a:solidFill>
                <a:latin typeface="Calibri" pitchFamily="34" charset="0"/>
                <a:ea typeface="Times New Roman" panose="02020603050405020304" pitchFamily="18" charset="0"/>
              </a:rPr>
              <a:t>ΝΑΙ</a:t>
            </a:r>
            <a:r>
              <a:rPr lang="el-GR" b="1" dirty="0">
                <a:solidFill>
                  <a:srgbClr val="C00000"/>
                </a:solidFill>
                <a:latin typeface="Calibri" pitchFamily="34" charset="0"/>
                <a:ea typeface="Times New Roman" panose="02020603050405020304" pitchFamily="18" charset="0"/>
              </a:rPr>
              <a:t>   </a:t>
            </a:r>
            <a:r>
              <a:rPr lang="el-GR" sz="3000" b="1" dirty="0">
                <a:solidFill>
                  <a:srgbClr val="C00000"/>
                </a:solidFill>
                <a:latin typeface="Calibri" pitchFamily="34" charset="0"/>
                <a:ea typeface="Times New Roman" panose="02020603050405020304" pitchFamily="18" charset="0"/>
                <a:sym typeface="Wingdings" panose="05000000000000000000" pitchFamily="2" charset="2"/>
              </a:rPr>
              <a:t>		ΟΧΙ </a:t>
            </a:r>
            <a:r>
              <a:rPr lang="en-US" b="1" dirty="0">
                <a:solidFill>
                  <a:srgbClr val="B7C6FE">
                    <a:lumMod val="25000"/>
                  </a:srgbClr>
                </a:solidFill>
                <a:latin typeface="Calibri" pitchFamily="34" charset="0"/>
                <a:ea typeface="Times New Roman" panose="02020603050405020304" pitchFamily="18" charset="0"/>
              </a:rPr>
              <a:t> </a:t>
            </a:r>
          </a:p>
          <a:p>
            <a:pPr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rPr>
              <a:t>---&gt; </a:t>
            </a:r>
            <a:r>
              <a:rPr lang="el-GR" b="1" dirty="0">
                <a:solidFill>
                  <a:srgbClr val="B7C6FE">
                    <a:lumMod val="25000"/>
                  </a:srgbClr>
                </a:solidFill>
                <a:latin typeface="Calibri" pitchFamily="34" charset="0"/>
                <a:ea typeface="Times New Roman" panose="02020603050405020304" pitchFamily="18" charset="0"/>
              </a:rPr>
              <a:t>Πρόταση Διαχείρισης:</a:t>
            </a:r>
          </a:p>
          <a:p>
            <a:pPr marL="182563"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sym typeface="Symbol" panose="05050102010706020507" pitchFamily="18" charset="2"/>
              </a:rPr>
              <a:t></a:t>
            </a:r>
            <a:r>
              <a:rPr lang="el-GR" b="1" dirty="0">
                <a:solidFill>
                  <a:srgbClr val="C00000"/>
                </a:solidFill>
                <a:latin typeface="Calibri" pitchFamily="34" charset="0"/>
                <a:ea typeface="Times New Roman" panose="02020603050405020304" pitchFamily="18" charset="0"/>
              </a:rPr>
              <a:t> </a:t>
            </a:r>
            <a:r>
              <a:rPr lang="el-GR" b="1" dirty="0">
                <a:solidFill>
                  <a:srgbClr val="B7C6FE">
                    <a:lumMod val="25000"/>
                  </a:srgbClr>
                </a:solidFill>
                <a:latin typeface="Calibri" pitchFamily="34" charset="0"/>
                <a:ea typeface="Times New Roman" panose="02020603050405020304" pitchFamily="18" charset="0"/>
              </a:rPr>
              <a:t>Έλεγχος περιστατικού για τις καταγγελίες.</a:t>
            </a:r>
            <a:endParaRPr lang="en-US" b="1" dirty="0">
              <a:solidFill>
                <a:srgbClr val="B7C6FE">
                  <a:lumMod val="25000"/>
                </a:srgbClr>
              </a:solidFill>
              <a:latin typeface="Calibri" pitchFamily="34" charset="0"/>
              <a:ea typeface="Times New Roman" panose="02020603050405020304" pitchFamily="18" charset="0"/>
            </a:endParaRPr>
          </a:p>
          <a:p>
            <a:pPr marL="182563"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sym typeface="Symbol" panose="05050102010706020507" pitchFamily="18" charset="2"/>
              </a:rPr>
              <a:t></a:t>
            </a:r>
            <a:r>
              <a:rPr lang="el-GR" b="1" dirty="0">
                <a:solidFill>
                  <a:srgbClr val="C00000"/>
                </a:solidFill>
                <a:latin typeface="Calibri" pitchFamily="34" charset="0"/>
                <a:ea typeface="Times New Roman" panose="02020603050405020304" pitchFamily="18" charset="0"/>
              </a:rPr>
              <a:t> </a:t>
            </a:r>
            <a:r>
              <a:rPr lang="el-GR" b="1" dirty="0">
                <a:solidFill>
                  <a:srgbClr val="B7C6FE">
                    <a:lumMod val="25000"/>
                  </a:srgbClr>
                </a:solidFill>
                <a:latin typeface="Calibri" pitchFamily="34" charset="0"/>
                <a:ea typeface="Times New Roman" panose="02020603050405020304" pitchFamily="18" charset="0"/>
              </a:rPr>
              <a:t>Συλλογή πληροφοριών, ιστορικό.</a:t>
            </a:r>
          </a:p>
          <a:p>
            <a:pPr marL="182563"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sym typeface="Symbol" panose="05050102010706020507" pitchFamily="18" charset="2"/>
              </a:rPr>
              <a:t></a:t>
            </a:r>
            <a:r>
              <a:rPr lang="el-GR" b="1" dirty="0">
                <a:solidFill>
                  <a:srgbClr val="C00000"/>
                </a:solidFill>
                <a:latin typeface="Calibri" pitchFamily="34" charset="0"/>
                <a:ea typeface="Times New Roman" panose="02020603050405020304" pitchFamily="18" charset="0"/>
              </a:rPr>
              <a:t> </a:t>
            </a:r>
            <a:r>
              <a:rPr lang="el-GR" b="1" dirty="0">
                <a:solidFill>
                  <a:srgbClr val="B7C6FE">
                    <a:lumMod val="25000"/>
                  </a:srgbClr>
                </a:solidFill>
                <a:latin typeface="Calibri" pitchFamily="34" charset="0"/>
                <a:ea typeface="Times New Roman" panose="02020603050405020304" pitchFamily="18" charset="0"/>
              </a:rPr>
              <a:t>Προσδιορισμός ρόλων εμπλεκομένων.</a:t>
            </a:r>
          </a:p>
          <a:p>
            <a:pPr marL="182563"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sym typeface="Symbol" panose="05050102010706020507" pitchFamily="18" charset="2"/>
              </a:rPr>
              <a:t></a:t>
            </a:r>
            <a:r>
              <a:rPr lang="el-GR" b="1" dirty="0">
                <a:solidFill>
                  <a:srgbClr val="C00000"/>
                </a:solidFill>
                <a:latin typeface="Calibri" pitchFamily="34" charset="0"/>
                <a:ea typeface="Times New Roman" panose="02020603050405020304" pitchFamily="18" charset="0"/>
              </a:rPr>
              <a:t> </a:t>
            </a:r>
            <a:r>
              <a:rPr lang="el-GR" b="1" dirty="0">
                <a:solidFill>
                  <a:srgbClr val="B7C6FE">
                    <a:lumMod val="25000"/>
                  </a:srgbClr>
                </a:solidFill>
                <a:latin typeface="Calibri" pitchFamily="34" charset="0"/>
                <a:ea typeface="Times New Roman" panose="02020603050405020304" pitchFamily="18" charset="0"/>
              </a:rPr>
              <a:t>Επικοινωνία με  (μαθητές, γονείς, αρχές, κ.λπ.): </a:t>
            </a:r>
          </a:p>
          <a:p>
            <a:pPr marL="182563"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sym typeface="Symbol" panose="05050102010706020507" pitchFamily="18" charset="2"/>
              </a:rPr>
              <a:t></a:t>
            </a:r>
            <a:r>
              <a:rPr lang="el-GR" b="1" dirty="0">
                <a:solidFill>
                  <a:srgbClr val="C00000"/>
                </a:solidFill>
                <a:latin typeface="Calibri" pitchFamily="34" charset="0"/>
                <a:ea typeface="Times New Roman" panose="02020603050405020304" pitchFamily="18" charset="0"/>
              </a:rPr>
              <a:t> </a:t>
            </a:r>
            <a:r>
              <a:rPr lang="el-GR" b="1" dirty="0">
                <a:solidFill>
                  <a:srgbClr val="B7C6FE">
                    <a:lumMod val="25000"/>
                  </a:srgbClr>
                </a:solidFill>
                <a:latin typeface="Calibri" pitchFamily="34" charset="0"/>
                <a:ea typeface="Times New Roman" panose="02020603050405020304" pitchFamily="18" charset="0"/>
              </a:rPr>
              <a:t>Συναντήσεις με  (μαθητές, γονείς κ.λπ.): </a:t>
            </a:r>
          </a:p>
          <a:p>
            <a:pPr marL="182563"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sym typeface="Symbol" panose="05050102010706020507" pitchFamily="18" charset="2"/>
              </a:rPr>
              <a:t></a:t>
            </a:r>
            <a:r>
              <a:rPr lang="el-GR" b="1" dirty="0">
                <a:solidFill>
                  <a:srgbClr val="C00000"/>
                </a:solidFill>
                <a:latin typeface="Calibri" pitchFamily="34" charset="0"/>
                <a:ea typeface="Times New Roman" panose="02020603050405020304" pitchFamily="18" charset="0"/>
              </a:rPr>
              <a:t> </a:t>
            </a:r>
            <a:r>
              <a:rPr lang="el-GR" b="1" dirty="0">
                <a:solidFill>
                  <a:srgbClr val="B7C6FE">
                    <a:lumMod val="25000"/>
                  </a:srgbClr>
                </a:solidFill>
                <a:latin typeface="Calibri" pitchFamily="34" charset="0"/>
                <a:ea typeface="Times New Roman" panose="02020603050405020304" pitchFamily="18" charset="0"/>
              </a:rPr>
              <a:t>Συνδρομή ειδικών (ψυχολόγων, κοινωνικών λειτουργών, νομικών, φορέων, αρχών κ.λπ.) – παραπομπή σε άλλες υπηρεσίες:  </a:t>
            </a:r>
          </a:p>
          <a:p>
            <a:pPr marL="182563"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sym typeface="Symbol" panose="05050102010706020507" pitchFamily="18" charset="2"/>
              </a:rPr>
              <a:t></a:t>
            </a:r>
            <a:r>
              <a:rPr lang="el-GR" b="1" dirty="0">
                <a:solidFill>
                  <a:srgbClr val="C00000"/>
                </a:solidFill>
                <a:latin typeface="Calibri" pitchFamily="34" charset="0"/>
                <a:ea typeface="Times New Roman" panose="02020603050405020304" pitchFamily="18" charset="0"/>
              </a:rPr>
              <a:t> </a:t>
            </a:r>
            <a:r>
              <a:rPr lang="el-GR" b="1" dirty="0">
                <a:solidFill>
                  <a:srgbClr val="B7C6FE">
                    <a:lumMod val="25000"/>
                  </a:srgbClr>
                </a:solidFill>
                <a:latin typeface="Calibri" pitchFamily="34" charset="0"/>
                <a:ea typeface="Times New Roman" panose="02020603050405020304" pitchFamily="18" charset="0"/>
              </a:rPr>
              <a:t>Πειθαρχικά μέτρα:</a:t>
            </a:r>
          </a:p>
          <a:p>
            <a:pPr marL="182563"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sym typeface="Symbol" panose="05050102010706020507" pitchFamily="18" charset="2"/>
              </a:rPr>
              <a:t></a:t>
            </a:r>
            <a:r>
              <a:rPr lang="el-GR" b="1" dirty="0">
                <a:solidFill>
                  <a:srgbClr val="C00000"/>
                </a:solidFill>
                <a:latin typeface="Calibri" pitchFamily="34" charset="0"/>
                <a:ea typeface="Times New Roman" panose="02020603050405020304" pitchFamily="18" charset="0"/>
              </a:rPr>
              <a:t> </a:t>
            </a:r>
            <a:r>
              <a:rPr lang="el-GR" b="1" dirty="0">
                <a:solidFill>
                  <a:srgbClr val="B7C6FE">
                    <a:lumMod val="25000"/>
                  </a:srgbClr>
                </a:solidFill>
                <a:latin typeface="Calibri" pitchFamily="34" charset="0"/>
                <a:ea typeface="Times New Roman" panose="02020603050405020304" pitchFamily="18" charset="0"/>
              </a:rPr>
              <a:t>Παιδαγωγικές παρεμβάσεις:</a:t>
            </a:r>
          </a:p>
          <a:p>
            <a:pPr marL="182563" algn="just" eaLnBrk="1" hangingPunct="1">
              <a:lnSpc>
                <a:spcPts val="3000"/>
              </a:lnSpc>
              <a:spcAft>
                <a:spcPts val="0"/>
              </a:spcAft>
            </a:pPr>
            <a:r>
              <a:rPr lang="el-GR" b="1" dirty="0">
                <a:solidFill>
                  <a:srgbClr val="C00000"/>
                </a:solidFill>
                <a:latin typeface="Calibri" pitchFamily="34" charset="0"/>
                <a:ea typeface="Times New Roman" panose="02020603050405020304" pitchFamily="18" charset="0"/>
                <a:sym typeface="Symbol" panose="05050102010706020507" pitchFamily="18" charset="2"/>
              </a:rPr>
              <a:t></a:t>
            </a:r>
            <a:r>
              <a:rPr lang="el-GR" b="1" dirty="0">
                <a:solidFill>
                  <a:srgbClr val="C00000"/>
                </a:solidFill>
                <a:latin typeface="Calibri" pitchFamily="34" charset="0"/>
                <a:ea typeface="Times New Roman" panose="02020603050405020304" pitchFamily="18" charset="0"/>
              </a:rPr>
              <a:t> </a:t>
            </a:r>
            <a:r>
              <a:rPr lang="el-GR" b="1" dirty="0">
                <a:solidFill>
                  <a:srgbClr val="B7C6FE">
                    <a:lumMod val="25000"/>
                  </a:srgbClr>
                </a:solidFill>
                <a:latin typeface="Calibri" pitchFamily="34" charset="0"/>
                <a:ea typeface="Times New Roman" panose="02020603050405020304" pitchFamily="18" charset="0"/>
              </a:rPr>
              <a:t>Επικοινωνία, ενημέρωση, αρχείο, κλείσιμο:</a:t>
            </a:r>
          </a:p>
        </p:txBody>
      </p:sp>
      <p:sp>
        <p:nvSpPr>
          <p:cNvPr id="3" name="Θέση αριθμού διαφάνειας 2">
            <a:extLst>
              <a:ext uri="{FF2B5EF4-FFF2-40B4-BE49-F238E27FC236}">
                <a16:creationId xmlns:a16="http://schemas.microsoft.com/office/drawing/2014/main" id="{8E8F0AB0-CF5F-4491-A509-7598C20B1407}"/>
              </a:ext>
            </a:extLst>
          </p:cNvPr>
          <p:cNvSpPr>
            <a:spLocks noGrp="1"/>
          </p:cNvSpPr>
          <p:nvPr>
            <p:ph type="sldNum" sz="quarter" idx="12"/>
          </p:nvPr>
        </p:nvSpPr>
        <p:spPr/>
        <p:txBody>
          <a:bodyPr/>
          <a:lstStyle/>
          <a:p>
            <a:pPr>
              <a:defRPr/>
            </a:pPr>
            <a:fld id="{845437B2-4D18-46FF-8583-E2B9C8A721F5}" type="slidenum">
              <a:rPr lang="el-GR" altLang="el-GR" smtClean="0"/>
              <a:pPr>
                <a:defRPr/>
              </a:pPr>
              <a:t>66</a:t>
            </a:fld>
            <a:endParaRPr lang="el-GR" altLang="el-GR"/>
          </a:p>
        </p:txBody>
      </p:sp>
      <p:pic>
        <p:nvPicPr>
          <p:cNvPr id="9" name="Εικόνα 8"/>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526809" y="6226121"/>
            <a:ext cx="1355743" cy="379608"/>
          </a:xfrm>
          <a:prstGeom prst="rect">
            <a:avLst/>
          </a:prstGeom>
        </p:spPr>
      </p:pic>
    </p:spTree>
    <p:extLst>
      <p:ext uri="{BB962C8B-B14F-4D97-AF65-F5344CB8AC3E}">
        <p14:creationId xmlns:p14="http://schemas.microsoft.com/office/powerpoint/2010/main" val="37550971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
                                            <p:txEl>
                                              <p:pRg st="11" end="11"/>
                                            </p:txEl>
                                          </p:spTgt>
                                        </p:tgtEl>
                                        <p:attrNameLst>
                                          <p:attrName>style.visibility</p:attrName>
                                        </p:attrNameLst>
                                      </p:cBhvr>
                                      <p:to>
                                        <p:strVal val="visible"/>
                                      </p:to>
                                    </p:set>
                                    <p:anim calcmode="lin" valueType="num">
                                      <p:cBhvr additive="base">
                                        <p:cTn id="7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
                                            <p:txEl>
                                              <p:pRg st="12" end="12"/>
                                            </p:txEl>
                                          </p:spTgt>
                                        </p:tgtEl>
                                        <p:attrNameLst>
                                          <p:attrName>style.visibility</p:attrName>
                                        </p:attrNameLst>
                                      </p:cBhvr>
                                      <p:to>
                                        <p:strVal val="visible"/>
                                      </p:to>
                                    </p:set>
                                    <p:anim calcmode="lin" valueType="num">
                                      <p:cBhvr additive="base">
                                        <p:cTn id="79"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
                                            <p:txEl>
                                              <p:pRg st="13" end="13"/>
                                            </p:txEl>
                                          </p:spTgt>
                                        </p:tgtEl>
                                        <p:attrNameLst>
                                          <p:attrName>style.visibility</p:attrName>
                                        </p:attrNameLst>
                                      </p:cBhvr>
                                      <p:to>
                                        <p:strVal val="visible"/>
                                      </p:to>
                                    </p:set>
                                    <p:anim calcmode="lin" valueType="num">
                                      <p:cBhvr additive="base">
                                        <p:cTn id="85"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
                                            <p:txEl>
                                              <p:pRg st="14" end="14"/>
                                            </p:txEl>
                                          </p:spTgt>
                                        </p:tgtEl>
                                        <p:attrNameLst>
                                          <p:attrName>style.visibility</p:attrName>
                                        </p:attrNameLst>
                                      </p:cBhvr>
                                      <p:to>
                                        <p:strVal val="visible"/>
                                      </p:to>
                                    </p:set>
                                    <p:anim calcmode="lin" valueType="num">
                                      <p:cBhvr additive="base">
                                        <p:cTn id="91"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1441450" y="385763"/>
            <a:ext cx="3079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1809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800" b="1" dirty="0">
                <a:latin typeface="Book Antiqua" panose="02040602050305030304" pitchFamily="18" charset="0"/>
              </a:rPr>
              <a:t>                                          </a:t>
            </a:r>
          </a:p>
          <a:p>
            <a:pPr>
              <a:spcBef>
                <a:spcPct val="0"/>
              </a:spcBef>
              <a:buFontTx/>
              <a:buNone/>
            </a:pPr>
            <a:r>
              <a:rPr lang="el-GR" altLang="el-GR" sz="1800" b="1" dirty="0">
                <a:latin typeface="Book Antiqua" panose="02040602050305030304" pitchFamily="18" charset="0"/>
              </a:rPr>
              <a:t>                                               </a:t>
            </a:r>
            <a:endParaRPr lang="el-GR" altLang="el-GR" sz="2400" dirty="0"/>
          </a:p>
        </p:txBody>
      </p:sp>
      <p:sp>
        <p:nvSpPr>
          <p:cNvPr id="22531" name="Rectangle 8"/>
          <p:cNvSpPr>
            <a:spLocks noChangeArrowheads="1"/>
          </p:cNvSpPr>
          <p:nvPr/>
        </p:nvSpPr>
        <p:spPr bwMode="auto">
          <a:xfrm>
            <a:off x="1524000" y="21272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22532" name="Rectangle 9"/>
          <p:cNvSpPr>
            <a:spLocks noChangeArrowheads="1"/>
          </p:cNvSpPr>
          <p:nvPr/>
        </p:nvSpPr>
        <p:spPr bwMode="auto">
          <a:xfrm>
            <a:off x="1524000" y="2103439"/>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9" name="Rectangle 8"/>
          <p:cNvSpPr>
            <a:spLocks noChangeArrowheads="1"/>
          </p:cNvSpPr>
          <p:nvPr/>
        </p:nvSpPr>
        <p:spPr bwMode="auto">
          <a:xfrm>
            <a:off x="-13394" y="-17415"/>
            <a:ext cx="11856640" cy="553998"/>
          </a:xfrm>
          <a:prstGeom prst="rect">
            <a:avLst/>
          </a:prstGeom>
          <a:noFill/>
          <a:ln w="9525" algn="ctr">
            <a:noFill/>
            <a:miter lim="800000"/>
            <a:headEnd/>
            <a:tailEnd/>
          </a:ln>
          <a:effectLst/>
        </p:spPr>
        <p:txBody>
          <a:bodyPr wrap="square">
            <a:spAutoFit/>
          </a:bodyPr>
          <a:lstStyle>
            <a:lvl1pPr eaLnBrk="0" hangingPunct="0">
              <a:defRPr sz="2500">
                <a:solidFill>
                  <a:schemeClr val="tx2"/>
                </a:solidFill>
                <a:latin typeface="Calibri" pitchFamily="34" charset="0"/>
              </a:defRPr>
            </a:lvl1pPr>
            <a:lvl2pPr marL="742950" indent="-285750" eaLnBrk="0" hangingPunct="0">
              <a:defRPr sz="2500">
                <a:solidFill>
                  <a:schemeClr val="tx2"/>
                </a:solidFill>
                <a:latin typeface="Calibri" pitchFamily="34" charset="0"/>
              </a:defRPr>
            </a:lvl2pPr>
            <a:lvl3pPr marL="1143000" indent="-228600" eaLnBrk="0" hangingPunct="0">
              <a:defRPr sz="2500">
                <a:solidFill>
                  <a:schemeClr val="tx2"/>
                </a:solidFill>
                <a:latin typeface="Calibri" pitchFamily="34" charset="0"/>
              </a:defRPr>
            </a:lvl3pPr>
            <a:lvl4pPr marL="1600200" indent="-228600" eaLnBrk="0" hangingPunct="0">
              <a:defRPr sz="2500">
                <a:solidFill>
                  <a:schemeClr val="tx2"/>
                </a:solidFill>
                <a:latin typeface="Calibri" pitchFamily="34" charset="0"/>
              </a:defRPr>
            </a:lvl4pPr>
            <a:lvl5pPr marL="2057400" indent="-228600" eaLnBrk="0" hangingPunct="0">
              <a:defRPr sz="2500">
                <a:solidFill>
                  <a:schemeClr val="tx2"/>
                </a:solidFill>
                <a:latin typeface="Calibri" pitchFamily="34" charset="0"/>
              </a:defRPr>
            </a:lvl5pPr>
            <a:lvl6pPr marL="2514600" indent="-228600" eaLnBrk="0" fontAlgn="base" hangingPunct="0">
              <a:spcBef>
                <a:spcPct val="0"/>
              </a:spcBef>
              <a:spcAft>
                <a:spcPct val="0"/>
              </a:spcAft>
              <a:defRPr sz="2500">
                <a:solidFill>
                  <a:schemeClr val="tx2"/>
                </a:solidFill>
                <a:latin typeface="Calibri" pitchFamily="34" charset="0"/>
              </a:defRPr>
            </a:lvl6pPr>
            <a:lvl7pPr marL="2971800" indent="-228600" eaLnBrk="0" fontAlgn="base" hangingPunct="0">
              <a:spcBef>
                <a:spcPct val="0"/>
              </a:spcBef>
              <a:spcAft>
                <a:spcPct val="0"/>
              </a:spcAft>
              <a:defRPr sz="2500">
                <a:solidFill>
                  <a:schemeClr val="tx2"/>
                </a:solidFill>
                <a:latin typeface="Calibri" pitchFamily="34" charset="0"/>
              </a:defRPr>
            </a:lvl7pPr>
            <a:lvl8pPr marL="3429000" indent="-228600" eaLnBrk="0" fontAlgn="base" hangingPunct="0">
              <a:spcBef>
                <a:spcPct val="0"/>
              </a:spcBef>
              <a:spcAft>
                <a:spcPct val="0"/>
              </a:spcAft>
              <a:defRPr sz="2500">
                <a:solidFill>
                  <a:schemeClr val="tx2"/>
                </a:solidFill>
                <a:latin typeface="Calibri" pitchFamily="34" charset="0"/>
              </a:defRPr>
            </a:lvl8pPr>
            <a:lvl9pPr marL="3886200" indent="-228600" eaLnBrk="0" fontAlgn="base" hangingPunct="0">
              <a:spcBef>
                <a:spcPct val="0"/>
              </a:spcBef>
              <a:spcAft>
                <a:spcPct val="0"/>
              </a:spcAft>
              <a:defRPr sz="2500">
                <a:solidFill>
                  <a:schemeClr val="tx2"/>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rPr>
              <a:t>Ενδοσχολική Βία και Εκφοβισμός (Ε.ΒΙ.Ε.)</a:t>
            </a:r>
            <a:r>
              <a:rPr lang="el-GR" altLang="el-GR" sz="3000" b="1" kern="0" noProof="0" dirty="0">
                <a:solidFill>
                  <a:srgbClr val="CC0000"/>
                </a:solidFill>
                <a:effectLst>
                  <a:outerShdw blurRad="38100" dist="38100" dir="2700000" algn="tl">
                    <a:srgbClr val="C0C0C0"/>
                  </a:outerShdw>
                </a:effectLst>
              </a:rPr>
              <a:t>: Σήμερα…</a:t>
            </a:r>
            <a:endPar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endParaRPr>
          </a:p>
        </p:txBody>
      </p:sp>
      <p:sp>
        <p:nvSpPr>
          <p:cNvPr id="11" name="Ορθογώνιο 10"/>
          <p:cNvSpPr/>
          <p:nvPr/>
        </p:nvSpPr>
        <p:spPr>
          <a:xfrm>
            <a:off x="479376" y="984411"/>
            <a:ext cx="11233248" cy="682238"/>
          </a:xfrm>
          <a:prstGeom prst="rect">
            <a:avLst/>
          </a:prstGeom>
        </p:spPr>
        <p:txBody>
          <a:bodyPr wrap="square">
            <a:spAutoFit/>
          </a:bodyPr>
          <a:lstStyle/>
          <a:p>
            <a:pPr lvl="0" algn="just" defTabSz="571500">
              <a:lnSpc>
                <a:spcPts val="4600"/>
              </a:lnSpc>
              <a:spcBef>
                <a:spcPts val="0"/>
              </a:spcBef>
              <a:spcAft>
                <a:spcPts val="0"/>
              </a:spcAft>
              <a:buClr>
                <a:srgbClr val="FF0000"/>
              </a:buClr>
              <a:buSzPct val="120000"/>
            </a:pPr>
            <a:r>
              <a:rPr lang="el-GR" sz="4000" dirty="0">
                <a:solidFill>
                  <a:srgbClr val="007F59"/>
                </a:solidFill>
                <a:latin typeface="Calibri" pitchFamily="34" charset="0"/>
              </a:rPr>
              <a:t> </a:t>
            </a:r>
            <a:r>
              <a:rPr lang="el-GR" sz="4000" b="1" dirty="0">
                <a:solidFill>
                  <a:srgbClr val="FF0000"/>
                </a:solidFill>
                <a:latin typeface="Calibri" pitchFamily="34" charset="0"/>
              </a:rPr>
              <a:t>---&gt; </a:t>
            </a:r>
            <a:r>
              <a:rPr lang="el-GR" sz="3000" b="1" dirty="0">
                <a:solidFill>
                  <a:srgbClr val="B7C6FE">
                    <a:lumMod val="25000"/>
                  </a:srgbClr>
                </a:solidFill>
                <a:latin typeface="Calibri" pitchFamily="34" charset="0"/>
              </a:rPr>
              <a:t>… το μέλλον της βίας εξαρτάται από το παρόν… </a:t>
            </a:r>
            <a:endParaRPr lang="el-GR" sz="3000" b="1" dirty="0">
              <a:solidFill>
                <a:schemeClr val="accent6">
                  <a:lumMod val="50000"/>
                </a:schemeClr>
              </a:solidFill>
              <a:latin typeface="Calibri" pitchFamily="34" charset="0"/>
            </a:endParaRPr>
          </a:p>
        </p:txBody>
      </p:sp>
      <p:pic>
        <p:nvPicPr>
          <p:cNvPr id="8" name="Picture 12" descr="http://2.bp.blogspot.com/-2gAcbKryEPE/UkcJu3DU9EI/AAAAAAAAAZI/FzHE2GM8imk/s1600/chara.PNG"/>
          <p:cNvPicPr>
            <a:picLocks noChangeAspect="1" noChangeArrowheads="1"/>
          </p:cNvPicPr>
          <p:nvPr/>
        </p:nvPicPr>
        <p:blipFill rotWithShape="1">
          <a:blip r:embed="rId2" cstate="print"/>
          <a:srcRect t="23077"/>
          <a:stretch/>
        </p:blipFill>
        <p:spPr bwMode="auto">
          <a:xfrm>
            <a:off x="911424" y="1772816"/>
            <a:ext cx="10297144" cy="3019811"/>
          </a:xfrm>
          <a:prstGeom prst="rect">
            <a:avLst/>
          </a:prstGeom>
          <a:noFill/>
        </p:spPr>
      </p:pic>
      <p:sp>
        <p:nvSpPr>
          <p:cNvPr id="2" name="Ορθογώνιο 1"/>
          <p:cNvSpPr/>
          <p:nvPr/>
        </p:nvSpPr>
        <p:spPr>
          <a:xfrm>
            <a:off x="498064" y="5179510"/>
            <a:ext cx="10992544" cy="1086451"/>
          </a:xfrm>
          <a:prstGeom prst="rect">
            <a:avLst/>
          </a:prstGeom>
        </p:spPr>
        <p:txBody>
          <a:bodyPr wrap="square">
            <a:spAutoFit/>
          </a:bodyPr>
          <a:lstStyle/>
          <a:p>
            <a:pPr algn="ctr">
              <a:lnSpc>
                <a:spcPct val="95000"/>
              </a:lnSpc>
            </a:pPr>
            <a:r>
              <a:rPr lang="el-GR" altLang="el-GR" sz="2000" i="1" dirty="0">
                <a:solidFill>
                  <a:srgbClr val="002060"/>
                </a:solidFill>
                <a:latin typeface="Arial" panose="020B0604020202020204" pitchFamily="34" charset="0"/>
              </a:rPr>
              <a:t>«</a:t>
            </a:r>
            <a:r>
              <a:rPr lang="el-GR" altLang="el-GR" b="1" dirty="0">
                <a:solidFill>
                  <a:srgbClr val="002060"/>
                </a:solidFill>
                <a:latin typeface="Calibri" pitchFamily="34" charset="0"/>
              </a:rPr>
              <a:t>Προσεύχομαι να γίνουν οι </a:t>
            </a:r>
            <a:r>
              <a:rPr lang="el-GR" altLang="el-GR" b="1" dirty="0" err="1">
                <a:solidFill>
                  <a:srgbClr val="002060"/>
                </a:solidFill>
                <a:latin typeface="Calibri" pitchFamily="34" charset="0"/>
              </a:rPr>
              <a:t>εκφοβιστές</a:t>
            </a:r>
            <a:r>
              <a:rPr lang="el-GR" altLang="el-GR" b="1" dirty="0">
                <a:solidFill>
                  <a:srgbClr val="002060"/>
                </a:solidFill>
                <a:latin typeface="Calibri" pitchFamily="34" charset="0"/>
              </a:rPr>
              <a:t> καλύτεροι άνθρωποι, αλλά θυμώνω όταν οι φίλες μου δεν μου συμπαραστέκονται. Απλά κάθονται εκεί και γελούν</a:t>
            </a:r>
            <a:r>
              <a:rPr lang="el-GR" altLang="el-GR" sz="2000" i="1" dirty="0">
                <a:solidFill>
                  <a:srgbClr val="002060"/>
                </a:solidFill>
                <a:latin typeface="Arial" panose="020B0604020202020204" pitchFamily="34" charset="0"/>
              </a:rPr>
              <a:t>»</a:t>
            </a:r>
          </a:p>
          <a:p>
            <a:pPr algn="ctr">
              <a:lnSpc>
                <a:spcPct val="95000"/>
              </a:lnSpc>
            </a:pPr>
            <a:r>
              <a:rPr lang="el-GR" altLang="el-GR" sz="2000" b="1" i="1" dirty="0">
                <a:solidFill>
                  <a:srgbClr val="C00000"/>
                </a:solidFill>
                <a:latin typeface="Arial" panose="020B0604020202020204" pitchFamily="34" charset="0"/>
              </a:rPr>
              <a:t>(Μαθήτρια 15 ετών)</a:t>
            </a:r>
          </a:p>
        </p:txBody>
      </p:sp>
      <p:sp>
        <p:nvSpPr>
          <p:cNvPr id="3" name="Θέση αριθμού διαφάνειας 2">
            <a:extLst>
              <a:ext uri="{FF2B5EF4-FFF2-40B4-BE49-F238E27FC236}">
                <a16:creationId xmlns:a16="http://schemas.microsoft.com/office/drawing/2014/main" id="{B947FAA3-EDD4-4675-B626-BC4DC6E7F48B}"/>
              </a:ext>
            </a:extLst>
          </p:cNvPr>
          <p:cNvSpPr>
            <a:spLocks noGrp="1"/>
          </p:cNvSpPr>
          <p:nvPr>
            <p:ph type="sldNum" sz="quarter" idx="12"/>
          </p:nvPr>
        </p:nvSpPr>
        <p:spPr/>
        <p:txBody>
          <a:bodyPr/>
          <a:lstStyle/>
          <a:p>
            <a:pPr>
              <a:defRPr/>
            </a:pPr>
            <a:fld id="{845437B2-4D18-46FF-8583-E2B9C8A721F5}" type="slidenum">
              <a:rPr lang="el-GR" altLang="el-GR" smtClean="0"/>
              <a:pPr>
                <a:defRPr/>
              </a:pPr>
              <a:t>67</a:t>
            </a:fld>
            <a:endParaRPr lang="el-GR" altLang="el-GR"/>
          </a:p>
        </p:txBody>
      </p:sp>
      <p:pic>
        <p:nvPicPr>
          <p:cNvPr id="12" name="Εικόνα 1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350490" y="6248400"/>
            <a:ext cx="1355743" cy="379608"/>
          </a:xfrm>
          <a:prstGeom prst="rect">
            <a:avLst/>
          </a:prstGeom>
        </p:spPr>
      </p:pic>
    </p:spTree>
    <p:extLst>
      <p:ext uri="{BB962C8B-B14F-4D97-AF65-F5344CB8AC3E}">
        <p14:creationId xmlns:p14="http://schemas.microsoft.com/office/powerpoint/2010/main" val="23852764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fltVal val="0"/>
                                          </p:val>
                                        </p:tav>
                                        <p:tav tm="100000">
                                          <p:val>
                                            <p:strVal val="#ppt_w"/>
                                          </p:val>
                                        </p:tav>
                                      </p:tavLst>
                                    </p:anim>
                                    <p:anim calcmode="lin" valueType="num">
                                      <p:cBhvr>
                                        <p:cTn id="21" dur="1000" fill="hold"/>
                                        <p:tgtEl>
                                          <p:spTgt spid="2"/>
                                        </p:tgtEl>
                                        <p:attrNameLst>
                                          <p:attrName>ppt_h</p:attrName>
                                        </p:attrNameLst>
                                      </p:cBhvr>
                                      <p:tavLst>
                                        <p:tav tm="0">
                                          <p:val>
                                            <p:fltVal val="0"/>
                                          </p:val>
                                        </p:tav>
                                        <p:tav tm="100000">
                                          <p:val>
                                            <p:strVal val="#ppt_h"/>
                                          </p:val>
                                        </p:tav>
                                      </p:tavLst>
                                    </p:anim>
                                    <p:anim calcmode="lin" valueType="num">
                                      <p:cBhvr>
                                        <p:cTn id="22" dur="1000" fill="hold"/>
                                        <p:tgtEl>
                                          <p:spTgt spid="2"/>
                                        </p:tgtEl>
                                        <p:attrNameLst>
                                          <p:attrName>style.rotation</p:attrName>
                                        </p:attrNameLst>
                                      </p:cBhvr>
                                      <p:tavLst>
                                        <p:tav tm="0">
                                          <p:val>
                                            <p:fltVal val="90"/>
                                          </p:val>
                                        </p:tav>
                                        <p:tav tm="100000">
                                          <p:val>
                                            <p:fltVal val="0"/>
                                          </p:val>
                                        </p:tav>
                                      </p:tavLst>
                                    </p:anim>
                                    <p:animEffect transition="in" filter="fade">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1441450" y="385763"/>
            <a:ext cx="3079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1809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800" b="1" dirty="0">
                <a:latin typeface="Book Antiqua" panose="02040602050305030304" pitchFamily="18" charset="0"/>
              </a:rPr>
              <a:t>                                          </a:t>
            </a:r>
          </a:p>
          <a:p>
            <a:pPr>
              <a:spcBef>
                <a:spcPct val="0"/>
              </a:spcBef>
              <a:buFontTx/>
              <a:buNone/>
            </a:pPr>
            <a:r>
              <a:rPr lang="el-GR" altLang="el-GR" sz="1800" b="1" dirty="0">
                <a:latin typeface="Book Antiqua" panose="02040602050305030304" pitchFamily="18" charset="0"/>
              </a:rPr>
              <a:t>                                               </a:t>
            </a:r>
            <a:endParaRPr lang="el-GR" altLang="el-GR" sz="2400" dirty="0"/>
          </a:p>
        </p:txBody>
      </p:sp>
      <p:sp>
        <p:nvSpPr>
          <p:cNvPr id="22531" name="Rectangle 8"/>
          <p:cNvSpPr>
            <a:spLocks noChangeArrowheads="1"/>
          </p:cNvSpPr>
          <p:nvPr/>
        </p:nvSpPr>
        <p:spPr bwMode="auto">
          <a:xfrm>
            <a:off x="1524000" y="21272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22532" name="Rectangle 9"/>
          <p:cNvSpPr>
            <a:spLocks noChangeArrowheads="1"/>
          </p:cNvSpPr>
          <p:nvPr/>
        </p:nvSpPr>
        <p:spPr bwMode="auto">
          <a:xfrm>
            <a:off x="1524000" y="2103439"/>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9" name="Rectangle 8"/>
          <p:cNvSpPr>
            <a:spLocks noChangeArrowheads="1"/>
          </p:cNvSpPr>
          <p:nvPr/>
        </p:nvSpPr>
        <p:spPr bwMode="auto">
          <a:xfrm>
            <a:off x="-13394" y="-17415"/>
            <a:ext cx="11856640" cy="553998"/>
          </a:xfrm>
          <a:prstGeom prst="rect">
            <a:avLst/>
          </a:prstGeom>
          <a:noFill/>
          <a:ln w="9525" algn="ctr">
            <a:noFill/>
            <a:miter lim="800000"/>
            <a:headEnd/>
            <a:tailEnd/>
          </a:ln>
          <a:effectLst/>
        </p:spPr>
        <p:txBody>
          <a:bodyPr wrap="square">
            <a:spAutoFit/>
          </a:bodyPr>
          <a:lstStyle>
            <a:lvl1pPr eaLnBrk="0" hangingPunct="0">
              <a:defRPr sz="2500">
                <a:solidFill>
                  <a:schemeClr val="tx2"/>
                </a:solidFill>
                <a:latin typeface="Calibri" pitchFamily="34" charset="0"/>
              </a:defRPr>
            </a:lvl1pPr>
            <a:lvl2pPr marL="742950" indent="-285750" eaLnBrk="0" hangingPunct="0">
              <a:defRPr sz="2500">
                <a:solidFill>
                  <a:schemeClr val="tx2"/>
                </a:solidFill>
                <a:latin typeface="Calibri" pitchFamily="34" charset="0"/>
              </a:defRPr>
            </a:lvl2pPr>
            <a:lvl3pPr marL="1143000" indent="-228600" eaLnBrk="0" hangingPunct="0">
              <a:defRPr sz="2500">
                <a:solidFill>
                  <a:schemeClr val="tx2"/>
                </a:solidFill>
                <a:latin typeface="Calibri" pitchFamily="34" charset="0"/>
              </a:defRPr>
            </a:lvl3pPr>
            <a:lvl4pPr marL="1600200" indent="-228600" eaLnBrk="0" hangingPunct="0">
              <a:defRPr sz="2500">
                <a:solidFill>
                  <a:schemeClr val="tx2"/>
                </a:solidFill>
                <a:latin typeface="Calibri" pitchFamily="34" charset="0"/>
              </a:defRPr>
            </a:lvl4pPr>
            <a:lvl5pPr marL="2057400" indent="-228600" eaLnBrk="0" hangingPunct="0">
              <a:defRPr sz="2500">
                <a:solidFill>
                  <a:schemeClr val="tx2"/>
                </a:solidFill>
                <a:latin typeface="Calibri" pitchFamily="34" charset="0"/>
              </a:defRPr>
            </a:lvl5pPr>
            <a:lvl6pPr marL="2514600" indent="-228600" eaLnBrk="0" fontAlgn="base" hangingPunct="0">
              <a:spcBef>
                <a:spcPct val="0"/>
              </a:spcBef>
              <a:spcAft>
                <a:spcPct val="0"/>
              </a:spcAft>
              <a:defRPr sz="2500">
                <a:solidFill>
                  <a:schemeClr val="tx2"/>
                </a:solidFill>
                <a:latin typeface="Calibri" pitchFamily="34" charset="0"/>
              </a:defRPr>
            </a:lvl6pPr>
            <a:lvl7pPr marL="2971800" indent="-228600" eaLnBrk="0" fontAlgn="base" hangingPunct="0">
              <a:spcBef>
                <a:spcPct val="0"/>
              </a:spcBef>
              <a:spcAft>
                <a:spcPct val="0"/>
              </a:spcAft>
              <a:defRPr sz="2500">
                <a:solidFill>
                  <a:schemeClr val="tx2"/>
                </a:solidFill>
                <a:latin typeface="Calibri" pitchFamily="34" charset="0"/>
              </a:defRPr>
            </a:lvl7pPr>
            <a:lvl8pPr marL="3429000" indent="-228600" eaLnBrk="0" fontAlgn="base" hangingPunct="0">
              <a:spcBef>
                <a:spcPct val="0"/>
              </a:spcBef>
              <a:spcAft>
                <a:spcPct val="0"/>
              </a:spcAft>
              <a:defRPr sz="2500">
                <a:solidFill>
                  <a:schemeClr val="tx2"/>
                </a:solidFill>
                <a:latin typeface="Calibri" pitchFamily="34" charset="0"/>
              </a:defRPr>
            </a:lvl8pPr>
            <a:lvl9pPr marL="3886200" indent="-228600" eaLnBrk="0" fontAlgn="base" hangingPunct="0">
              <a:spcBef>
                <a:spcPct val="0"/>
              </a:spcBef>
              <a:spcAft>
                <a:spcPct val="0"/>
              </a:spcAft>
              <a:defRPr sz="2500">
                <a:solidFill>
                  <a:schemeClr val="tx2"/>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rPr>
              <a:t>Ενδοσχολική Βία και Εκφοβισμός (Ε.ΒΙ.Ε.)</a:t>
            </a:r>
            <a:r>
              <a:rPr lang="el-GR" altLang="el-GR" sz="3000" b="1" kern="0" noProof="0" dirty="0">
                <a:solidFill>
                  <a:srgbClr val="CC0000"/>
                </a:solidFill>
                <a:effectLst>
                  <a:outerShdw blurRad="38100" dist="38100" dir="2700000" algn="tl">
                    <a:srgbClr val="C0C0C0"/>
                  </a:outerShdw>
                </a:effectLst>
              </a:rPr>
              <a:t>: Σήμερα…</a:t>
            </a:r>
            <a:endParaRPr kumimoji="0" lang="el-GR" altLang="el-GR" sz="3000" b="1" i="0" u="none" strike="noStrike" kern="0" cap="none" spc="0" normalizeH="0" baseline="0" noProof="0" dirty="0">
              <a:ln>
                <a:noFill/>
              </a:ln>
              <a:solidFill>
                <a:srgbClr val="CC0000"/>
              </a:solidFill>
              <a:effectLst>
                <a:outerShdw blurRad="38100" dist="38100" dir="2700000" algn="tl">
                  <a:srgbClr val="C0C0C0"/>
                </a:outerShdw>
              </a:effectLst>
              <a:uLnTx/>
              <a:uFillTx/>
            </a:endParaRPr>
          </a:p>
        </p:txBody>
      </p:sp>
      <p:sp>
        <p:nvSpPr>
          <p:cNvPr id="11" name="Ορθογώνιο 10"/>
          <p:cNvSpPr/>
          <p:nvPr/>
        </p:nvSpPr>
        <p:spPr>
          <a:xfrm>
            <a:off x="479376" y="764704"/>
            <a:ext cx="11233248" cy="682238"/>
          </a:xfrm>
          <a:prstGeom prst="rect">
            <a:avLst/>
          </a:prstGeom>
        </p:spPr>
        <p:txBody>
          <a:bodyPr wrap="square">
            <a:spAutoFit/>
          </a:bodyPr>
          <a:lstStyle/>
          <a:p>
            <a:pPr lvl="0" algn="just" defTabSz="571500">
              <a:lnSpc>
                <a:spcPts val="4600"/>
              </a:lnSpc>
              <a:spcBef>
                <a:spcPts val="0"/>
              </a:spcBef>
              <a:spcAft>
                <a:spcPts val="0"/>
              </a:spcAft>
              <a:buClr>
                <a:srgbClr val="FF0000"/>
              </a:buClr>
              <a:buSzPct val="120000"/>
            </a:pPr>
            <a:r>
              <a:rPr lang="el-GR" sz="4000" dirty="0">
                <a:solidFill>
                  <a:srgbClr val="007F59"/>
                </a:solidFill>
                <a:latin typeface="Calibri" pitchFamily="34" charset="0"/>
              </a:rPr>
              <a:t> </a:t>
            </a:r>
            <a:r>
              <a:rPr lang="el-GR" sz="4000" b="1" dirty="0">
                <a:solidFill>
                  <a:srgbClr val="FF0000"/>
                </a:solidFill>
                <a:latin typeface="Calibri" pitchFamily="34" charset="0"/>
              </a:rPr>
              <a:t>---&gt; </a:t>
            </a:r>
            <a:r>
              <a:rPr lang="el-GR" sz="3000" b="1" dirty="0">
                <a:solidFill>
                  <a:srgbClr val="B7C6FE">
                    <a:lumMod val="25000"/>
                  </a:srgbClr>
                </a:solidFill>
                <a:latin typeface="Calibri" pitchFamily="34" charset="0"/>
              </a:rPr>
              <a:t>… Τα φαινόμενα Ε.ΒΙ.Ε. μόνο πόνο προκαλούν!   </a:t>
            </a:r>
            <a:endParaRPr lang="el-GR" sz="3000" b="1" dirty="0">
              <a:solidFill>
                <a:schemeClr val="accent6">
                  <a:lumMod val="50000"/>
                </a:schemeClr>
              </a:solidFill>
              <a:latin typeface="Calibri" pitchFamily="34" charset="0"/>
            </a:endParaRPr>
          </a:p>
        </p:txBody>
      </p:sp>
      <p:pic>
        <p:nvPicPr>
          <p:cNvPr id="8" name="Εικόνα 7">
            <a:extLst>
              <a:ext uri="{FF2B5EF4-FFF2-40B4-BE49-F238E27FC236}">
                <a16:creationId xmlns:a16="http://schemas.microsoft.com/office/drawing/2014/main" id="{B598BC8D-113A-41E0-AC9C-5AA38088DAF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1372" b="86119" l="20086" r="96679">
                        <a14:foregroundMark x1="34327" y1="54472" x2="41310" y2="39296"/>
                        <a14:foregroundMark x1="41310" y1="39296" x2="66856" y2="21854"/>
                        <a14:foregroundMark x1="27002" y1="64589" x2="34281" y2="37070"/>
                        <a14:foregroundMark x1="34281" y1="37070" x2="40196" y2="26791"/>
                        <a14:foregroundMark x1="40196" y1="26791" x2="58030" y2="17200"/>
                        <a14:foregroundMark x1="58030" y1="17200" x2="85783" y2="24565"/>
                        <a14:foregroundMark x1="85783" y1="24565" x2="90400" y2="28855"/>
                        <a14:foregroundMark x1="33076" y1="75637" x2="29254" y2="44516"/>
                        <a14:foregroundMark x1="29254" y1="44516" x2="32780" y2="53177"/>
                        <a14:foregroundMark x1="32780" y1="53177" x2="32825" y2="53501"/>
                        <a14:foregroundMark x1="27866" y1="64023" x2="28185" y2="50587"/>
                        <a14:foregroundMark x1="28185" y1="50587" x2="28185" y2="50587"/>
                        <a14:foregroundMark x1="37648" y1="83205" x2="44950" y2="83610"/>
                        <a14:foregroundMark x1="44950" y1="83610" x2="43790" y2="72885"/>
                        <a14:foregroundMark x1="43790" y1="72885" x2="35669" y2="80413"/>
                        <a14:foregroundMark x1="38035" y1="85310" x2="43813" y2="86605"/>
                        <a14:foregroundMark x1="43813" y1="86605" x2="48248" y2="80817"/>
                        <a14:foregroundMark x1="48248" y1="80817" x2="45109" y2="74666"/>
                        <a14:foregroundMark x1="26683" y1="57831" x2="25978" y2="67786"/>
                        <a14:foregroundMark x1="25978" y1="67786" x2="29459" y2="67098"/>
                        <a14:foregroundMark x1="72361" y1="64711" x2="77866" y2="61756"/>
                        <a14:foregroundMark x1="77866" y1="61756" x2="72589" y2="59652"/>
                        <a14:foregroundMark x1="72589" y1="59652" x2="75910" y2="63861"/>
                        <a14:foregroundMark x1="44086" y1="15257" x2="49409" y2="13760"/>
                        <a14:foregroundMark x1="49409" y1="13760" x2="55050" y2="13881"/>
                        <a14:foregroundMark x1="55050" y1="13881" x2="60919" y2="12748"/>
                        <a14:foregroundMark x1="60919" y1="12748" x2="78935" y2="13921"/>
                        <a14:foregroundMark x1="78935" y1="13921" x2="68085" y2="20639"/>
                        <a14:foregroundMark x1="68085" y1="20639" x2="46065" y2="16512"/>
                        <a14:foregroundMark x1="85896" y1="64144" x2="91174" y2="56131"/>
                        <a14:foregroundMark x1="91174" y1="56131" x2="92630" y2="34075"/>
                        <a14:foregroundMark x1="92630" y1="34075" x2="97157" y2="42210"/>
                        <a14:foregroundMark x1="97157" y1="42210" x2="96633" y2="54836"/>
                        <a14:foregroundMark x1="96633" y1="54836" x2="93221" y2="63861"/>
                        <a14:foregroundMark x1="93221" y1="63861" x2="87784" y2="67220"/>
                        <a14:foregroundMark x1="87784" y1="67220" x2="84645" y2="64711"/>
                        <a14:foregroundMark x1="37170" y1="84743" x2="42925" y2="86119"/>
                        <a14:foregroundMark x1="42925" y1="86119" x2="37557" y2="84743"/>
                        <a14:foregroundMark x1="57006" y1="13031" x2="62261" y2="11777"/>
                        <a14:foregroundMark x1="62261" y1="11777" x2="68335" y2="11777"/>
                        <a14:foregroundMark x1="68335" y1="11777" x2="73772" y2="11412"/>
                        <a14:foregroundMark x1="73772" y1="11412" x2="56847" y2="14690"/>
                        <a14:foregroundMark x1="95428" y1="42007" x2="98226" y2="52732"/>
                        <a14:foregroundMark x1="98226" y1="52732" x2="96679" y2="61837"/>
                        <a14:foregroundMark x1="96679" y1="61837" x2="93904" y2="60502"/>
                        <a14:foregroundMark x1="24773" y1="62161" x2="23385" y2="71955"/>
                        <a14:foregroundMark x1="23385" y1="71955" x2="27070" y2="68353"/>
                        <a14:foregroundMark x1="21383" y1="67098" x2="15810" y2="73128"/>
                        <a14:foregroundMark x1="15810" y1="73128" x2="20086" y2="77823"/>
                        <a14:foregroundMark x1="20086" y1="77823" x2="24227" y2="72683"/>
                      </a14:backgroundRemoval>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l="23220" t="11025" r="787" b="11766"/>
          <a:stretch/>
        </p:blipFill>
        <p:spPr>
          <a:xfrm>
            <a:off x="1409090" y="1558931"/>
            <a:ext cx="8049295" cy="4107723"/>
          </a:xfrm>
          <a:prstGeom prst="rect">
            <a:avLst/>
          </a:prstGeom>
        </p:spPr>
      </p:pic>
      <p:sp>
        <p:nvSpPr>
          <p:cNvPr id="12" name="Text Box 5"/>
          <p:cNvSpPr txBox="1">
            <a:spLocks noChangeArrowheads="1"/>
          </p:cNvSpPr>
          <p:nvPr/>
        </p:nvSpPr>
        <p:spPr bwMode="auto">
          <a:xfrm>
            <a:off x="3325475" y="5666654"/>
            <a:ext cx="5541049"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anose="02020603050405020304" pitchFamily="18" charset="0"/>
              </a:defRPr>
            </a:lvl1pPr>
            <a:lvl2pPr indent="-342900">
              <a:defRPr sz="2400">
                <a:solidFill>
                  <a:schemeClr val="tx1"/>
                </a:solidFill>
                <a:latin typeface="Times New Roman" panose="02020603050405020304" pitchFamily="18" charset="0"/>
              </a:defRPr>
            </a:lvl2pPr>
            <a:lvl3pPr marL="857250" indent="-285750">
              <a:defRPr sz="2400">
                <a:solidFill>
                  <a:schemeClr val="tx1"/>
                </a:solidFill>
                <a:latin typeface="Times New Roman" panose="02020603050405020304" pitchFamily="18" charset="0"/>
              </a:defRPr>
            </a:lvl3pPr>
            <a:lvl4pPr marL="1257300" indent="-228600">
              <a:defRPr sz="2400">
                <a:solidFill>
                  <a:schemeClr val="tx1"/>
                </a:solidFill>
                <a:latin typeface="Times New Roman" panose="02020603050405020304" pitchFamily="18" charset="0"/>
              </a:defRPr>
            </a:lvl4pPr>
            <a:lvl5pPr marL="1714500" indent="-228600">
              <a:defRPr sz="2400">
                <a:solidFill>
                  <a:schemeClr val="tx1"/>
                </a:solidFill>
                <a:latin typeface="Times New Roman" panose="02020603050405020304" pitchFamily="18" charset="0"/>
              </a:defRPr>
            </a:lvl5pPr>
            <a:lvl6pPr marL="2171700" indent="-228600" fontAlgn="base">
              <a:spcBef>
                <a:spcPct val="0"/>
              </a:spcBef>
              <a:spcAft>
                <a:spcPct val="0"/>
              </a:spcAft>
              <a:defRPr sz="2400">
                <a:solidFill>
                  <a:schemeClr val="tx1"/>
                </a:solidFill>
                <a:latin typeface="Times New Roman" panose="02020603050405020304" pitchFamily="18" charset="0"/>
              </a:defRPr>
            </a:lvl6pPr>
            <a:lvl7pPr marL="2628900" indent="-228600" fontAlgn="base">
              <a:spcBef>
                <a:spcPct val="0"/>
              </a:spcBef>
              <a:spcAft>
                <a:spcPct val="0"/>
              </a:spcAft>
              <a:defRPr sz="2400">
                <a:solidFill>
                  <a:schemeClr val="tx1"/>
                </a:solidFill>
                <a:latin typeface="Times New Roman" panose="02020603050405020304" pitchFamily="18" charset="0"/>
              </a:defRPr>
            </a:lvl7pPr>
            <a:lvl8pPr marL="3086100" indent="-228600" fontAlgn="base">
              <a:spcBef>
                <a:spcPct val="0"/>
              </a:spcBef>
              <a:spcAft>
                <a:spcPct val="0"/>
              </a:spcAft>
              <a:defRPr sz="2400">
                <a:solidFill>
                  <a:schemeClr val="tx1"/>
                </a:solidFill>
                <a:latin typeface="Times New Roman" panose="02020603050405020304" pitchFamily="18" charset="0"/>
              </a:defRPr>
            </a:lvl8pPr>
            <a:lvl9pPr marL="3543300" indent="-228600" fontAlgn="base">
              <a:spcBef>
                <a:spcPct val="0"/>
              </a:spcBef>
              <a:spcAft>
                <a:spcPct val="0"/>
              </a:spcAft>
              <a:defRPr sz="2400">
                <a:solidFill>
                  <a:schemeClr val="tx1"/>
                </a:solidFill>
                <a:latin typeface="Times New Roman" panose="02020603050405020304" pitchFamily="18" charset="0"/>
              </a:defRPr>
            </a:lvl9pPr>
          </a:lstStyle>
          <a:p>
            <a:pPr algn="ctr" eaLnBrk="1" hangingPunct="1">
              <a:lnSpc>
                <a:spcPct val="95000"/>
              </a:lnSpc>
            </a:pPr>
            <a:r>
              <a:rPr lang="el-GR" altLang="el-GR" sz="3000" b="1" dirty="0" err="1">
                <a:solidFill>
                  <a:srgbClr val="FF0000"/>
                </a:solidFill>
                <a:latin typeface="Calibri" pitchFamily="34" charset="0"/>
                <a:ea typeface="Times New Roman" panose="02020603050405020304" pitchFamily="18" charset="0"/>
              </a:rPr>
              <a:t>Σ</a:t>
            </a:r>
            <a:r>
              <a:rPr lang="en-US" altLang="el-GR" sz="3000" b="1" dirty="0">
                <a:solidFill>
                  <a:srgbClr val="FF0000"/>
                </a:solidFill>
                <a:latin typeface="Calibri" pitchFamily="34" charset="0"/>
                <a:ea typeface="Times New Roman" panose="02020603050405020304" pitchFamily="18" charset="0"/>
              </a:rPr>
              <a:t>ε </a:t>
            </a:r>
            <a:r>
              <a:rPr lang="el-GR" altLang="el-GR" sz="3000" b="1" dirty="0">
                <a:solidFill>
                  <a:srgbClr val="FF0000"/>
                </a:solidFill>
                <a:latin typeface="Calibri" pitchFamily="34" charset="0"/>
                <a:ea typeface="Times New Roman" panose="02020603050405020304" pitchFamily="18" charset="0"/>
              </a:rPr>
              <a:t>ό</a:t>
            </a:r>
            <a:r>
              <a:rPr lang="en-US" altLang="el-GR" sz="3000" b="1" dirty="0" err="1">
                <a:solidFill>
                  <a:srgbClr val="FF0000"/>
                </a:solidFill>
                <a:latin typeface="Calibri" pitchFamily="34" charset="0"/>
                <a:ea typeface="Times New Roman" panose="02020603050405020304" pitchFamily="18" charset="0"/>
              </a:rPr>
              <a:t>λους</a:t>
            </a:r>
            <a:r>
              <a:rPr lang="en-US" altLang="el-GR" sz="3000" b="1" dirty="0">
                <a:solidFill>
                  <a:srgbClr val="FF0000"/>
                </a:solidFill>
                <a:latin typeface="Calibri" pitchFamily="34" charset="0"/>
                <a:ea typeface="Times New Roman" panose="02020603050405020304" pitchFamily="18" charset="0"/>
              </a:rPr>
              <a:t>!</a:t>
            </a:r>
          </a:p>
        </p:txBody>
      </p:sp>
      <p:sp>
        <p:nvSpPr>
          <p:cNvPr id="2" name="Θέση αριθμού διαφάνειας 1">
            <a:extLst>
              <a:ext uri="{FF2B5EF4-FFF2-40B4-BE49-F238E27FC236}">
                <a16:creationId xmlns:a16="http://schemas.microsoft.com/office/drawing/2014/main" id="{C78C768E-AA36-446B-BDD3-381C68C8D49B}"/>
              </a:ext>
            </a:extLst>
          </p:cNvPr>
          <p:cNvSpPr>
            <a:spLocks noGrp="1"/>
          </p:cNvSpPr>
          <p:nvPr>
            <p:ph type="sldNum" sz="quarter" idx="12"/>
          </p:nvPr>
        </p:nvSpPr>
        <p:spPr/>
        <p:txBody>
          <a:bodyPr/>
          <a:lstStyle/>
          <a:p>
            <a:pPr>
              <a:defRPr/>
            </a:pPr>
            <a:fld id="{845437B2-4D18-46FF-8583-E2B9C8A721F5}" type="slidenum">
              <a:rPr lang="el-GR" altLang="el-GR" smtClean="0"/>
              <a:pPr>
                <a:defRPr/>
              </a:pPr>
              <a:t>68</a:t>
            </a:fld>
            <a:endParaRPr lang="el-GR" altLang="el-GR"/>
          </a:p>
        </p:txBody>
      </p:sp>
      <p:pic>
        <p:nvPicPr>
          <p:cNvPr id="13" name="Εικόνα 1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439158" y="6242747"/>
            <a:ext cx="1355743" cy="379608"/>
          </a:xfrm>
          <a:prstGeom prst="rect">
            <a:avLst/>
          </a:prstGeom>
        </p:spPr>
      </p:pic>
    </p:spTree>
    <p:extLst>
      <p:ext uri="{BB962C8B-B14F-4D97-AF65-F5344CB8AC3E}">
        <p14:creationId xmlns:p14="http://schemas.microsoft.com/office/powerpoint/2010/main" val="30563734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1000"/>
                                        <p:tgtEl>
                                          <p:spTgt spid="12">
                                            <p:txEl>
                                              <p:pRg st="0" end="0"/>
                                            </p:txEl>
                                          </p:spTgt>
                                        </p:tgtEl>
                                      </p:cBhvr>
                                    </p:animEffect>
                                    <p:anim calcmode="lin" valueType="num">
                                      <p:cBhvr>
                                        <p:cTn id="19"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1441450" y="385763"/>
            <a:ext cx="3079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1809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800" b="1">
                <a:latin typeface="Book Antiqua" panose="02040602050305030304" pitchFamily="18" charset="0"/>
              </a:rPr>
              <a:t>                                          </a:t>
            </a:r>
          </a:p>
          <a:p>
            <a:pPr>
              <a:spcBef>
                <a:spcPct val="0"/>
              </a:spcBef>
              <a:buFontTx/>
              <a:buNone/>
            </a:pPr>
            <a:r>
              <a:rPr lang="el-GR" altLang="el-GR" sz="1800" b="1">
                <a:latin typeface="Book Antiqua" panose="02040602050305030304" pitchFamily="18" charset="0"/>
              </a:rPr>
              <a:t>                                               </a:t>
            </a:r>
            <a:endParaRPr lang="el-GR" altLang="el-GR" sz="2400"/>
          </a:p>
        </p:txBody>
      </p:sp>
      <p:sp>
        <p:nvSpPr>
          <p:cNvPr id="22531" name="Rectangle 8"/>
          <p:cNvSpPr>
            <a:spLocks noChangeArrowheads="1"/>
          </p:cNvSpPr>
          <p:nvPr/>
        </p:nvSpPr>
        <p:spPr bwMode="auto">
          <a:xfrm>
            <a:off x="1524000" y="21272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sp>
        <p:nvSpPr>
          <p:cNvPr id="22532" name="Rectangle 9"/>
          <p:cNvSpPr>
            <a:spLocks noChangeArrowheads="1"/>
          </p:cNvSpPr>
          <p:nvPr/>
        </p:nvSpPr>
        <p:spPr bwMode="auto">
          <a:xfrm>
            <a:off x="1524000" y="2103439"/>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l-GR" altLang="el-GR" sz="2400">
              <a:latin typeface="Book Antiqua" panose="02040602050305030304" pitchFamily="18" charset="0"/>
            </a:endParaRPr>
          </a:p>
        </p:txBody>
      </p:sp>
      <p:grpSp>
        <p:nvGrpSpPr>
          <p:cNvPr id="6" name="Group 12"/>
          <p:cNvGrpSpPr>
            <a:grpSpLocks/>
          </p:cNvGrpSpPr>
          <p:nvPr/>
        </p:nvGrpSpPr>
        <p:grpSpPr bwMode="auto">
          <a:xfrm>
            <a:off x="551384" y="692696"/>
            <a:ext cx="10873208" cy="5419873"/>
            <a:chOff x="884" y="472"/>
            <a:chExt cx="4536" cy="3018"/>
          </a:xfrm>
        </p:grpSpPr>
        <p:pic>
          <p:nvPicPr>
            <p:cNvPr id="7" name="Picture 4" descr="Clp106"/>
            <p:cNvPicPr>
              <a:picLocks noChangeAspect="1" noChangeArrowheads="1"/>
            </p:cNvPicPr>
            <p:nvPr/>
          </p:nvPicPr>
          <p:blipFill>
            <a:blip r:embed="rId2" cstate="print"/>
            <a:srcRect/>
            <a:stretch>
              <a:fillRect/>
            </a:stretch>
          </p:blipFill>
          <p:spPr bwMode="auto">
            <a:xfrm>
              <a:off x="884" y="472"/>
              <a:ext cx="4536" cy="3018"/>
            </a:xfrm>
            <a:prstGeom prst="rect">
              <a:avLst/>
            </a:prstGeom>
            <a:noFill/>
            <a:ln w="9525">
              <a:noFill/>
              <a:miter lim="800000"/>
              <a:headEnd/>
              <a:tailEnd/>
            </a:ln>
          </p:spPr>
        </p:pic>
        <p:sp>
          <p:nvSpPr>
            <p:cNvPr id="8" name="Text Box 7"/>
            <p:cNvSpPr txBox="1">
              <a:spLocks noChangeArrowheads="1"/>
            </p:cNvSpPr>
            <p:nvPr/>
          </p:nvSpPr>
          <p:spPr bwMode="auto">
            <a:xfrm>
              <a:off x="1145" y="1150"/>
              <a:ext cx="3693" cy="1583"/>
            </a:xfrm>
            <a:prstGeom prst="rect">
              <a:avLst/>
            </a:prstGeom>
            <a:noFill/>
            <a:ln w="12700">
              <a:noFill/>
              <a:miter lim="800000"/>
              <a:headEnd/>
              <a:tailEnd/>
            </a:ln>
          </p:spPr>
          <p:txBody>
            <a:bodyPr wrap="square" lIns="0" rIns="0">
              <a:spAutoFit/>
            </a:bodyPr>
            <a:lstStyle/>
            <a:p>
              <a:r>
                <a:rPr lang="el-GR" altLang="el-GR" sz="3000" i="1" dirty="0">
                  <a:solidFill>
                    <a:srgbClr val="3333FF"/>
                  </a:solidFill>
                  <a:latin typeface="Comic Sans MS" pitchFamily="66" charset="0"/>
                </a:rPr>
                <a:t>   </a:t>
              </a:r>
              <a:r>
                <a:rPr lang="el-GR" altLang="el-GR" sz="3375" i="1" dirty="0">
                  <a:solidFill>
                    <a:srgbClr val="3333FF"/>
                  </a:solidFill>
                  <a:latin typeface="Comic Sans MS" pitchFamily="66" charset="0"/>
                </a:rPr>
                <a:t>                   Σας  ευχαριστούμε</a:t>
              </a:r>
            </a:p>
            <a:p>
              <a:r>
                <a:rPr lang="el-GR" altLang="el-GR" sz="3375" i="1" dirty="0">
                  <a:solidFill>
                    <a:srgbClr val="3333FF"/>
                  </a:solidFill>
                  <a:latin typeface="Comic Sans MS" pitchFamily="66" charset="0"/>
                </a:rPr>
                <a:t>          πολύ….</a:t>
              </a:r>
            </a:p>
            <a:p>
              <a:endParaRPr lang="el-GR" altLang="el-GR" sz="1875" dirty="0">
                <a:solidFill>
                  <a:srgbClr val="3333FF"/>
                </a:solidFill>
                <a:latin typeface="Comic Sans MS" pitchFamily="66" charset="0"/>
              </a:endParaRPr>
            </a:p>
            <a:p>
              <a:r>
                <a:rPr lang="el-GR" altLang="el-GR" sz="1875" dirty="0">
                  <a:solidFill>
                    <a:srgbClr val="3333FF"/>
                  </a:solidFill>
                  <a:latin typeface="Comic Sans MS" pitchFamily="66" charset="0"/>
                </a:rPr>
                <a:t>                          </a:t>
              </a:r>
              <a:r>
                <a:rPr lang="el-GR" altLang="el-GR" sz="2500" dirty="0">
                  <a:solidFill>
                    <a:srgbClr val="3333FF"/>
                  </a:solidFill>
                  <a:latin typeface="Comic Sans MS" pitchFamily="66" charset="0"/>
                </a:rPr>
                <a:t>Μαρούδας Η., Νικολόπουλος Β. &amp;  </a:t>
              </a:r>
              <a:r>
                <a:rPr lang="el-GR" altLang="el-GR" sz="2500" dirty="0" err="1">
                  <a:solidFill>
                    <a:srgbClr val="3333FF"/>
                  </a:solidFill>
                  <a:latin typeface="Comic Sans MS" pitchFamily="66" charset="0"/>
                </a:rPr>
                <a:t>Ρέντζη</a:t>
              </a:r>
              <a:r>
                <a:rPr lang="el-GR" altLang="el-GR" sz="2500" dirty="0">
                  <a:solidFill>
                    <a:srgbClr val="3333FF"/>
                  </a:solidFill>
                  <a:latin typeface="Comic Sans MS" pitchFamily="66" charset="0"/>
                </a:rPr>
                <a:t> Α.</a:t>
              </a:r>
            </a:p>
            <a:p>
              <a:endParaRPr lang="el-GR" altLang="el-GR" sz="1875" dirty="0">
                <a:solidFill>
                  <a:srgbClr val="3333FF"/>
                </a:solidFill>
                <a:latin typeface="Comic Sans MS" pitchFamily="66" charset="0"/>
              </a:endParaRPr>
            </a:p>
            <a:p>
              <a:endParaRPr lang="el-GR" altLang="el-GR" sz="1875" dirty="0">
                <a:solidFill>
                  <a:srgbClr val="3333FF"/>
                </a:solidFill>
                <a:latin typeface="Comic Sans MS" pitchFamily="66" charset="0"/>
              </a:endParaRPr>
            </a:p>
            <a:p>
              <a:r>
                <a:rPr lang="el-GR" altLang="el-GR" sz="1875" dirty="0">
                  <a:solidFill>
                    <a:srgbClr val="3333FF"/>
                  </a:solidFill>
                  <a:latin typeface="Comic Sans MS" pitchFamily="66" charset="0"/>
                </a:rPr>
                <a:t>         </a:t>
              </a:r>
              <a:r>
                <a:rPr lang="en-US" altLang="el-GR" sz="1875" dirty="0">
                  <a:solidFill>
                    <a:srgbClr val="3333FF"/>
                  </a:solidFill>
                  <a:latin typeface="Comic Sans MS" pitchFamily="66" charset="0"/>
                </a:rPr>
                <a:t>             </a:t>
              </a:r>
              <a:r>
                <a:rPr lang="el-GR" altLang="el-GR" sz="1875" dirty="0">
                  <a:solidFill>
                    <a:srgbClr val="3333FF"/>
                  </a:solidFill>
                  <a:latin typeface="Comic Sans MS" pitchFamily="66" charset="0"/>
                </a:rPr>
                <a:t>                                    </a:t>
              </a:r>
              <a:r>
                <a:rPr lang="el-GR" altLang="el-GR" sz="3000" dirty="0">
                  <a:solidFill>
                    <a:srgbClr val="3333FF"/>
                  </a:solidFill>
                  <a:latin typeface="Comic Sans MS" pitchFamily="66" charset="0"/>
                </a:rPr>
                <a:t>ΤΕΛΟΣ</a:t>
              </a:r>
            </a:p>
          </p:txBody>
        </p:sp>
      </p:grpSp>
      <p:sp>
        <p:nvSpPr>
          <p:cNvPr id="2" name="Ορθογώνιο 1"/>
          <p:cNvSpPr/>
          <p:nvPr/>
        </p:nvSpPr>
        <p:spPr>
          <a:xfrm>
            <a:off x="2207568" y="133993"/>
            <a:ext cx="7776864" cy="461665"/>
          </a:xfrm>
          <a:prstGeom prst="rect">
            <a:avLst/>
          </a:prstGeom>
        </p:spPr>
        <p:txBody>
          <a:bodyPr wrap="square">
            <a:spAutoFit/>
          </a:bodyPr>
          <a:lstStyle/>
          <a:p>
            <a:r>
              <a:rPr lang="el-GR" altLang="el-GR" b="1" kern="0" dirty="0">
                <a:solidFill>
                  <a:srgbClr val="CC0000"/>
                </a:solidFill>
                <a:effectLst>
                  <a:outerShdw blurRad="38100" dist="38100" dir="2700000" algn="tl">
                    <a:srgbClr val="C0C0C0"/>
                  </a:outerShdw>
                </a:effectLst>
              </a:rPr>
              <a:t>Ενδοσχολική Βία και Εκφοβισμός (Ε.ΒΙ.Ε.)</a:t>
            </a:r>
            <a:endParaRPr lang="el-GR" dirty="0"/>
          </a:p>
        </p:txBody>
      </p:sp>
      <p:sp>
        <p:nvSpPr>
          <p:cNvPr id="3" name="Θέση αριθμού διαφάνειας 2">
            <a:extLst>
              <a:ext uri="{FF2B5EF4-FFF2-40B4-BE49-F238E27FC236}">
                <a16:creationId xmlns:a16="http://schemas.microsoft.com/office/drawing/2014/main" id="{4DD5F6F1-4C7B-4FA2-8A3D-40ECC940385C}"/>
              </a:ext>
            </a:extLst>
          </p:cNvPr>
          <p:cNvSpPr>
            <a:spLocks noGrp="1"/>
          </p:cNvSpPr>
          <p:nvPr>
            <p:ph type="sldNum" sz="quarter" idx="12"/>
          </p:nvPr>
        </p:nvSpPr>
        <p:spPr/>
        <p:txBody>
          <a:bodyPr/>
          <a:lstStyle/>
          <a:p>
            <a:pPr>
              <a:defRPr/>
            </a:pPr>
            <a:fld id="{845437B2-4D18-46FF-8583-E2B9C8A721F5}" type="slidenum">
              <a:rPr lang="el-GR" altLang="el-GR" smtClean="0"/>
              <a:pPr>
                <a:defRPr/>
              </a:pPr>
              <a:t>69</a:t>
            </a:fld>
            <a:endParaRPr lang="el-GR" altLang="el-GR"/>
          </a:p>
        </p:txBody>
      </p:sp>
      <p:pic>
        <p:nvPicPr>
          <p:cNvPr id="11" name="Εικόνα 1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480376" y="6248400"/>
            <a:ext cx="1355743" cy="379608"/>
          </a:xfrm>
          <a:prstGeom prst="rect">
            <a:avLst/>
          </a:prstGeom>
        </p:spPr>
      </p:pic>
    </p:spTree>
    <p:extLst>
      <p:ext uri="{BB962C8B-B14F-4D97-AF65-F5344CB8AC3E}">
        <p14:creationId xmlns:p14="http://schemas.microsoft.com/office/powerpoint/2010/main" val="14914799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1"/>
          <p:cNvSpPr>
            <a:spLocks noGrp="1"/>
          </p:cNvSpPr>
          <p:nvPr>
            <p:ph type="title"/>
          </p:nvPr>
        </p:nvSpPr>
        <p:spPr>
          <a:xfrm>
            <a:off x="3000375" y="260350"/>
            <a:ext cx="5829300" cy="533400"/>
          </a:xfrm>
        </p:spPr>
        <p:txBody>
          <a:bodyPr/>
          <a:lstStyle/>
          <a:p>
            <a:pPr algn="ctr"/>
            <a:r>
              <a:rPr lang="el-GR" altLang="el-GR" sz="3200" dirty="0">
                <a:latin typeface="Book Antiqua" panose="02040602050305030304" pitchFamily="18" charset="0"/>
              </a:rPr>
              <a:t>Πρωτόκολλα</a:t>
            </a:r>
          </a:p>
        </p:txBody>
      </p:sp>
      <p:sp>
        <p:nvSpPr>
          <p:cNvPr id="3" name="Θέση περιεχομένου 2"/>
          <p:cNvSpPr>
            <a:spLocks noGrp="1"/>
          </p:cNvSpPr>
          <p:nvPr>
            <p:ph idx="1"/>
          </p:nvPr>
        </p:nvSpPr>
        <p:spPr>
          <a:xfrm>
            <a:off x="551384" y="1196976"/>
            <a:ext cx="11089232" cy="4049713"/>
          </a:xfrm>
        </p:spPr>
        <p:txBody>
          <a:bodyPr>
            <a:normAutofit/>
          </a:bodyPr>
          <a:lstStyle/>
          <a:p>
            <a:pPr marL="0" indent="0" fontAlgn="auto">
              <a:spcAft>
                <a:spcPts val="0"/>
              </a:spcAft>
              <a:buNone/>
              <a:defRPr/>
            </a:pPr>
            <a:r>
              <a:rPr lang="el-GR" sz="2300" b="1" u="sng" dirty="0">
                <a:latin typeface="Times New Roman" panose="02020603050405020304" pitchFamily="18" charset="0"/>
                <a:cs typeface="Times New Roman" panose="02020603050405020304" pitchFamily="18" charset="0"/>
              </a:rPr>
              <a:t>Πρωτόκολλο Πρόληψης </a:t>
            </a:r>
            <a:r>
              <a:rPr lang="el-GR" sz="2300" b="1" u="sng" dirty="0" err="1">
                <a:latin typeface="Times New Roman" panose="02020603050405020304" pitchFamily="18" charset="0"/>
                <a:cs typeface="Times New Roman" panose="02020603050405020304" pitchFamily="18" charset="0"/>
              </a:rPr>
              <a:t>Ενδοσχολικής</a:t>
            </a:r>
            <a:r>
              <a:rPr lang="el-GR" sz="2300" b="1" u="sng" dirty="0">
                <a:latin typeface="Times New Roman" panose="02020603050405020304" pitchFamily="18" charset="0"/>
                <a:cs typeface="Times New Roman" panose="02020603050405020304" pitchFamily="18" charset="0"/>
              </a:rPr>
              <a:t> Βίας και Εκφοβισμού (Ε.ΒΙ.Ε.): </a:t>
            </a:r>
          </a:p>
          <a:p>
            <a:pPr marL="0" indent="0" fontAlgn="auto">
              <a:spcAft>
                <a:spcPts val="0"/>
              </a:spcAft>
              <a:buNone/>
              <a:defRPr/>
            </a:pPr>
            <a:endParaRPr lang="el-GR" sz="2300" b="1" dirty="0">
              <a:latin typeface="Times New Roman" panose="02020603050405020304" pitchFamily="18" charset="0"/>
              <a:cs typeface="Times New Roman" panose="02020603050405020304" pitchFamily="18" charset="0"/>
            </a:endParaRPr>
          </a:p>
          <a:p>
            <a:pPr marL="342900" indent="-342900" fontAlgn="auto">
              <a:spcAft>
                <a:spcPts val="0"/>
              </a:spcAft>
              <a:buFont typeface="Arial" panose="020B0604020202020204" pitchFamily="34" charset="0"/>
              <a:buAutoNum type="arabicPeriod"/>
              <a:defRPr/>
            </a:pPr>
            <a:r>
              <a:rPr lang="el-GR" sz="2300" b="1" i="1" dirty="0">
                <a:latin typeface="Times New Roman" panose="02020603050405020304" pitchFamily="18" charset="0"/>
                <a:cs typeface="Times New Roman" panose="02020603050405020304" pitchFamily="18" charset="0"/>
              </a:rPr>
              <a:t>Μέτρα πρόληψης </a:t>
            </a:r>
            <a:r>
              <a:rPr lang="el-GR" sz="2300" b="1" i="1" dirty="0" err="1">
                <a:latin typeface="Times New Roman" panose="02020603050405020304" pitchFamily="18" charset="0"/>
                <a:cs typeface="Times New Roman" panose="02020603050405020304" pitchFamily="18" charset="0"/>
              </a:rPr>
              <a:t>Ενδοσχολικής</a:t>
            </a:r>
            <a:r>
              <a:rPr lang="el-GR" sz="2300" b="1" i="1" dirty="0">
                <a:latin typeface="Times New Roman" panose="02020603050405020304" pitchFamily="18" charset="0"/>
                <a:cs typeface="Times New Roman" panose="02020603050405020304" pitchFamily="18" charset="0"/>
              </a:rPr>
              <a:t> Βίας και Εκφοβισμού σε επίπεδο σχολείου</a:t>
            </a:r>
          </a:p>
          <a:p>
            <a:pPr marL="342900" indent="-342900" fontAlgn="auto">
              <a:spcAft>
                <a:spcPts val="0"/>
              </a:spcAft>
              <a:buFont typeface="Arial" panose="020B0604020202020204" pitchFamily="34" charset="0"/>
              <a:buAutoNum type="arabicPeriod"/>
              <a:defRPr/>
            </a:pPr>
            <a:endParaRPr lang="el-GR" sz="2300" b="1" i="1" dirty="0">
              <a:latin typeface="Times New Roman" panose="02020603050405020304" pitchFamily="18" charset="0"/>
              <a:cs typeface="Times New Roman" panose="02020603050405020304" pitchFamily="18" charset="0"/>
            </a:endParaRPr>
          </a:p>
          <a:p>
            <a:pPr fontAlgn="auto">
              <a:spcAft>
                <a:spcPts val="0"/>
              </a:spcAft>
              <a:buFont typeface="Wingdings" panose="05000000000000000000" pitchFamily="2" charset="2"/>
              <a:buChar char="ü"/>
              <a:defRPr/>
            </a:pPr>
            <a:r>
              <a:rPr lang="el-GR" sz="2300" dirty="0">
                <a:solidFill>
                  <a:srgbClr val="7030A0"/>
                </a:solidFill>
                <a:latin typeface="Times New Roman" panose="02020603050405020304" pitchFamily="18" charset="0"/>
                <a:cs typeface="Times New Roman" panose="02020603050405020304" pitchFamily="18" charset="0"/>
              </a:rPr>
              <a:t>Εκτίμηση κινδύνου Ενδοσχολικής Βίας και Εκφοβισμού.</a:t>
            </a:r>
          </a:p>
          <a:p>
            <a:pPr fontAlgn="auto">
              <a:spcAft>
                <a:spcPts val="0"/>
              </a:spcAft>
              <a:buFont typeface="Wingdings" panose="05000000000000000000" pitchFamily="2" charset="2"/>
              <a:buChar char="ü"/>
              <a:defRPr/>
            </a:pPr>
            <a:r>
              <a:rPr lang="el-GR" sz="2300" dirty="0">
                <a:solidFill>
                  <a:srgbClr val="7030A0"/>
                </a:solidFill>
                <a:latin typeface="Times New Roman" panose="02020603050405020304" pitchFamily="18" charset="0"/>
                <a:cs typeface="Times New Roman" panose="02020603050405020304" pitchFamily="18" charset="0"/>
              </a:rPr>
              <a:t>Σχέδιο Δράσης πρόληψης φαινομένων Ε.ΒΙ.Ε. </a:t>
            </a:r>
          </a:p>
          <a:p>
            <a:pPr fontAlgn="auto">
              <a:spcAft>
                <a:spcPts val="0"/>
              </a:spcAft>
              <a:buFont typeface="Wingdings" panose="05000000000000000000" pitchFamily="2" charset="2"/>
              <a:buChar char="ü"/>
              <a:defRPr/>
            </a:pPr>
            <a:r>
              <a:rPr lang="el-GR" sz="2300" dirty="0">
                <a:solidFill>
                  <a:srgbClr val="7030A0"/>
                </a:solidFill>
                <a:latin typeface="Times New Roman" panose="02020603050405020304" pitchFamily="18" charset="0"/>
                <a:cs typeface="Times New Roman" panose="02020603050405020304" pitchFamily="18" charset="0"/>
              </a:rPr>
              <a:t>Κλίμα του Σχολείου.</a:t>
            </a:r>
          </a:p>
          <a:p>
            <a:pPr fontAlgn="auto">
              <a:spcAft>
                <a:spcPts val="0"/>
              </a:spcAft>
              <a:buFont typeface="Wingdings" panose="05000000000000000000" pitchFamily="2" charset="2"/>
              <a:buChar char="ü"/>
              <a:defRPr/>
            </a:pPr>
            <a:r>
              <a:rPr lang="el-GR" sz="2300" dirty="0">
                <a:solidFill>
                  <a:srgbClr val="7030A0"/>
                </a:solidFill>
                <a:latin typeface="Times New Roman" panose="02020603050405020304" pitchFamily="18" charset="0"/>
                <a:cs typeface="Times New Roman" panose="02020603050405020304" pitchFamily="18" charset="0"/>
              </a:rPr>
              <a:t>Καλές Πρακτικές.</a:t>
            </a:r>
          </a:p>
          <a:p>
            <a:pPr fontAlgn="auto">
              <a:spcAft>
                <a:spcPts val="0"/>
              </a:spcAft>
              <a:buFont typeface="Wingdings" panose="05000000000000000000" pitchFamily="2" charset="2"/>
              <a:buChar char="ü"/>
              <a:defRPr/>
            </a:pPr>
            <a:r>
              <a:rPr lang="el-GR" sz="2300" dirty="0">
                <a:solidFill>
                  <a:srgbClr val="7030A0"/>
                </a:solidFill>
                <a:latin typeface="Times New Roman" panose="02020603050405020304" pitchFamily="18" charset="0"/>
                <a:cs typeface="Times New Roman" panose="02020603050405020304" pitchFamily="18" charset="0"/>
              </a:rPr>
              <a:t>Σχολική διαμεσολάβηση ή διαμεσολάβηση συνομηλίκων. </a:t>
            </a:r>
          </a:p>
          <a:p>
            <a:pPr fontAlgn="auto">
              <a:spcAft>
                <a:spcPts val="0"/>
              </a:spcAft>
              <a:buFont typeface="Wingdings" panose="05000000000000000000" pitchFamily="2" charset="2"/>
              <a:buChar char="ü"/>
              <a:defRPr/>
            </a:pPr>
            <a:endParaRPr lang="el-GR" dirty="0">
              <a:solidFill>
                <a:srgbClr val="7030A0"/>
              </a:solidFill>
            </a:endParaRPr>
          </a:p>
          <a:p>
            <a:pPr fontAlgn="auto">
              <a:spcAft>
                <a:spcPts val="0"/>
              </a:spcAft>
              <a:buFont typeface="Wingdings" panose="05000000000000000000" pitchFamily="2" charset="2"/>
              <a:buChar char="ü"/>
              <a:defRPr/>
            </a:pPr>
            <a:endParaRPr lang="el-GR" dirty="0">
              <a:solidFill>
                <a:srgbClr val="7030A0"/>
              </a:solidFill>
            </a:endParaRPr>
          </a:p>
          <a:p>
            <a:pPr fontAlgn="auto">
              <a:spcAft>
                <a:spcPts val="0"/>
              </a:spcAft>
              <a:buFont typeface="Wingdings" panose="05000000000000000000" pitchFamily="2" charset="2"/>
              <a:buChar char="ü"/>
              <a:defRPr/>
            </a:pPr>
            <a:endParaRPr lang="el-GR" dirty="0"/>
          </a:p>
          <a:p>
            <a:pPr fontAlgn="auto">
              <a:spcAft>
                <a:spcPts val="0"/>
              </a:spcAft>
              <a:buFont typeface="Wingdings" panose="05000000000000000000" pitchFamily="2" charset="2"/>
              <a:buChar char="ü"/>
              <a:defRPr/>
            </a:pPr>
            <a:endParaRPr lang="el-GR" dirty="0">
              <a:solidFill>
                <a:schemeClr val="accent6">
                  <a:lumMod val="50000"/>
                </a:schemeClr>
              </a:solidFill>
            </a:endParaRPr>
          </a:p>
          <a:p>
            <a:pPr fontAlgn="auto">
              <a:spcAft>
                <a:spcPts val="0"/>
              </a:spcAft>
              <a:buFont typeface="Wingdings" panose="05000000000000000000" pitchFamily="2" charset="2"/>
              <a:buChar char="v"/>
              <a:defRPr/>
            </a:pPr>
            <a:endParaRPr lang="el-GR" dirty="0">
              <a:solidFill>
                <a:schemeClr val="accent6">
                  <a:lumMod val="50000"/>
                </a:schemeClr>
              </a:solidFill>
            </a:endParaRPr>
          </a:p>
          <a:p>
            <a:pPr fontAlgn="auto">
              <a:spcAft>
                <a:spcPts val="0"/>
              </a:spcAft>
              <a:buFont typeface="Wingdings" panose="05000000000000000000" pitchFamily="2" charset="2"/>
              <a:buChar char="v"/>
              <a:defRPr/>
            </a:pPr>
            <a:endParaRPr lang="el-GR" dirty="0">
              <a:solidFill>
                <a:schemeClr val="accent6">
                  <a:lumMod val="50000"/>
                </a:schemeClr>
              </a:solidFill>
            </a:endParaRPr>
          </a:p>
          <a:p>
            <a:pPr fontAlgn="auto">
              <a:spcAft>
                <a:spcPts val="0"/>
              </a:spcAft>
              <a:buFont typeface="Wingdings" panose="05000000000000000000" pitchFamily="2" charset="2"/>
              <a:buChar char="v"/>
              <a:defRPr/>
            </a:pPr>
            <a:endParaRPr lang="el-GR" dirty="0">
              <a:solidFill>
                <a:schemeClr val="accent6">
                  <a:lumMod val="50000"/>
                </a:schemeClr>
              </a:solidFill>
            </a:endParaRPr>
          </a:p>
          <a:p>
            <a:pPr fontAlgn="auto">
              <a:spcAft>
                <a:spcPts val="0"/>
              </a:spcAft>
              <a:buFont typeface="Wingdings" panose="05000000000000000000" pitchFamily="2" charset="2"/>
              <a:buChar char="v"/>
              <a:defRPr/>
            </a:pPr>
            <a:endParaRPr lang="el-GR" dirty="0">
              <a:solidFill>
                <a:schemeClr val="accent6">
                  <a:lumMod val="50000"/>
                </a:schemeClr>
              </a:solidFill>
            </a:endParaRPr>
          </a:p>
          <a:p>
            <a:pPr fontAlgn="auto">
              <a:spcAft>
                <a:spcPts val="0"/>
              </a:spcAft>
              <a:buFont typeface="Wingdings" panose="05000000000000000000" pitchFamily="2" charset="2"/>
              <a:buChar char="v"/>
              <a:defRPr/>
            </a:pPr>
            <a:endParaRPr lang="el-GR" dirty="0">
              <a:solidFill>
                <a:schemeClr val="accent6">
                  <a:lumMod val="50000"/>
                </a:schemeClr>
              </a:solidFill>
            </a:endParaRPr>
          </a:p>
        </p:txBody>
      </p:sp>
      <p:sp>
        <p:nvSpPr>
          <p:cNvPr id="2" name="Θέση αριθμού διαφάνειας 1">
            <a:extLst>
              <a:ext uri="{FF2B5EF4-FFF2-40B4-BE49-F238E27FC236}">
                <a16:creationId xmlns:a16="http://schemas.microsoft.com/office/drawing/2014/main" id="{63C53CD3-EA10-4392-A7DA-1987CBE3C5EF}"/>
              </a:ext>
            </a:extLst>
          </p:cNvPr>
          <p:cNvSpPr>
            <a:spLocks noGrp="1"/>
          </p:cNvSpPr>
          <p:nvPr>
            <p:ph type="sldNum" sz="quarter" idx="12"/>
          </p:nvPr>
        </p:nvSpPr>
        <p:spPr/>
        <p:txBody>
          <a:bodyPr/>
          <a:lstStyle/>
          <a:p>
            <a:pPr>
              <a:defRPr/>
            </a:pPr>
            <a:fld id="{EC246418-E419-435D-9AA4-D71797BF8195}" type="slidenum">
              <a:rPr lang="el-GR" smtClean="0"/>
              <a:pPr>
                <a:defRPr/>
              </a:pPr>
              <a:t>7</a:t>
            </a:fld>
            <a:endParaRPr lang="el-GR"/>
          </a:p>
        </p:txBody>
      </p:sp>
      <p:pic>
        <p:nvPicPr>
          <p:cNvPr id="6" name="Εικόνα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60496" y="5976742"/>
            <a:ext cx="1355743" cy="3796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fltVal val="0"/>
                                          </p:val>
                                        </p:tav>
                                        <p:tav tm="100000">
                                          <p:val>
                                            <p:strVal val="#ppt_w"/>
                                          </p:val>
                                        </p:tav>
                                      </p:tavLst>
                                    </p:anim>
                                    <p:anim calcmode="lin" valueType="num">
                                      <p:cBhvr>
                                        <p:cTn id="8" dur="500" fill="hold"/>
                                        <p:tgtEl>
                                          <p:spTgt spid="14338"/>
                                        </p:tgtEl>
                                        <p:attrNameLst>
                                          <p:attrName>ppt_h</p:attrName>
                                        </p:attrNameLst>
                                      </p:cBhvr>
                                      <p:tavLst>
                                        <p:tav tm="0">
                                          <p:val>
                                            <p:fltVal val="0"/>
                                          </p:val>
                                        </p:tav>
                                        <p:tav tm="100000">
                                          <p:val>
                                            <p:strVal val="#ppt_h"/>
                                          </p:val>
                                        </p:tav>
                                      </p:tavLst>
                                    </p:anim>
                                    <p:animEffect transition="in" filter="fade">
                                      <p:cBhvr>
                                        <p:cTn id="9" dur="500"/>
                                        <p:tgtEl>
                                          <p:spTgt spid="1433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23392" y="548953"/>
            <a:ext cx="11017224" cy="4608239"/>
          </a:xfrm>
        </p:spPr>
        <p:txBody>
          <a:bodyPr/>
          <a:lstStyle/>
          <a:p>
            <a:pPr>
              <a:buFontTx/>
              <a:buAutoNum type="arabicPeriod" startAt="2"/>
              <a:defRPr/>
            </a:pPr>
            <a:r>
              <a:rPr lang="el-GR" sz="2200" b="1" i="1" dirty="0">
                <a:solidFill>
                  <a:srgbClr val="000000"/>
                </a:solidFill>
              </a:rPr>
              <a:t>Μέτρα πρόληψης </a:t>
            </a:r>
            <a:r>
              <a:rPr lang="el-GR" sz="2200" b="1" i="1" dirty="0" err="1">
                <a:solidFill>
                  <a:srgbClr val="000000"/>
                </a:solidFill>
              </a:rPr>
              <a:t>ενδοσχολικής</a:t>
            </a:r>
            <a:r>
              <a:rPr lang="el-GR" sz="2200" b="1" i="1" dirty="0">
                <a:solidFill>
                  <a:srgbClr val="000000"/>
                </a:solidFill>
              </a:rPr>
              <a:t> βίας και εκφοβισμού σε επίπεδο εκπαιδευτικού</a:t>
            </a:r>
          </a:p>
          <a:p>
            <a:pPr marL="0" indent="0">
              <a:buNone/>
              <a:defRPr/>
            </a:pPr>
            <a:endParaRPr lang="el-GR" sz="2200" b="1" i="1" dirty="0">
              <a:solidFill>
                <a:srgbClr val="000000"/>
              </a:solidFill>
            </a:endParaRPr>
          </a:p>
          <a:p>
            <a:pPr>
              <a:buFont typeface="Wingdings" panose="05000000000000000000" pitchFamily="2" charset="2"/>
              <a:buChar char="ü"/>
              <a:defRPr/>
            </a:pPr>
            <a:r>
              <a:rPr lang="el-GR" sz="2200" dirty="0">
                <a:solidFill>
                  <a:srgbClr val="7030A0"/>
                </a:solidFill>
              </a:rPr>
              <a:t>Μέντορες εκπαιδευτικοί </a:t>
            </a:r>
          </a:p>
          <a:p>
            <a:pPr>
              <a:buFont typeface="Wingdings" panose="05000000000000000000" pitchFamily="2" charset="2"/>
              <a:buChar char="ü"/>
              <a:defRPr/>
            </a:pPr>
            <a:r>
              <a:rPr lang="el-GR" sz="2200" dirty="0">
                <a:solidFill>
                  <a:srgbClr val="7030A0"/>
                </a:solidFill>
              </a:rPr>
              <a:t>Ανάδειξη κοινωνικών θεμάτων - εφαρμογή βιωματικών δραστηριοτήτων </a:t>
            </a:r>
          </a:p>
          <a:p>
            <a:pPr>
              <a:buFont typeface="Wingdings" panose="05000000000000000000" pitchFamily="2" charset="2"/>
              <a:buChar char="ü"/>
              <a:defRPr/>
            </a:pPr>
            <a:r>
              <a:rPr lang="el-GR" sz="2200" dirty="0">
                <a:solidFill>
                  <a:srgbClr val="7030A0"/>
                </a:solidFill>
              </a:rPr>
              <a:t>Διαχείριση τάξης </a:t>
            </a:r>
          </a:p>
          <a:p>
            <a:pPr>
              <a:buFont typeface="Wingdings" panose="05000000000000000000" pitchFamily="2" charset="2"/>
              <a:buChar char="ü"/>
              <a:defRPr/>
            </a:pPr>
            <a:r>
              <a:rPr lang="el-GR" sz="2200" dirty="0">
                <a:solidFill>
                  <a:srgbClr val="7030A0"/>
                </a:solidFill>
              </a:rPr>
              <a:t>Ενθάρρυνση της συνεργατικής μάθησης </a:t>
            </a:r>
          </a:p>
          <a:p>
            <a:pPr>
              <a:buFont typeface="Wingdings" panose="05000000000000000000" pitchFamily="2" charset="2"/>
              <a:buChar char="ü"/>
              <a:defRPr/>
            </a:pPr>
            <a:r>
              <a:rPr lang="el-GR" sz="2200" dirty="0">
                <a:solidFill>
                  <a:srgbClr val="7030A0"/>
                </a:solidFill>
              </a:rPr>
              <a:t>Δημιουργία κλίματος επικοινωνίας, εμπιστοσύνης και ασφάλειας  με τους μαθητές/</a:t>
            </a:r>
            <a:r>
              <a:rPr lang="el-GR" sz="2200" dirty="0" err="1">
                <a:solidFill>
                  <a:srgbClr val="7030A0"/>
                </a:solidFill>
              </a:rPr>
              <a:t>τριες</a:t>
            </a:r>
            <a:r>
              <a:rPr lang="el-GR" sz="2200" dirty="0">
                <a:solidFill>
                  <a:srgbClr val="7030A0"/>
                </a:solidFill>
              </a:rPr>
              <a:t> </a:t>
            </a:r>
          </a:p>
          <a:p>
            <a:pPr>
              <a:buFont typeface="Wingdings" panose="05000000000000000000" pitchFamily="2" charset="2"/>
              <a:buChar char="ü"/>
              <a:defRPr/>
            </a:pPr>
            <a:r>
              <a:rPr lang="el-GR" sz="2200" dirty="0">
                <a:solidFill>
                  <a:srgbClr val="7030A0"/>
                </a:solidFill>
              </a:rPr>
              <a:t>«Κουτί Επικοινωνίας»</a:t>
            </a:r>
          </a:p>
          <a:p>
            <a:pPr>
              <a:buFont typeface="Wingdings" panose="05000000000000000000" pitchFamily="2" charset="2"/>
              <a:buChar char="ü"/>
              <a:defRPr/>
            </a:pPr>
            <a:r>
              <a:rPr lang="el-GR" sz="2200" dirty="0">
                <a:solidFill>
                  <a:srgbClr val="7030A0"/>
                </a:solidFill>
              </a:rPr>
              <a:t>Ώρα «Κοινωνία της Τάξης»</a:t>
            </a:r>
          </a:p>
          <a:p>
            <a:pPr>
              <a:buFont typeface="Wingdings" panose="05000000000000000000" pitchFamily="2" charset="2"/>
              <a:buChar char="ü"/>
              <a:defRPr/>
            </a:pPr>
            <a:r>
              <a:rPr lang="el-GR" sz="2200" dirty="0">
                <a:solidFill>
                  <a:srgbClr val="7030A0"/>
                </a:solidFill>
              </a:rPr>
              <a:t>Στήριξη ευάλωτων μαθητών/τριών </a:t>
            </a:r>
          </a:p>
          <a:p>
            <a:pPr>
              <a:buFont typeface="Wingdings" panose="05000000000000000000" pitchFamily="2" charset="2"/>
              <a:buChar char="ü"/>
              <a:defRPr/>
            </a:pPr>
            <a:r>
              <a:rPr lang="el-GR" sz="2200" dirty="0">
                <a:solidFill>
                  <a:srgbClr val="7030A0"/>
                </a:solidFill>
              </a:rPr>
              <a:t>Συχνή επικοινωνία με τους γονείς/κηδεμόνες για την στήριξη ευάλωτων μαθητών/τριών </a:t>
            </a:r>
          </a:p>
          <a:p>
            <a:pPr>
              <a:defRPr/>
            </a:pPr>
            <a:endParaRPr lang="el-GR" dirty="0"/>
          </a:p>
        </p:txBody>
      </p:sp>
      <p:sp>
        <p:nvSpPr>
          <p:cNvPr id="2" name="Θέση αριθμού διαφάνειας 1">
            <a:extLst>
              <a:ext uri="{FF2B5EF4-FFF2-40B4-BE49-F238E27FC236}">
                <a16:creationId xmlns:a16="http://schemas.microsoft.com/office/drawing/2014/main" id="{54569088-66D4-4DC6-9FD9-E707217365D6}"/>
              </a:ext>
            </a:extLst>
          </p:cNvPr>
          <p:cNvSpPr>
            <a:spLocks noGrp="1"/>
          </p:cNvSpPr>
          <p:nvPr>
            <p:ph type="sldNum" sz="quarter" idx="12"/>
          </p:nvPr>
        </p:nvSpPr>
        <p:spPr/>
        <p:txBody>
          <a:bodyPr/>
          <a:lstStyle/>
          <a:p>
            <a:pPr>
              <a:defRPr/>
            </a:pPr>
            <a:fld id="{6D690F74-246D-4367-A0A9-9F62E7BA2245}" type="slidenum">
              <a:rPr lang="el-GR" altLang="el-GR" smtClean="0"/>
              <a:pPr>
                <a:defRPr/>
              </a:pPr>
              <a:t>8</a:t>
            </a:fld>
            <a:endParaRPr lang="el-GR" altLang="el-GR"/>
          </a:p>
        </p:txBody>
      </p:sp>
      <p:pic>
        <p:nvPicPr>
          <p:cNvPr id="5" name="Εικόνα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60496" y="6218042"/>
            <a:ext cx="1355743" cy="3796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additive="base">
                                        <p:cTn id="4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 calcmode="lin" valueType="num">
                                      <p:cBhvr additive="base">
                                        <p:cTn id="5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 calcmode="lin" valueType="num">
                                      <p:cBhvr additive="base">
                                        <p:cTn id="5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 calcmode="lin" valueType="num">
                                      <p:cBhvr additive="base">
                                        <p:cTn id="6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Θέση περιεχομένου 2"/>
          <p:cNvSpPr>
            <a:spLocks noGrp="1"/>
          </p:cNvSpPr>
          <p:nvPr>
            <p:ph idx="1"/>
          </p:nvPr>
        </p:nvSpPr>
        <p:spPr>
          <a:xfrm>
            <a:off x="479376" y="549276"/>
            <a:ext cx="11305256" cy="5256213"/>
          </a:xfrm>
        </p:spPr>
        <p:txBody>
          <a:bodyPr/>
          <a:lstStyle/>
          <a:p>
            <a:pPr>
              <a:buFontTx/>
              <a:buAutoNum type="arabicPeriod" startAt="3"/>
            </a:pPr>
            <a:r>
              <a:rPr lang="el-GR" altLang="el-GR" sz="2300" b="1" i="1" dirty="0">
                <a:solidFill>
                  <a:srgbClr val="000000"/>
                </a:solidFill>
              </a:rPr>
              <a:t>Μέτρα πρόληψης Ενδοσχολικής Βίας και Εκφοβισμού σε επίπεδο μαθητή/μαθήτριας</a:t>
            </a:r>
          </a:p>
          <a:p>
            <a:pPr>
              <a:buFontTx/>
              <a:buAutoNum type="arabicPeriod" startAt="3"/>
            </a:pPr>
            <a:endParaRPr lang="el-GR" altLang="el-GR" sz="2300" b="1" i="1" dirty="0">
              <a:solidFill>
                <a:srgbClr val="000000"/>
              </a:solidFill>
            </a:endParaRPr>
          </a:p>
          <a:p>
            <a:pPr>
              <a:buFont typeface="Wingdings" panose="05000000000000000000" pitchFamily="2" charset="2"/>
              <a:buChar char="ü"/>
            </a:pPr>
            <a:r>
              <a:rPr lang="el-GR" altLang="el-GR" sz="2300" dirty="0">
                <a:solidFill>
                  <a:srgbClr val="7030A0"/>
                </a:solidFill>
              </a:rPr>
              <a:t>Στα κοινωνικά δρώμενα της σχολικής μονάδας, καθώς και στα μαθητικά συμβούλια </a:t>
            </a:r>
          </a:p>
          <a:p>
            <a:pPr>
              <a:buFont typeface="Wingdings" panose="05000000000000000000" pitchFamily="2" charset="2"/>
              <a:buChar char="ü"/>
            </a:pPr>
            <a:r>
              <a:rPr lang="el-GR" altLang="el-GR" sz="2300" dirty="0">
                <a:solidFill>
                  <a:srgbClr val="7030A0"/>
                </a:solidFill>
              </a:rPr>
              <a:t>Στα προγράμματα και στις εκδηλώσεις ευαισθητοποίησης </a:t>
            </a:r>
          </a:p>
          <a:p>
            <a:pPr>
              <a:buFont typeface="Wingdings" panose="05000000000000000000" pitchFamily="2" charset="2"/>
              <a:buChar char="ü"/>
            </a:pPr>
            <a:r>
              <a:rPr lang="el-GR" altLang="el-GR" sz="2300" dirty="0">
                <a:solidFill>
                  <a:srgbClr val="7030A0"/>
                </a:solidFill>
              </a:rPr>
              <a:t>Στη γνωστοποίηση στους/τις εκπαιδευτικούς των περιστατικών Ε.ΒΙ.Ε. </a:t>
            </a:r>
          </a:p>
          <a:p>
            <a:pPr>
              <a:buFont typeface="Wingdings" panose="05000000000000000000" pitchFamily="2" charset="2"/>
              <a:buChar char="ü"/>
            </a:pPr>
            <a:r>
              <a:rPr lang="el-GR" altLang="el-GR" sz="2300" dirty="0">
                <a:solidFill>
                  <a:srgbClr val="7030A0"/>
                </a:solidFill>
              </a:rPr>
              <a:t>Στην κατάρτιση του Σχεδίου Δράσης της σχολικής μονάδας</a:t>
            </a:r>
          </a:p>
          <a:p>
            <a:pPr>
              <a:buFont typeface="Wingdings" panose="05000000000000000000" pitchFamily="2" charset="2"/>
              <a:buChar char="ü"/>
            </a:pPr>
            <a:r>
              <a:rPr lang="el-GR" altLang="el-GR" sz="2300" dirty="0">
                <a:solidFill>
                  <a:srgbClr val="7030A0"/>
                </a:solidFill>
              </a:rPr>
              <a:t>Σε προγράμματα συμβουλευτικής συνομηλίκων </a:t>
            </a:r>
          </a:p>
          <a:p>
            <a:pPr>
              <a:buFont typeface="Wingdings" panose="05000000000000000000" pitchFamily="2" charset="2"/>
              <a:buChar char="ü"/>
            </a:pPr>
            <a:r>
              <a:rPr lang="el-GR" altLang="el-GR" sz="2300" dirty="0">
                <a:solidFill>
                  <a:srgbClr val="7030A0"/>
                </a:solidFill>
              </a:rPr>
              <a:t>Στη στήριξη των συμμαθητών/τριών τους που έχουν υποστεί Ε.ΒΙ.Ε.</a:t>
            </a:r>
          </a:p>
          <a:p>
            <a:pPr>
              <a:buFont typeface="Wingdings" panose="05000000000000000000" pitchFamily="2" charset="2"/>
              <a:buChar char="ü"/>
            </a:pPr>
            <a:r>
              <a:rPr lang="el-GR" altLang="el-GR" sz="2300" dirty="0">
                <a:solidFill>
                  <a:srgbClr val="7030A0"/>
                </a:solidFill>
              </a:rPr>
              <a:t>Σε δράσεις καλλιέργειας κοινωνικών δεξιοτήτων </a:t>
            </a:r>
          </a:p>
          <a:p>
            <a:endParaRPr lang="el-GR" altLang="el-GR" sz="2300" dirty="0"/>
          </a:p>
        </p:txBody>
      </p:sp>
      <p:sp>
        <p:nvSpPr>
          <p:cNvPr id="2" name="Θέση αριθμού διαφάνειας 1">
            <a:extLst>
              <a:ext uri="{FF2B5EF4-FFF2-40B4-BE49-F238E27FC236}">
                <a16:creationId xmlns:a16="http://schemas.microsoft.com/office/drawing/2014/main" id="{B94C0B30-8BFC-4A86-A6AA-9DABC0A69C4E}"/>
              </a:ext>
            </a:extLst>
          </p:cNvPr>
          <p:cNvSpPr>
            <a:spLocks noGrp="1"/>
          </p:cNvSpPr>
          <p:nvPr>
            <p:ph type="sldNum" sz="quarter" idx="12"/>
          </p:nvPr>
        </p:nvSpPr>
        <p:spPr/>
        <p:txBody>
          <a:bodyPr/>
          <a:lstStyle/>
          <a:p>
            <a:pPr>
              <a:defRPr/>
            </a:pPr>
            <a:fld id="{6D690F74-246D-4367-A0A9-9F62E7BA2245}" type="slidenum">
              <a:rPr lang="el-GR" altLang="el-GR" smtClean="0"/>
              <a:pPr>
                <a:defRPr/>
              </a:pPr>
              <a:t>9</a:t>
            </a:fld>
            <a:endParaRPr lang="el-GR" altLang="el-GR"/>
          </a:p>
        </p:txBody>
      </p:sp>
      <p:pic>
        <p:nvPicPr>
          <p:cNvPr id="5" name="Εικόνα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60496" y="6218042"/>
            <a:ext cx="1355743" cy="3796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fade">
                                      <p:cBhvr>
                                        <p:cTn id="7" dur="1000"/>
                                        <p:tgtEl>
                                          <p:spTgt spid="16386">
                                            <p:txEl>
                                              <p:pRg st="0" end="0"/>
                                            </p:txEl>
                                          </p:spTgt>
                                        </p:tgtEl>
                                      </p:cBhvr>
                                    </p:animEffect>
                                    <p:anim calcmode="lin" valueType="num">
                                      <p:cBhvr>
                                        <p:cTn id="8" dur="1000" fill="hold"/>
                                        <p:tgtEl>
                                          <p:spTgt spid="1638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8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6386">
                                            <p:txEl>
                                              <p:pRg st="2" end="2"/>
                                            </p:txEl>
                                          </p:spTgt>
                                        </p:tgtEl>
                                        <p:attrNameLst>
                                          <p:attrName>style.visibility</p:attrName>
                                        </p:attrNameLst>
                                      </p:cBhvr>
                                      <p:to>
                                        <p:strVal val="visible"/>
                                      </p:to>
                                    </p:set>
                                    <p:anim calcmode="lin" valueType="num">
                                      <p:cBhvr additive="base">
                                        <p:cTn id="14" dur="5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638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6386">
                                            <p:txEl>
                                              <p:pRg st="3" end="3"/>
                                            </p:txEl>
                                          </p:spTgt>
                                        </p:tgtEl>
                                        <p:attrNameLst>
                                          <p:attrName>style.visibility</p:attrName>
                                        </p:attrNameLst>
                                      </p:cBhvr>
                                      <p:to>
                                        <p:strVal val="visible"/>
                                      </p:to>
                                    </p:set>
                                    <p:anim calcmode="lin" valueType="num">
                                      <p:cBhvr additive="base">
                                        <p:cTn id="20" dur="500" fill="hold"/>
                                        <p:tgtEl>
                                          <p:spTgt spid="16386">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638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6386">
                                            <p:txEl>
                                              <p:pRg st="4" end="4"/>
                                            </p:txEl>
                                          </p:spTgt>
                                        </p:tgtEl>
                                        <p:attrNameLst>
                                          <p:attrName>style.visibility</p:attrName>
                                        </p:attrNameLst>
                                      </p:cBhvr>
                                      <p:to>
                                        <p:strVal val="visible"/>
                                      </p:to>
                                    </p:set>
                                    <p:anim calcmode="lin" valueType="num">
                                      <p:cBhvr additive="base">
                                        <p:cTn id="26" dur="500" fill="hold"/>
                                        <p:tgtEl>
                                          <p:spTgt spid="16386">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638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6386">
                                            <p:txEl>
                                              <p:pRg st="5" end="5"/>
                                            </p:txEl>
                                          </p:spTgt>
                                        </p:tgtEl>
                                        <p:attrNameLst>
                                          <p:attrName>style.visibility</p:attrName>
                                        </p:attrNameLst>
                                      </p:cBhvr>
                                      <p:to>
                                        <p:strVal val="visible"/>
                                      </p:to>
                                    </p:set>
                                    <p:anim calcmode="lin" valueType="num">
                                      <p:cBhvr additive="base">
                                        <p:cTn id="32" dur="500" fill="hold"/>
                                        <p:tgtEl>
                                          <p:spTgt spid="16386">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638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6386">
                                            <p:txEl>
                                              <p:pRg st="6" end="6"/>
                                            </p:txEl>
                                          </p:spTgt>
                                        </p:tgtEl>
                                        <p:attrNameLst>
                                          <p:attrName>style.visibility</p:attrName>
                                        </p:attrNameLst>
                                      </p:cBhvr>
                                      <p:to>
                                        <p:strVal val="visible"/>
                                      </p:to>
                                    </p:set>
                                    <p:anim calcmode="lin" valueType="num">
                                      <p:cBhvr additive="base">
                                        <p:cTn id="38" dur="500" fill="hold"/>
                                        <p:tgtEl>
                                          <p:spTgt spid="16386">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638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6386">
                                            <p:txEl>
                                              <p:pRg st="7" end="7"/>
                                            </p:txEl>
                                          </p:spTgt>
                                        </p:tgtEl>
                                        <p:attrNameLst>
                                          <p:attrName>style.visibility</p:attrName>
                                        </p:attrNameLst>
                                      </p:cBhvr>
                                      <p:to>
                                        <p:strVal val="visible"/>
                                      </p:to>
                                    </p:set>
                                    <p:anim calcmode="lin" valueType="num">
                                      <p:cBhvr additive="base">
                                        <p:cTn id="44" dur="500" fill="hold"/>
                                        <p:tgtEl>
                                          <p:spTgt spid="16386">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638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6386">
                                            <p:txEl>
                                              <p:pRg st="8" end="8"/>
                                            </p:txEl>
                                          </p:spTgt>
                                        </p:tgtEl>
                                        <p:attrNameLst>
                                          <p:attrName>style.visibility</p:attrName>
                                        </p:attrNameLst>
                                      </p:cBhvr>
                                      <p:to>
                                        <p:strVal val="visible"/>
                                      </p:to>
                                    </p:set>
                                    <p:anim calcmode="lin" valueType="num">
                                      <p:cBhvr additive="base">
                                        <p:cTn id="50" dur="500" fill="hold"/>
                                        <p:tgtEl>
                                          <p:spTgt spid="16386">
                                            <p:txEl>
                                              <p:pRg st="8" end="8"/>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638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Προεπιλεγμένη σχεδίαση">
  <a:themeElements>
    <a:clrScheme name="Κόκκινο πορτοκαλί">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l-GR" altLang="el-GR" sz="2400" b="0" i="0" u="none" strike="noStrike" cap="none" normalizeH="0" baseline="0" smtClean="0">
            <a:ln>
              <a:noFill/>
            </a:ln>
            <a:solidFill>
              <a:schemeClr val="tx1"/>
            </a:solidFill>
            <a:effectLst/>
            <a:latin typeface="Bookman Old Style"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l-GR" altLang="el-GR" sz="2400" b="0" i="0" u="none" strike="noStrike" cap="none" normalizeH="0" baseline="0" smtClean="0">
            <a:ln>
              <a:noFill/>
            </a:ln>
            <a:solidFill>
              <a:schemeClr val="tx1"/>
            </a:solidFill>
            <a:effectLst/>
            <a:latin typeface="Bookman Old Style" pitchFamily="18" charset="0"/>
          </a:defRPr>
        </a:defPPr>
      </a:lstStyle>
    </a:lnDef>
  </a:objectDefaults>
  <a:extraClrSchemeLst>
    <a:extraClrScheme>
      <a:clrScheme name="Προεπιλεγμένη σχεδίαση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Προεπιλεγμένη σχεδίαση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Προεπιλεγμένη σχεδίαση">
  <a:themeElements>
    <a:clrScheme name="Προεπιλεγμένη σχεδίαση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Προεπιλεγμένη σχεδίαση">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l-GR" altLang="el-GR" sz="2400" b="0" i="0" u="none" strike="noStrike" cap="none" normalizeH="0" baseline="0" smtClean="0">
            <a:ln>
              <a:noFill/>
            </a:ln>
            <a:solidFill>
              <a:schemeClr val="tx1"/>
            </a:solidFill>
            <a:effectLst/>
            <a:latin typeface="Bookman Old Style"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l-GR" altLang="el-GR" sz="2400" b="0" i="0" u="none" strike="noStrike" cap="none" normalizeH="0" baseline="0" smtClean="0">
            <a:ln>
              <a:noFill/>
            </a:ln>
            <a:solidFill>
              <a:schemeClr val="tx1"/>
            </a:solidFill>
            <a:effectLst/>
            <a:latin typeface="Bookman Old Style" pitchFamily="18" charset="0"/>
          </a:defRPr>
        </a:defPPr>
      </a:lstStyle>
    </a:lnDef>
  </a:objectDefaults>
  <a:extraClrSchemeLst>
    <a:extraClrScheme>
      <a:clrScheme name="Προεπιλεγμένη σχεδίαση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Προεπιλεγμένη σχεδίαση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4765</TotalTime>
  <Words>4900</Words>
  <Application>Microsoft Office PowerPoint</Application>
  <PresentationFormat>Ευρεία οθόνη</PresentationFormat>
  <Paragraphs>821</Paragraphs>
  <Slides>69</Slides>
  <Notes>2</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3</vt:i4>
      </vt:variant>
      <vt:variant>
        <vt:lpstr>Τίτλοι διαφανειών</vt:lpstr>
      </vt:variant>
      <vt:variant>
        <vt:i4>69</vt:i4>
      </vt:variant>
    </vt:vector>
  </HeadingPairs>
  <TitlesOfParts>
    <vt:vector size="84" baseType="lpstr">
      <vt:lpstr>Arial</vt:lpstr>
      <vt:lpstr>Arial Black</vt:lpstr>
      <vt:lpstr>Book Antiqua</vt:lpstr>
      <vt:lpstr>Bookman Old Style</vt:lpstr>
      <vt:lpstr>Calibri</vt:lpstr>
      <vt:lpstr>Calibri Light</vt:lpstr>
      <vt:lpstr>Comic Sans MS</vt:lpstr>
      <vt:lpstr>Lato</vt:lpstr>
      <vt:lpstr>Symbol</vt:lpstr>
      <vt:lpstr>Times New Roman</vt:lpstr>
      <vt:lpstr>Wingdings</vt:lpstr>
      <vt:lpstr>Wingdings 2</vt:lpstr>
      <vt:lpstr>Προεπιλεγμένη σχεδίαση</vt:lpstr>
      <vt:lpstr>1_Προεπιλεγμένη σχεδίαση</vt:lpstr>
      <vt:lpstr>Θέμα του Office</vt:lpstr>
      <vt:lpstr>Παρουσίαση του PowerPoint</vt:lpstr>
      <vt:lpstr>Παρουσίαση του PowerPoint</vt:lpstr>
      <vt:lpstr>  ΜΕΡΟΣ Α΄: Η ΠΛΑΤΦΟΡΜΑ &amp; ΤΑ ΠΡΩΤΟΚΟΛΛΑ   Ειδική ψηφιακή πλατφόρμα</vt:lpstr>
      <vt:lpstr>Δημιουργία – Σκοπός - Πρόσβαση</vt:lpstr>
      <vt:lpstr>Περιεχόμενο</vt:lpstr>
      <vt:lpstr>Ορισμοί - Πρωτόκολλα</vt:lpstr>
      <vt:lpstr>Πρωτόκολλα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Πρακτικές Πρόληψης στο σχολείο</vt:lpstr>
      <vt:lpstr>Πρακτικές Πρόληψης στο σχολείο</vt:lpstr>
      <vt:lpstr>Πρακτικές Διαχείρισης στο σχολείο</vt:lpstr>
      <vt:lpstr>ΠΑΡΑΠΟΜΠΗ ΣΤΟ ΚΕ.Δ.Α.Σ.Υ. ΑΝ ΥΠΑΡΧΕΙ ΔΥΣΧΕΡΗΣ ΣΥΝΕΡΓΑΣΙΑΣ ΜΕ ΓΟΝΕΙΣ  (Άρθρο11, Παρ. 8αγ και 9, Ν.4823/2021)</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Ν.5090/2024 όπως αντικατέστησε το άρθρο 23 του Ν. 3500/2006</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Χωρίς τίτλο διαφάνειας</dc:title>
  <dc:creator>ΣΜ</dc:creator>
  <cp:lastModifiedBy>Μίνη Πάμελα</cp:lastModifiedBy>
  <cp:revision>558</cp:revision>
  <dcterms:created xsi:type="dcterms:W3CDTF">2002-04-29T13:25:23Z</dcterms:created>
  <dcterms:modified xsi:type="dcterms:W3CDTF">2024-09-27T12:27:41Z</dcterms:modified>
</cp:coreProperties>
</file>