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4"/>
  </p:notesMasterIdLst>
  <p:sldIdLst>
    <p:sldId id="307" r:id="rId5"/>
    <p:sldId id="589" r:id="rId6"/>
    <p:sldId id="256" r:id="rId7"/>
    <p:sldId id="573" r:id="rId8"/>
    <p:sldId id="529" r:id="rId9"/>
    <p:sldId id="297" r:id="rId10"/>
    <p:sldId id="586" r:id="rId11"/>
    <p:sldId id="538" r:id="rId12"/>
    <p:sldId id="539" r:id="rId13"/>
    <p:sldId id="534" r:id="rId14"/>
    <p:sldId id="294" r:id="rId15"/>
    <p:sldId id="295" r:id="rId16"/>
    <p:sldId id="296" r:id="rId17"/>
    <p:sldId id="561" r:id="rId18"/>
    <p:sldId id="257" r:id="rId19"/>
    <p:sldId id="258" r:id="rId20"/>
    <p:sldId id="535" r:id="rId21"/>
    <p:sldId id="536" r:id="rId22"/>
    <p:sldId id="537" r:id="rId23"/>
    <p:sldId id="546" r:id="rId24"/>
    <p:sldId id="559" r:id="rId25"/>
    <p:sldId id="262" r:id="rId26"/>
    <p:sldId id="582" r:id="rId27"/>
    <p:sldId id="574" r:id="rId28"/>
    <p:sldId id="545" r:id="rId29"/>
    <p:sldId id="263" r:id="rId30"/>
    <p:sldId id="569" r:id="rId31"/>
    <p:sldId id="570" r:id="rId32"/>
    <p:sldId id="568" r:id="rId33"/>
    <p:sldId id="265" r:id="rId34"/>
    <p:sldId id="575" r:id="rId35"/>
    <p:sldId id="580" r:id="rId36"/>
    <p:sldId id="532" r:id="rId37"/>
    <p:sldId id="581" r:id="rId38"/>
    <p:sldId id="544" r:id="rId39"/>
    <p:sldId id="552" r:id="rId40"/>
    <p:sldId id="540" r:id="rId41"/>
    <p:sldId id="267" r:id="rId42"/>
    <p:sldId id="571" r:id="rId43"/>
    <p:sldId id="541" r:id="rId44"/>
    <p:sldId id="583" r:id="rId45"/>
    <p:sldId id="310" r:id="rId46"/>
    <p:sldId id="542" r:id="rId47"/>
    <p:sldId id="584" r:id="rId48"/>
    <p:sldId id="549" r:id="rId49"/>
    <p:sldId id="266" r:id="rId50"/>
    <p:sldId id="557" r:id="rId51"/>
    <p:sldId id="269" r:id="rId52"/>
    <p:sldId id="455" r:id="rId53"/>
    <p:sldId id="572" r:id="rId54"/>
    <p:sldId id="562" r:id="rId55"/>
    <p:sldId id="563" r:id="rId56"/>
    <p:sldId id="278" r:id="rId57"/>
    <p:sldId id="303" r:id="rId58"/>
    <p:sldId id="530" r:id="rId59"/>
    <p:sldId id="550" r:id="rId60"/>
    <p:sldId id="567" r:id="rId61"/>
    <p:sldId id="585" r:id="rId62"/>
    <p:sldId id="588" r:id="rId63"/>
  </p:sldIdLst>
  <p:sldSz cx="12192000" cy="6858000"/>
  <p:notesSz cx="6858000" cy="992663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3300"/>
    <a:srgbClr val="FBFBFB"/>
    <a:srgbClr val="000000"/>
    <a:srgbClr val="00548E"/>
    <a:srgbClr val="F3F3F3"/>
    <a:srgbClr val="F1F1F1"/>
    <a:srgbClr val="979797"/>
    <a:srgbClr val="DFDEE3"/>
    <a:srgbClr val="F4F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FB8AB-143E-0CA3-2420-31CBABE70E7E}" v="11" dt="2024-07-15T09:54:48.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3" autoAdjust="0"/>
    <p:restoredTop sz="77842" autoAdjust="0"/>
  </p:normalViewPr>
  <p:slideViewPr>
    <p:cSldViewPr snapToGrid="0">
      <p:cViewPr varScale="1">
        <p:scale>
          <a:sx n="90" d="100"/>
          <a:sy n="90" d="100"/>
        </p:scale>
        <p:origin x="13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ΥΛΙΝΑ ΧΑΡΑΛΑΜΠΙΔΟΥ" userId="S::pavlinac17@iep.edu.gr::d807b2ef-cbcb-41af-a621-f709e80bc091" providerId="AD" clId="Web-{054FB8AB-143E-0CA3-2420-31CBABE70E7E}"/>
    <pc:docChg chg="addSld modSld">
      <pc:chgData name="ΠΑΥΛΙΝΑ ΧΑΡΑΛΑΜΠΙΔΟΥ" userId="S::pavlinac17@iep.edu.gr::d807b2ef-cbcb-41af-a621-f709e80bc091" providerId="AD" clId="Web-{054FB8AB-143E-0CA3-2420-31CBABE70E7E}" dt="2024-07-15T09:54:48.601" v="9" actId="14100"/>
      <pc:docMkLst>
        <pc:docMk/>
      </pc:docMkLst>
      <pc:sldChg chg="addSp delSp modSp">
        <pc:chgData name="ΠΑΥΛΙΝΑ ΧΑΡΑΛΑΜΠΙΔΟΥ" userId="S::pavlinac17@iep.edu.gr::d807b2ef-cbcb-41af-a621-f709e80bc091" providerId="AD" clId="Web-{054FB8AB-143E-0CA3-2420-31CBABE70E7E}" dt="2024-07-15T09:53:54.835" v="1"/>
        <pc:sldMkLst>
          <pc:docMk/>
          <pc:sldMk cId="3472071699" sldId="585"/>
        </pc:sldMkLst>
        <pc:picChg chg="add del mod">
          <ac:chgData name="ΠΑΥΛΙΝΑ ΧΑΡΑΛΑΜΠΙΔΟΥ" userId="S::pavlinac17@iep.edu.gr::d807b2ef-cbcb-41af-a621-f709e80bc091" providerId="AD" clId="Web-{054FB8AB-143E-0CA3-2420-31CBABE70E7E}" dt="2024-07-15T09:53:54.835" v="1"/>
          <ac:picMkLst>
            <pc:docMk/>
            <pc:sldMk cId="3472071699" sldId="585"/>
            <ac:picMk id="3" creationId="{6A88312D-A95E-2E43-2B85-2FC9630EB84A}"/>
          </ac:picMkLst>
        </pc:picChg>
      </pc:sldChg>
      <pc:sldChg chg="addSp delSp modSp new">
        <pc:chgData name="ΠΑΥΛΙΝΑ ΧΑΡΑΛΑΜΠΙΔΟΥ" userId="S::pavlinac17@iep.edu.gr::d807b2ef-cbcb-41af-a621-f709e80bc091" providerId="AD" clId="Web-{054FB8AB-143E-0CA3-2420-31CBABE70E7E}" dt="2024-07-15T09:54:48.601" v="9" actId="14100"/>
        <pc:sldMkLst>
          <pc:docMk/>
          <pc:sldMk cId="329650432" sldId="587"/>
        </pc:sldMkLst>
        <pc:spChg chg="del">
          <ac:chgData name="ΠΑΥΛΙΝΑ ΧΑΡΑΛΑΜΠΙΔΟΥ" userId="S::pavlinac17@iep.edu.gr::d807b2ef-cbcb-41af-a621-f709e80bc091" providerId="AD" clId="Web-{054FB8AB-143E-0CA3-2420-31CBABE70E7E}" dt="2024-07-15T09:53:59.444" v="3"/>
          <ac:spMkLst>
            <pc:docMk/>
            <pc:sldMk cId="329650432" sldId="587"/>
            <ac:spMk id="2" creationId="{D1CC6DA8-E1B9-F692-4292-8C4B025CBCA7}"/>
          </ac:spMkLst>
        </pc:spChg>
        <pc:picChg chg="add mod">
          <ac:chgData name="ΠΑΥΛΙΝΑ ΧΑΡΑΛΑΜΠΙΔΟΥ" userId="S::pavlinac17@iep.edu.gr::d807b2ef-cbcb-41af-a621-f709e80bc091" providerId="AD" clId="Web-{054FB8AB-143E-0CA3-2420-31CBABE70E7E}" dt="2024-07-15T09:54:48.601" v="9" actId="14100"/>
          <ac:picMkLst>
            <pc:docMk/>
            <pc:sldMk cId="329650432" sldId="587"/>
            <ac:picMk id="3" creationId="{896E37F3-DBD2-F578-535E-0BF0DE24C179}"/>
          </ac:picMkLst>
        </pc:picChg>
      </pc:sldChg>
      <pc:sldChg chg="modSp add replId">
        <pc:chgData name="ΠΑΥΛΙΝΑ ΧΑΡΑΛΑΜΠΙΔΟΥ" userId="S::pavlinac17@iep.edu.gr::d807b2ef-cbcb-41af-a621-f709e80bc091" providerId="AD" clId="Web-{054FB8AB-143E-0CA3-2420-31CBABE70E7E}" dt="2024-07-15T09:54:36.976" v="8" actId="14100"/>
        <pc:sldMkLst>
          <pc:docMk/>
          <pc:sldMk cId="3188163188" sldId="588"/>
        </pc:sldMkLst>
        <pc:picChg chg="mod">
          <ac:chgData name="ΠΑΥΛΙΝΑ ΧΑΡΑΛΑΜΠΙΔΟΥ" userId="S::pavlinac17@iep.edu.gr::d807b2ef-cbcb-41af-a621-f709e80bc091" providerId="AD" clId="Web-{054FB8AB-143E-0CA3-2420-31CBABE70E7E}" dt="2024-07-15T09:54:36.976" v="8" actId="14100"/>
          <ac:picMkLst>
            <pc:docMk/>
            <pc:sldMk cId="3188163188" sldId="588"/>
            <ac:picMk id="3" creationId="{896E37F3-DBD2-F578-535E-0BF0DE24C17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4714A-987B-420C-935E-DE846D2AEE4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l-GR"/>
        </a:p>
      </dgm:t>
    </dgm:pt>
    <dgm:pt modelId="{E0926147-9D17-4B5B-8958-943398A01130}">
      <dgm:prSet phldrT="[Κείμενο]"/>
      <dgm:spPr>
        <a:solidFill>
          <a:srgbClr val="DEE0B4"/>
        </a:solidFill>
      </dgm:spPr>
      <dgm:t>
        <a:bodyPr/>
        <a:lstStyle/>
        <a:p>
          <a:r>
            <a:rPr lang="el-GR" b="1">
              <a:solidFill>
                <a:srgbClr val="00B050"/>
              </a:solidFill>
            </a:rPr>
            <a:t>στον ψηφιακό κόσμο του διαδικτύου</a:t>
          </a:r>
          <a:r>
            <a:rPr lang="el-GR">
              <a:solidFill>
                <a:srgbClr val="00B050"/>
              </a:solidFill>
            </a:rPr>
            <a:t> </a:t>
          </a:r>
        </a:p>
      </dgm:t>
    </dgm:pt>
    <dgm:pt modelId="{7149822F-FEA1-44A3-A561-755EF1222316}" type="parTrans" cxnId="{6AF55E4F-D411-46B6-A6EC-760DAA30FD55}">
      <dgm:prSet/>
      <dgm:spPr/>
      <dgm:t>
        <a:bodyPr/>
        <a:lstStyle/>
        <a:p>
          <a:endParaRPr lang="el-GR"/>
        </a:p>
      </dgm:t>
    </dgm:pt>
    <dgm:pt modelId="{85AD6B31-F4D8-4CA4-8C3C-1FFFA19A9D7D}" type="sibTrans" cxnId="{6AF55E4F-D411-46B6-A6EC-760DAA30FD55}">
      <dgm:prSet/>
      <dgm:spPr/>
      <dgm:t>
        <a:bodyPr/>
        <a:lstStyle/>
        <a:p>
          <a:endParaRPr lang="el-GR"/>
        </a:p>
      </dgm:t>
    </dgm:pt>
    <dgm:pt modelId="{38AC3796-2BB7-4225-AE95-B590AC804A54}">
      <dgm:prSet phldrT="[Κείμενο]"/>
      <dgm:spPr>
        <a:solidFill>
          <a:srgbClr val="DCE7AD"/>
        </a:solidFill>
      </dgm:spPr>
      <dgm:t>
        <a:bodyPr/>
        <a:lstStyle/>
        <a:p>
          <a:r>
            <a:rPr lang="el-GR" b="1">
              <a:solidFill>
                <a:srgbClr val="00B050"/>
              </a:solidFill>
            </a:rPr>
            <a:t>στο πλαίσιο της χώρας ή/και το διεθνή χώρο</a:t>
          </a:r>
          <a:endParaRPr lang="el-GR">
            <a:solidFill>
              <a:srgbClr val="00B050"/>
            </a:solidFill>
          </a:endParaRPr>
        </a:p>
      </dgm:t>
    </dgm:pt>
    <dgm:pt modelId="{EE99FB6C-DB47-4371-A9F8-B3A8F80CC357}" type="parTrans" cxnId="{F0B382A5-C167-452C-AA92-563B2E37A380}">
      <dgm:prSet/>
      <dgm:spPr/>
      <dgm:t>
        <a:bodyPr/>
        <a:lstStyle/>
        <a:p>
          <a:endParaRPr lang="el-GR"/>
        </a:p>
      </dgm:t>
    </dgm:pt>
    <dgm:pt modelId="{2470E32D-41CF-4185-AE2F-A88328CCF1CC}" type="sibTrans" cxnId="{F0B382A5-C167-452C-AA92-563B2E37A380}">
      <dgm:prSet/>
      <dgm:spPr/>
      <dgm:t>
        <a:bodyPr/>
        <a:lstStyle/>
        <a:p>
          <a:endParaRPr lang="el-GR"/>
        </a:p>
      </dgm:t>
    </dgm:pt>
    <dgm:pt modelId="{E32CC2E8-F73E-457B-8607-2E3562FEFB82}">
      <dgm:prSet phldrT="[Κείμενο]"/>
      <dgm:spPr>
        <a:solidFill>
          <a:srgbClr val="B6CD63"/>
        </a:solidFill>
      </dgm:spPr>
      <dgm:t>
        <a:bodyPr/>
        <a:lstStyle/>
        <a:p>
          <a:r>
            <a:rPr lang="el-GR" b="1">
              <a:solidFill>
                <a:schemeClr val="accent6">
                  <a:lumMod val="75000"/>
                </a:schemeClr>
              </a:solidFill>
            </a:rPr>
            <a:t>στην κοινότητα - γειτονιά</a:t>
          </a:r>
          <a:endParaRPr lang="el-GR">
            <a:solidFill>
              <a:schemeClr val="accent6">
                <a:lumMod val="75000"/>
              </a:schemeClr>
            </a:solidFill>
          </a:endParaRPr>
        </a:p>
      </dgm:t>
    </dgm:pt>
    <dgm:pt modelId="{C03E5D70-C596-4A24-BD5A-57EF356981BD}" type="parTrans" cxnId="{F788A3DB-FE63-43E7-9842-ED9B25F2E9EC}">
      <dgm:prSet/>
      <dgm:spPr/>
      <dgm:t>
        <a:bodyPr/>
        <a:lstStyle/>
        <a:p>
          <a:endParaRPr lang="el-GR"/>
        </a:p>
      </dgm:t>
    </dgm:pt>
    <dgm:pt modelId="{47149F64-3130-4386-B291-E3F8B4919530}" type="sibTrans" cxnId="{F788A3DB-FE63-43E7-9842-ED9B25F2E9EC}">
      <dgm:prSet/>
      <dgm:spPr/>
      <dgm:t>
        <a:bodyPr/>
        <a:lstStyle/>
        <a:p>
          <a:endParaRPr lang="el-GR"/>
        </a:p>
      </dgm:t>
    </dgm:pt>
    <dgm:pt modelId="{1C04F1F5-6BB0-4981-8E1E-A7C2003E90B0}">
      <dgm:prSet phldrT="[Κείμενο]"/>
      <dgm:spPr>
        <a:solidFill>
          <a:srgbClr val="92C56B"/>
        </a:solidFill>
      </dgm:spPr>
      <dgm:t>
        <a:bodyPr/>
        <a:lstStyle/>
        <a:p>
          <a:r>
            <a:rPr lang="el-GR" b="1">
              <a:solidFill>
                <a:schemeClr val="accent6">
                  <a:lumMod val="50000"/>
                </a:schemeClr>
              </a:solidFill>
            </a:rPr>
            <a:t>στη σχολική κοινότητα</a:t>
          </a:r>
          <a:endParaRPr lang="el-GR">
            <a:solidFill>
              <a:schemeClr val="accent6">
                <a:lumMod val="50000"/>
              </a:schemeClr>
            </a:solidFill>
          </a:endParaRPr>
        </a:p>
      </dgm:t>
    </dgm:pt>
    <dgm:pt modelId="{4C8654D5-628B-4023-A807-6A9FCDA615E8}" type="parTrans" cxnId="{300F9D5E-2A77-4493-B569-C386E4198A20}">
      <dgm:prSet/>
      <dgm:spPr/>
      <dgm:t>
        <a:bodyPr/>
        <a:lstStyle/>
        <a:p>
          <a:endParaRPr lang="el-GR"/>
        </a:p>
      </dgm:t>
    </dgm:pt>
    <dgm:pt modelId="{2AF4F757-87CB-4365-96AA-5FC190464EA6}" type="sibTrans" cxnId="{300F9D5E-2A77-4493-B569-C386E4198A20}">
      <dgm:prSet/>
      <dgm:spPr/>
      <dgm:t>
        <a:bodyPr/>
        <a:lstStyle/>
        <a:p>
          <a:endParaRPr lang="el-GR"/>
        </a:p>
      </dgm:t>
    </dgm:pt>
    <dgm:pt modelId="{1C6B7552-79FA-46F1-A50A-1C63E494EFA7}" type="pres">
      <dgm:prSet presAssocID="{CBD4714A-987B-420C-935E-DE846D2AEE43}" presName="Name0" presStyleCnt="0">
        <dgm:presLayoutVars>
          <dgm:chMax val="7"/>
          <dgm:resizeHandles val="exact"/>
        </dgm:presLayoutVars>
      </dgm:prSet>
      <dgm:spPr/>
      <dgm:t>
        <a:bodyPr/>
        <a:lstStyle/>
        <a:p>
          <a:endParaRPr lang="el-GR"/>
        </a:p>
      </dgm:t>
    </dgm:pt>
    <dgm:pt modelId="{229E9A9A-E296-4CA7-8D47-5613A2F7EFA6}" type="pres">
      <dgm:prSet presAssocID="{CBD4714A-987B-420C-935E-DE846D2AEE43}" presName="comp1" presStyleCnt="0"/>
      <dgm:spPr/>
    </dgm:pt>
    <dgm:pt modelId="{24BC0D82-0A3A-4368-824D-6B45187C96C6}" type="pres">
      <dgm:prSet presAssocID="{CBD4714A-987B-420C-935E-DE846D2AEE43}" presName="circle1" presStyleLbl="node1" presStyleIdx="0" presStyleCnt="4" custAng="490317" custLinFactNeighborX="10076" custLinFactNeighborY="-193"/>
      <dgm:spPr/>
      <dgm:t>
        <a:bodyPr/>
        <a:lstStyle/>
        <a:p>
          <a:endParaRPr lang="el-GR"/>
        </a:p>
      </dgm:t>
    </dgm:pt>
    <dgm:pt modelId="{DE83E7DF-9EB7-4624-AB21-704A9EB0A76A}" type="pres">
      <dgm:prSet presAssocID="{CBD4714A-987B-420C-935E-DE846D2AEE43}" presName="c1text" presStyleLbl="node1" presStyleIdx="0" presStyleCnt="4">
        <dgm:presLayoutVars>
          <dgm:bulletEnabled val="1"/>
        </dgm:presLayoutVars>
      </dgm:prSet>
      <dgm:spPr/>
      <dgm:t>
        <a:bodyPr/>
        <a:lstStyle/>
        <a:p>
          <a:endParaRPr lang="el-GR"/>
        </a:p>
      </dgm:t>
    </dgm:pt>
    <dgm:pt modelId="{BF94DAA3-EEC6-471B-ACC2-A6961AE3642E}" type="pres">
      <dgm:prSet presAssocID="{CBD4714A-987B-420C-935E-DE846D2AEE43}" presName="comp2" presStyleCnt="0"/>
      <dgm:spPr/>
    </dgm:pt>
    <dgm:pt modelId="{D52A70AD-85F0-4451-8246-3B210091BD1C}" type="pres">
      <dgm:prSet presAssocID="{CBD4714A-987B-420C-935E-DE846D2AEE43}" presName="circle2" presStyleLbl="node1" presStyleIdx="1" presStyleCnt="4" custAng="529559"/>
      <dgm:spPr/>
      <dgm:t>
        <a:bodyPr/>
        <a:lstStyle/>
        <a:p>
          <a:endParaRPr lang="el-GR"/>
        </a:p>
      </dgm:t>
    </dgm:pt>
    <dgm:pt modelId="{0D9F165B-1A14-40CB-A454-83111F6A97D5}" type="pres">
      <dgm:prSet presAssocID="{CBD4714A-987B-420C-935E-DE846D2AEE43}" presName="c2text" presStyleLbl="node1" presStyleIdx="1" presStyleCnt="4">
        <dgm:presLayoutVars>
          <dgm:bulletEnabled val="1"/>
        </dgm:presLayoutVars>
      </dgm:prSet>
      <dgm:spPr/>
      <dgm:t>
        <a:bodyPr/>
        <a:lstStyle/>
        <a:p>
          <a:endParaRPr lang="el-GR"/>
        </a:p>
      </dgm:t>
    </dgm:pt>
    <dgm:pt modelId="{B5E6BABC-62E6-4C07-A58D-E92445E8AF82}" type="pres">
      <dgm:prSet presAssocID="{CBD4714A-987B-420C-935E-DE846D2AEE43}" presName="comp3" presStyleCnt="0"/>
      <dgm:spPr/>
    </dgm:pt>
    <dgm:pt modelId="{E837017A-2ACE-45DF-B3E6-4BBCDC29083D}" type="pres">
      <dgm:prSet presAssocID="{CBD4714A-987B-420C-935E-DE846D2AEE43}" presName="circle3" presStyleLbl="node1" presStyleIdx="2" presStyleCnt="4" custAng="520475"/>
      <dgm:spPr/>
      <dgm:t>
        <a:bodyPr/>
        <a:lstStyle/>
        <a:p>
          <a:endParaRPr lang="el-GR"/>
        </a:p>
      </dgm:t>
    </dgm:pt>
    <dgm:pt modelId="{8F20953C-6491-40A8-890F-496D5CB06A2D}" type="pres">
      <dgm:prSet presAssocID="{CBD4714A-987B-420C-935E-DE846D2AEE43}" presName="c3text" presStyleLbl="node1" presStyleIdx="2" presStyleCnt="4">
        <dgm:presLayoutVars>
          <dgm:bulletEnabled val="1"/>
        </dgm:presLayoutVars>
      </dgm:prSet>
      <dgm:spPr/>
      <dgm:t>
        <a:bodyPr/>
        <a:lstStyle/>
        <a:p>
          <a:endParaRPr lang="el-GR"/>
        </a:p>
      </dgm:t>
    </dgm:pt>
    <dgm:pt modelId="{ABF5DF4B-990D-43E4-8345-3EBECE1EBBC4}" type="pres">
      <dgm:prSet presAssocID="{CBD4714A-987B-420C-935E-DE846D2AEE43}" presName="comp4" presStyleCnt="0"/>
      <dgm:spPr/>
    </dgm:pt>
    <dgm:pt modelId="{E4720171-9341-4AF6-9B1A-03FC849FAEF7}" type="pres">
      <dgm:prSet presAssocID="{CBD4714A-987B-420C-935E-DE846D2AEE43}" presName="circle4" presStyleLbl="node1" presStyleIdx="3" presStyleCnt="4" custAng="625662"/>
      <dgm:spPr/>
      <dgm:t>
        <a:bodyPr/>
        <a:lstStyle/>
        <a:p>
          <a:endParaRPr lang="el-GR"/>
        </a:p>
      </dgm:t>
    </dgm:pt>
    <dgm:pt modelId="{567A3B6A-9BE1-4204-800C-8C41567872D1}" type="pres">
      <dgm:prSet presAssocID="{CBD4714A-987B-420C-935E-DE846D2AEE43}" presName="c4text" presStyleLbl="node1" presStyleIdx="3" presStyleCnt="4">
        <dgm:presLayoutVars>
          <dgm:bulletEnabled val="1"/>
        </dgm:presLayoutVars>
      </dgm:prSet>
      <dgm:spPr/>
      <dgm:t>
        <a:bodyPr/>
        <a:lstStyle/>
        <a:p>
          <a:endParaRPr lang="el-GR"/>
        </a:p>
      </dgm:t>
    </dgm:pt>
  </dgm:ptLst>
  <dgm:cxnLst>
    <dgm:cxn modelId="{243E407E-31DD-47AC-9A5A-A4713CFF5154}" type="presOf" srcId="{E0926147-9D17-4B5B-8958-943398A01130}" destId="{DE83E7DF-9EB7-4624-AB21-704A9EB0A76A}" srcOrd="1" destOrd="0" presId="urn:microsoft.com/office/officeart/2005/8/layout/venn2"/>
    <dgm:cxn modelId="{219175B5-3B4B-425A-BE8E-26BA5DE37584}" type="presOf" srcId="{E32CC2E8-F73E-457B-8607-2E3562FEFB82}" destId="{E837017A-2ACE-45DF-B3E6-4BBCDC29083D}" srcOrd="0" destOrd="0" presId="urn:microsoft.com/office/officeart/2005/8/layout/venn2"/>
    <dgm:cxn modelId="{F788A3DB-FE63-43E7-9842-ED9B25F2E9EC}" srcId="{CBD4714A-987B-420C-935E-DE846D2AEE43}" destId="{E32CC2E8-F73E-457B-8607-2E3562FEFB82}" srcOrd="2" destOrd="0" parTransId="{C03E5D70-C596-4A24-BD5A-57EF356981BD}" sibTransId="{47149F64-3130-4386-B291-E3F8B4919530}"/>
    <dgm:cxn modelId="{F13E8DD1-2F8C-466C-BFF0-C7C9A0D9D6ED}" type="presOf" srcId="{E32CC2E8-F73E-457B-8607-2E3562FEFB82}" destId="{8F20953C-6491-40A8-890F-496D5CB06A2D}" srcOrd="1" destOrd="0" presId="urn:microsoft.com/office/officeart/2005/8/layout/venn2"/>
    <dgm:cxn modelId="{300F9D5E-2A77-4493-B569-C386E4198A20}" srcId="{CBD4714A-987B-420C-935E-DE846D2AEE43}" destId="{1C04F1F5-6BB0-4981-8E1E-A7C2003E90B0}" srcOrd="3" destOrd="0" parTransId="{4C8654D5-628B-4023-A807-6A9FCDA615E8}" sibTransId="{2AF4F757-87CB-4365-96AA-5FC190464EA6}"/>
    <dgm:cxn modelId="{C039DAD6-A8E5-46C0-B195-367438AD1777}" type="presOf" srcId="{E0926147-9D17-4B5B-8958-943398A01130}" destId="{24BC0D82-0A3A-4368-824D-6B45187C96C6}" srcOrd="0" destOrd="0" presId="urn:microsoft.com/office/officeart/2005/8/layout/venn2"/>
    <dgm:cxn modelId="{ABA46242-EC29-4DF3-9B44-FAF2B4C198D4}" type="presOf" srcId="{38AC3796-2BB7-4225-AE95-B590AC804A54}" destId="{D52A70AD-85F0-4451-8246-3B210091BD1C}" srcOrd="0" destOrd="0" presId="urn:microsoft.com/office/officeart/2005/8/layout/venn2"/>
    <dgm:cxn modelId="{1D51CA9F-7672-41E7-A830-9F5327B25AAB}" type="presOf" srcId="{1C04F1F5-6BB0-4981-8E1E-A7C2003E90B0}" destId="{567A3B6A-9BE1-4204-800C-8C41567872D1}" srcOrd="1" destOrd="0" presId="urn:microsoft.com/office/officeart/2005/8/layout/venn2"/>
    <dgm:cxn modelId="{6AF55E4F-D411-46B6-A6EC-760DAA30FD55}" srcId="{CBD4714A-987B-420C-935E-DE846D2AEE43}" destId="{E0926147-9D17-4B5B-8958-943398A01130}" srcOrd="0" destOrd="0" parTransId="{7149822F-FEA1-44A3-A561-755EF1222316}" sibTransId="{85AD6B31-F4D8-4CA4-8C3C-1FFFA19A9D7D}"/>
    <dgm:cxn modelId="{BF08BD60-2957-4DD5-8E25-0FB2084C6FF6}" type="presOf" srcId="{CBD4714A-987B-420C-935E-DE846D2AEE43}" destId="{1C6B7552-79FA-46F1-A50A-1C63E494EFA7}" srcOrd="0" destOrd="0" presId="urn:microsoft.com/office/officeart/2005/8/layout/venn2"/>
    <dgm:cxn modelId="{FD6B0E14-4E48-4E59-9CF8-CF112FC7F3D1}" type="presOf" srcId="{38AC3796-2BB7-4225-AE95-B590AC804A54}" destId="{0D9F165B-1A14-40CB-A454-83111F6A97D5}" srcOrd="1" destOrd="0" presId="urn:microsoft.com/office/officeart/2005/8/layout/venn2"/>
    <dgm:cxn modelId="{CC17F804-CDAD-4BEE-9385-ACB7D221EE20}" type="presOf" srcId="{1C04F1F5-6BB0-4981-8E1E-A7C2003E90B0}" destId="{E4720171-9341-4AF6-9B1A-03FC849FAEF7}" srcOrd="0" destOrd="0" presId="urn:microsoft.com/office/officeart/2005/8/layout/venn2"/>
    <dgm:cxn modelId="{F0B382A5-C167-452C-AA92-563B2E37A380}" srcId="{CBD4714A-987B-420C-935E-DE846D2AEE43}" destId="{38AC3796-2BB7-4225-AE95-B590AC804A54}" srcOrd="1" destOrd="0" parTransId="{EE99FB6C-DB47-4371-A9F8-B3A8F80CC357}" sibTransId="{2470E32D-41CF-4185-AE2F-A88328CCF1CC}"/>
    <dgm:cxn modelId="{69585C81-45F8-46BE-A06F-14C15EE1745F}" type="presParOf" srcId="{1C6B7552-79FA-46F1-A50A-1C63E494EFA7}" destId="{229E9A9A-E296-4CA7-8D47-5613A2F7EFA6}" srcOrd="0" destOrd="0" presId="urn:microsoft.com/office/officeart/2005/8/layout/venn2"/>
    <dgm:cxn modelId="{B5584AE8-5140-4212-9C13-4B1F8FA72BD3}" type="presParOf" srcId="{229E9A9A-E296-4CA7-8D47-5613A2F7EFA6}" destId="{24BC0D82-0A3A-4368-824D-6B45187C96C6}" srcOrd="0" destOrd="0" presId="urn:microsoft.com/office/officeart/2005/8/layout/venn2"/>
    <dgm:cxn modelId="{933E29A5-AB9C-43A4-944C-C683570A8A39}" type="presParOf" srcId="{229E9A9A-E296-4CA7-8D47-5613A2F7EFA6}" destId="{DE83E7DF-9EB7-4624-AB21-704A9EB0A76A}" srcOrd="1" destOrd="0" presId="urn:microsoft.com/office/officeart/2005/8/layout/venn2"/>
    <dgm:cxn modelId="{0D0C2CBF-B12C-49C3-9B6C-DF8054D19D9B}" type="presParOf" srcId="{1C6B7552-79FA-46F1-A50A-1C63E494EFA7}" destId="{BF94DAA3-EEC6-471B-ACC2-A6961AE3642E}" srcOrd="1" destOrd="0" presId="urn:microsoft.com/office/officeart/2005/8/layout/venn2"/>
    <dgm:cxn modelId="{599D0B5A-128F-494B-AC63-A3A99BE5487D}" type="presParOf" srcId="{BF94DAA3-EEC6-471B-ACC2-A6961AE3642E}" destId="{D52A70AD-85F0-4451-8246-3B210091BD1C}" srcOrd="0" destOrd="0" presId="urn:microsoft.com/office/officeart/2005/8/layout/venn2"/>
    <dgm:cxn modelId="{8BE7B834-62C5-46E1-B460-0733475D60B1}" type="presParOf" srcId="{BF94DAA3-EEC6-471B-ACC2-A6961AE3642E}" destId="{0D9F165B-1A14-40CB-A454-83111F6A97D5}" srcOrd="1" destOrd="0" presId="urn:microsoft.com/office/officeart/2005/8/layout/venn2"/>
    <dgm:cxn modelId="{E31EA590-E63A-4388-AE25-C9AC771D5985}" type="presParOf" srcId="{1C6B7552-79FA-46F1-A50A-1C63E494EFA7}" destId="{B5E6BABC-62E6-4C07-A58D-E92445E8AF82}" srcOrd="2" destOrd="0" presId="urn:microsoft.com/office/officeart/2005/8/layout/venn2"/>
    <dgm:cxn modelId="{9A55333C-17D1-4FD3-8BAA-C252BADA56AF}" type="presParOf" srcId="{B5E6BABC-62E6-4C07-A58D-E92445E8AF82}" destId="{E837017A-2ACE-45DF-B3E6-4BBCDC29083D}" srcOrd="0" destOrd="0" presId="urn:microsoft.com/office/officeart/2005/8/layout/venn2"/>
    <dgm:cxn modelId="{59FD4838-3CDC-4E22-98D1-3317E74D2CB1}" type="presParOf" srcId="{B5E6BABC-62E6-4C07-A58D-E92445E8AF82}" destId="{8F20953C-6491-40A8-890F-496D5CB06A2D}" srcOrd="1" destOrd="0" presId="urn:microsoft.com/office/officeart/2005/8/layout/venn2"/>
    <dgm:cxn modelId="{2FFA2008-55BA-4ED5-8000-37FAF66221BE}" type="presParOf" srcId="{1C6B7552-79FA-46F1-A50A-1C63E494EFA7}" destId="{ABF5DF4B-990D-43E4-8345-3EBECE1EBBC4}" srcOrd="3" destOrd="0" presId="urn:microsoft.com/office/officeart/2005/8/layout/venn2"/>
    <dgm:cxn modelId="{B4F28DBA-5BD1-42C3-8AE5-1D6F65F2D563}" type="presParOf" srcId="{ABF5DF4B-990D-43E4-8345-3EBECE1EBBC4}" destId="{E4720171-9341-4AF6-9B1A-03FC849FAEF7}" srcOrd="0" destOrd="0" presId="urn:microsoft.com/office/officeart/2005/8/layout/venn2"/>
    <dgm:cxn modelId="{F983FF14-2FC7-42F6-B3EE-6B32C7EF870B}" type="presParOf" srcId="{ABF5DF4B-990D-43E4-8345-3EBECE1EBBC4}" destId="{567A3B6A-9BE1-4204-800C-8C41567872D1}"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C0D82-0A3A-4368-824D-6B45187C96C6}">
      <dsp:nvSpPr>
        <dsp:cNvPr id="0" name=""/>
        <dsp:cNvSpPr/>
      </dsp:nvSpPr>
      <dsp:spPr>
        <a:xfrm rot="490317">
          <a:off x="1768038" y="0"/>
          <a:ext cx="4306136" cy="4306136"/>
        </a:xfrm>
        <a:prstGeom prst="ellipse">
          <a:avLst/>
        </a:prstGeom>
        <a:solidFill>
          <a:srgbClr val="DEE0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b="1" kern="1200">
              <a:solidFill>
                <a:srgbClr val="00B050"/>
              </a:solidFill>
            </a:rPr>
            <a:t>στον ψηφιακό κόσμο του διαδικτύου</a:t>
          </a:r>
          <a:r>
            <a:rPr lang="el-GR" sz="1100" kern="1200">
              <a:solidFill>
                <a:srgbClr val="00B050"/>
              </a:solidFill>
            </a:rPr>
            <a:t> </a:t>
          </a:r>
        </a:p>
      </dsp:txBody>
      <dsp:txXfrm>
        <a:off x="3548643" y="231703"/>
        <a:ext cx="1203995" cy="645920"/>
      </dsp:txXfrm>
    </dsp:sp>
    <dsp:sp modelId="{D52A70AD-85F0-4451-8246-3B210091BD1C}">
      <dsp:nvSpPr>
        <dsp:cNvPr id="0" name=""/>
        <dsp:cNvSpPr/>
      </dsp:nvSpPr>
      <dsp:spPr>
        <a:xfrm rot="529559">
          <a:off x="1764766" y="861227"/>
          <a:ext cx="3444908" cy="3444908"/>
        </a:xfrm>
        <a:prstGeom prst="ellipse">
          <a:avLst/>
        </a:prstGeom>
        <a:solidFill>
          <a:srgbClr val="DCE7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b="1" kern="1200">
              <a:solidFill>
                <a:srgbClr val="00B050"/>
              </a:solidFill>
            </a:rPr>
            <a:t>στο πλαίσιο της χώρας ή/και το διεθνή χώρο</a:t>
          </a:r>
          <a:endParaRPr lang="el-GR" sz="1100" kern="1200">
            <a:solidFill>
              <a:srgbClr val="00B050"/>
            </a:solidFill>
          </a:endParaRPr>
        </a:p>
      </dsp:txBody>
      <dsp:txXfrm>
        <a:off x="3070220" y="1082198"/>
        <a:ext cx="1203995" cy="620083"/>
      </dsp:txXfrm>
    </dsp:sp>
    <dsp:sp modelId="{E837017A-2ACE-45DF-B3E6-4BBCDC29083D}">
      <dsp:nvSpPr>
        <dsp:cNvPr id="0" name=""/>
        <dsp:cNvSpPr/>
      </dsp:nvSpPr>
      <dsp:spPr>
        <a:xfrm rot="520475">
          <a:off x="2195379" y="1722454"/>
          <a:ext cx="2583681" cy="2583681"/>
        </a:xfrm>
        <a:prstGeom prst="ellipse">
          <a:avLst/>
        </a:prstGeom>
        <a:solidFill>
          <a:srgbClr val="B6CD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b="1" kern="1200">
              <a:solidFill>
                <a:schemeClr val="accent6">
                  <a:lumMod val="75000"/>
                </a:schemeClr>
              </a:solidFill>
            </a:rPr>
            <a:t>στην κοινότητα - γειτονιά</a:t>
          </a:r>
          <a:endParaRPr lang="el-GR" sz="1100" kern="1200">
            <a:solidFill>
              <a:schemeClr val="accent6">
                <a:lumMod val="75000"/>
              </a:schemeClr>
            </a:solidFill>
          </a:endParaRPr>
        </a:p>
      </dsp:txBody>
      <dsp:txXfrm>
        <a:off x="3006996" y="1925466"/>
        <a:ext cx="1203995" cy="581328"/>
      </dsp:txXfrm>
    </dsp:sp>
    <dsp:sp modelId="{E4720171-9341-4AF6-9B1A-03FC849FAEF7}">
      <dsp:nvSpPr>
        <dsp:cNvPr id="0" name=""/>
        <dsp:cNvSpPr/>
      </dsp:nvSpPr>
      <dsp:spPr>
        <a:xfrm rot="625662">
          <a:off x="2625993" y="2583681"/>
          <a:ext cx="1722454" cy="1722454"/>
        </a:xfrm>
        <a:prstGeom prst="ellipse">
          <a:avLst/>
        </a:prstGeom>
        <a:solidFill>
          <a:srgbClr val="92C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b="1" kern="1200">
              <a:solidFill>
                <a:schemeClr val="accent6">
                  <a:lumMod val="50000"/>
                </a:schemeClr>
              </a:solidFill>
            </a:rPr>
            <a:t>στη σχολική κοινότητα</a:t>
          </a:r>
          <a:endParaRPr lang="el-GR" sz="1100" kern="1200">
            <a:solidFill>
              <a:schemeClr val="accent6">
                <a:lumMod val="50000"/>
              </a:schemeClr>
            </a:solidFill>
          </a:endParaRPr>
        </a:p>
      </dsp:txBody>
      <dsp:txXfrm>
        <a:off x="2878240" y="3014295"/>
        <a:ext cx="1217959" cy="86122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FF519256-CDCB-4513-B0B5-AB0B4773E8FE}" type="datetimeFigureOut">
              <a:rPr lang="el-GR" smtClean="0"/>
              <a:t>27/9/2024</a:t>
            </a:fld>
            <a:endParaRPr lang="el-GR"/>
          </a:p>
        </p:txBody>
      </p:sp>
      <p:sp>
        <p:nvSpPr>
          <p:cNvPr id="4" name="Θέση εικόνας διαφάνειας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7A506232-D9A0-4D24-8D32-1781D9E5DEFA}"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506232-D9A0-4D24-8D32-1781D9E5DEFA}" type="slidenum">
              <a:rPr lang="el-GR" smtClean="0"/>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11</a:t>
            </a:fld>
            <a:endParaRPr lang="el-GR"/>
          </a:p>
        </p:txBody>
      </p:sp>
    </p:spTree>
    <p:extLst>
      <p:ext uri="{BB962C8B-B14F-4D97-AF65-F5344CB8AC3E}">
        <p14:creationId xmlns:p14="http://schemas.microsoft.com/office/powerpoint/2010/main" val="389659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12</a:t>
            </a:fld>
            <a:endParaRPr lang="el-GR"/>
          </a:p>
        </p:txBody>
      </p:sp>
    </p:spTree>
    <p:extLst>
      <p:ext uri="{BB962C8B-B14F-4D97-AF65-F5344CB8AC3E}">
        <p14:creationId xmlns:p14="http://schemas.microsoft.com/office/powerpoint/2010/main" val="295701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13</a:t>
            </a:fld>
            <a:endParaRPr lang="el-GR"/>
          </a:p>
        </p:txBody>
      </p:sp>
    </p:spTree>
    <p:extLst>
      <p:ext uri="{BB962C8B-B14F-4D97-AF65-F5344CB8AC3E}">
        <p14:creationId xmlns:p14="http://schemas.microsoft.com/office/powerpoint/2010/main" val="2905660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14</a:t>
            </a:fld>
            <a:endParaRPr lang="el-GR"/>
          </a:p>
        </p:txBody>
      </p:sp>
    </p:spTree>
    <p:extLst>
      <p:ext uri="{BB962C8B-B14F-4D97-AF65-F5344CB8AC3E}">
        <p14:creationId xmlns:p14="http://schemas.microsoft.com/office/powerpoint/2010/main" val="1220365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15</a:t>
            </a:fld>
            <a:endParaRPr lang="el-GR"/>
          </a:p>
        </p:txBody>
      </p:sp>
    </p:spTree>
    <p:extLst>
      <p:ext uri="{BB962C8B-B14F-4D97-AF65-F5344CB8AC3E}">
        <p14:creationId xmlns:p14="http://schemas.microsoft.com/office/powerpoint/2010/main" val="115296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16</a:t>
            </a:fld>
            <a:endParaRPr lang="el-GR"/>
          </a:p>
        </p:txBody>
      </p:sp>
    </p:spTree>
    <p:extLst>
      <p:ext uri="{BB962C8B-B14F-4D97-AF65-F5344CB8AC3E}">
        <p14:creationId xmlns:p14="http://schemas.microsoft.com/office/powerpoint/2010/main" val="3163930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17</a:t>
            </a:fld>
            <a:endParaRPr lang="el-GR"/>
          </a:p>
        </p:txBody>
      </p:sp>
    </p:spTree>
    <p:extLst>
      <p:ext uri="{BB962C8B-B14F-4D97-AF65-F5344CB8AC3E}">
        <p14:creationId xmlns:p14="http://schemas.microsoft.com/office/powerpoint/2010/main" val="167998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18</a:t>
            </a:fld>
            <a:endParaRPr lang="el-GR"/>
          </a:p>
        </p:txBody>
      </p:sp>
    </p:spTree>
    <p:extLst>
      <p:ext uri="{BB962C8B-B14F-4D97-AF65-F5344CB8AC3E}">
        <p14:creationId xmlns:p14="http://schemas.microsoft.com/office/powerpoint/2010/main" val="2624011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19</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506232-D9A0-4D24-8D32-1781D9E5DEFA}" type="slidenum">
              <a:rPr lang="el-GR" smtClean="0"/>
              <a:t>20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cs typeface="Calibri"/>
            </a:endParaRP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a:t>
            </a:fld>
            <a:endParaRPr lang="el-GR"/>
          </a:p>
        </p:txBody>
      </p:sp>
    </p:spTree>
    <p:extLst>
      <p:ext uri="{BB962C8B-B14F-4D97-AF65-F5344CB8AC3E}">
        <p14:creationId xmlns:p14="http://schemas.microsoft.com/office/powerpoint/2010/main" val="3050140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21</a:t>
            </a:fld>
            <a:endParaRPr lang="el-GR"/>
          </a:p>
        </p:txBody>
      </p:sp>
    </p:spTree>
    <p:extLst>
      <p:ext uri="{BB962C8B-B14F-4D97-AF65-F5344CB8AC3E}">
        <p14:creationId xmlns:p14="http://schemas.microsoft.com/office/powerpoint/2010/main" val="315815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22</a:t>
            </a:fld>
            <a:endParaRPr lang="el-GR"/>
          </a:p>
        </p:txBody>
      </p:sp>
    </p:spTree>
    <p:extLst>
      <p:ext uri="{BB962C8B-B14F-4D97-AF65-F5344CB8AC3E}">
        <p14:creationId xmlns:p14="http://schemas.microsoft.com/office/powerpoint/2010/main" val="1730548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06232-D9A0-4D24-8D32-1781D9E5DEFA}" type="slidenum">
              <a:rPr lang="el-GR" smtClean="0"/>
              <a:t>23</a:t>
            </a:fld>
            <a:endParaRPr lang="el-GR"/>
          </a:p>
        </p:txBody>
      </p:sp>
    </p:spTree>
    <p:extLst>
      <p:ext uri="{BB962C8B-B14F-4D97-AF65-F5344CB8AC3E}">
        <p14:creationId xmlns:p14="http://schemas.microsoft.com/office/powerpoint/2010/main" val="1167179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24</a:t>
            </a:fld>
            <a:endParaRPr lang="el-GR"/>
          </a:p>
        </p:txBody>
      </p:sp>
    </p:spTree>
    <p:extLst>
      <p:ext uri="{BB962C8B-B14F-4D97-AF65-F5344CB8AC3E}">
        <p14:creationId xmlns:p14="http://schemas.microsoft.com/office/powerpoint/2010/main" val="3964850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25</a:t>
            </a:fld>
            <a:endParaRPr lang="el-GR"/>
          </a:p>
        </p:txBody>
      </p:sp>
    </p:spTree>
    <p:extLst>
      <p:ext uri="{BB962C8B-B14F-4D97-AF65-F5344CB8AC3E}">
        <p14:creationId xmlns:p14="http://schemas.microsoft.com/office/powerpoint/2010/main" val="2038334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26</a:t>
            </a:fld>
            <a:endParaRPr lang="el-GR"/>
          </a:p>
        </p:txBody>
      </p:sp>
    </p:spTree>
    <p:extLst>
      <p:ext uri="{BB962C8B-B14F-4D97-AF65-F5344CB8AC3E}">
        <p14:creationId xmlns:p14="http://schemas.microsoft.com/office/powerpoint/2010/main" val="2941770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27</a:t>
            </a:fld>
            <a:endParaRPr lang="el-GR"/>
          </a:p>
        </p:txBody>
      </p:sp>
    </p:spTree>
    <p:extLst>
      <p:ext uri="{BB962C8B-B14F-4D97-AF65-F5344CB8AC3E}">
        <p14:creationId xmlns:p14="http://schemas.microsoft.com/office/powerpoint/2010/main" val="2151720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28</a:t>
            </a:fld>
            <a:endParaRPr lang="el-GR"/>
          </a:p>
        </p:txBody>
      </p:sp>
    </p:spTree>
    <p:extLst>
      <p:ext uri="{BB962C8B-B14F-4D97-AF65-F5344CB8AC3E}">
        <p14:creationId xmlns:p14="http://schemas.microsoft.com/office/powerpoint/2010/main" val="4013963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29</a:t>
            </a:fld>
            <a:endParaRPr lang="el-GR"/>
          </a:p>
        </p:txBody>
      </p:sp>
    </p:spTree>
    <p:extLst>
      <p:ext uri="{BB962C8B-B14F-4D97-AF65-F5344CB8AC3E}">
        <p14:creationId xmlns:p14="http://schemas.microsoft.com/office/powerpoint/2010/main" val="2390356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i="0" dirty="0">
              <a:solidFill>
                <a:srgbClr val="000000"/>
              </a:solidFill>
              <a:effectLst/>
              <a:latin typeface="Times New Roman" panose="02020603050405020304" pitchFamily="18" charset="0"/>
            </a:endParaRP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a:t>
            </a:fld>
            <a:endParaRPr lang="el-GR"/>
          </a:p>
        </p:txBody>
      </p:sp>
    </p:spTree>
    <p:extLst>
      <p:ext uri="{BB962C8B-B14F-4D97-AF65-F5344CB8AC3E}">
        <p14:creationId xmlns:p14="http://schemas.microsoft.com/office/powerpoint/2010/main" val="1791207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06232-D9A0-4D24-8D32-1781D9E5DEFA}" type="slidenum">
              <a:rPr lang="el-GR" smtClean="0"/>
              <a:t>31</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06232-D9A0-4D24-8D32-1781D9E5DEFA}" type="slidenum">
              <a:rPr lang="el-GR" smtClean="0"/>
              <a:t>32</a:t>
            </a:fld>
            <a:endParaRPr lang="el-GR"/>
          </a:p>
        </p:txBody>
      </p:sp>
    </p:spTree>
    <p:extLst>
      <p:ext uri="{BB962C8B-B14F-4D97-AF65-F5344CB8AC3E}">
        <p14:creationId xmlns:p14="http://schemas.microsoft.com/office/powerpoint/2010/main" val="3613089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33</a:t>
            </a:fld>
            <a:endParaRPr lang="el-GR"/>
          </a:p>
        </p:txBody>
      </p:sp>
    </p:spTree>
    <p:extLst>
      <p:ext uri="{BB962C8B-B14F-4D97-AF65-F5344CB8AC3E}">
        <p14:creationId xmlns:p14="http://schemas.microsoft.com/office/powerpoint/2010/main" val="1095837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34</a:t>
            </a:fld>
            <a:endParaRPr lang="el-GR"/>
          </a:p>
        </p:txBody>
      </p:sp>
    </p:spTree>
    <p:extLst>
      <p:ext uri="{BB962C8B-B14F-4D97-AF65-F5344CB8AC3E}">
        <p14:creationId xmlns:p14="http://schemas.microsoft.com/office/powerpoint/2010/main" val="3116625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a:buFontTx/>
              <a:buNone/>
            </a:pPr>
            <a:fld id="{27BCEA2C-AFDE-4BF2-83DF-80B655FE1066}" type="slidenum">
              <a:rPr lang="en-US" altLang="el-GR" sz="1800" smtClean="0"/>
              <a:t>35</a:t>
            </a:fld>
            <a:endParaRPr lang="en-US" altLang="el-GR" sz="1800"/>
          </a:p>
        </p:txBody>
      </p:sp>
      <p:sp>
        <p:nvSpPr>
          <p:cNvPr id="86019" name="Rectangle 2"/>
          <p:cNvSpPr>
            <a:spLocks noGrp="1" noRot="1" noChangeAspect="1" noChangeArrowheads="1" noTextEdit="1"/>
          </p:cNvSpPr>
          <p:nvPr>
            <p:ph type="sldImg" idx="4294967295"/>
          </p:nvPr>
        </p:nvSpPr>
        <p:spPr/>
      </p:sp>
      <p:sp>
        <p:nvSpPr>
          <p:cNvPr id="86020" name="Rectangle 3"/>
          <p:cNvSpPr>
            <a:spLocks noGrp="1" noChangeArrowheads="1"/>
          </p:cNvSpPr>
          <p:nvPr>
            <p:ph type="body" idx="4294967295"/>
          </p:nvPr>
        </p:nvSpPr>
        <p:spPr>
          <a:noFill/>
        </p:spPr>
        <p:txBody>
          <a:bodyPr/>
          <a:lstStyle/>
          <a:p>
            <a:pPr eaLnBrk="1" hangingPunct="1"/>
            <a:endParaRPr lang="el-GR" altLang="el-GR" dirty="0">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36</a:t>
            </a:fld>
            <a:endParaRPr lang="el-GR"/>
          </a:p>
        </p:txBody>
      </p:sp>
    </p:spTree>
    <p:extLst>
      <p:ext uri="{BB962C8B-B14F-4D97-AF65-F5344CB8AC3E}">
        <p14:creationId xmlns:p14="http://schemas.microsoft.com/office/powerpoint/2010/main" val="1877108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37</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38</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«Κόκκινες Σημαίες»</a:t>
            </a: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39</a:t>
            </a:fld>
            <a:endParaRPr lang="el-GR"/>
          </a:p>
        </p:txBody>
      </p:sp>
    </p:spTree>
    <p:extLst>
      <p:ext uri="{BB962C8B-B14F-4D97-AF65-F5344CB8AC3E}">
        <p14:creationId xmlns:p14="http://schemas.microsoft.com/office/powerpoint/2010/main" val="1321791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40</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5</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highlight>
                <a:srgbClr val="FFFF00"/>
              </a:highlight>
            </a:endParaRP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41</a:t>
            </a:fld>
            <a:endParaRPr lang="el-GR"/>
          </a:p>
        </p:txBody>
      </p:sp>
    </p:spTree>
    <p:extLst>
      <p:ext uri="{BB962C8B-B14F-4D97-AF65-F5344CB8AC3E}">
        <p14:creationId xmlns:p14="http://schemas.microsoft.com/office/powerpoint/2010/main" val="2821382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42</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06232-D9A0-4D24-8D32-1781D9E5DEFA}" type="slidenum">
              <a:rPr lang="el-GR" smtClean="0"/>
              <a:t>43</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44</a:t>
            </a:fld>
            <a:endParaRPr lang="el-GR"/>
          </a:p>
        </p:txBody>
      </p:sp>
    </p:spTree>
    <p:extLst>
      <p:ext uri="{BB962C8B-B14F-4D97-AF65-F5344CB8AC3E}">
        <p14:creationId xmlns:p14="http://schemas.microsoft.com/office/powerpoint/2010/main" val="2675227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1C2EC89-8FD3-4E3B-843B-1AB4872FD2B0}" type="slidenum">
              <a:rPr lang="en-US" altLang="en-US" smtClean="0"/>
              <a:t>45</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C2EC89-8FD3-4E3B-843B-1AB4872FD2B0}" type="slidenum">
              <a:rPr lang="en-US" altLang="en-US" smtClean="0"/>
              <a:t>46</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2EC89-8FD3-4E3B-843B-1AB4872FD2B0}" type="slidenum">
              <a:rPr lang="en-US" altLang="en-US" smtClean="0"/>
              <a:t>47</a:t>
            </a:fld>
            <a:endParaRPr lang="en-US" altLang="en-US"/>
          </a:p>
        </p:txBody>
      </p:sp>
    </p:spTree>
    <p:extLst>
      <p:ext uri="{BB962C8B-B14F-4D97-AF65-F5344CB8AC3E}">
        <p14:creationId xmlns:p14="http://schemas.microsoft.com/office/powerpoint/2010/main" val="1323936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48</a:t>
            </a:fld>
            <a:endParaRPr lang="el-GR"/>
          </a:p>
        </p:txBody>
      </p:sp>
    </p:spTree>
    <p:extLst>
      <p:ext uri="{BB962C8B-B14F-4D97-AF65-F5344CB8AC3E}">
        <p14:creationId xmlns:p14="http://schemas.microsoft.com/office/powerpoint/2010/main" val="2384944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p:sp>
      <p:sp>
        <p:nvSpPr>
          <p:cNvPr id="61443" name="Notes Placeholder 2"/>
          <p:cNvSpPr>
            <a:spLocks noGrp="1" noChangeArrowheads="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61444" name="Slide Number Placeholder 3"/>
          <p:cNvSpPr>
            <a:spLocks noGrp="1" noChangeArrowheads="1"/>
          </p:cNvSpPr>
          <p:nvPr>
            <p:ph type="sldNum" sz="quarter" idx="5"/>
          </p:nvPr>
        </p:nvSpPr>
        <p:spPr>
          <a:noFill/>
        </p:spPr>
        <p:txBody>
          <a:bodyPr/>
          <a:lstStyle/>
          <a:p>
            <a:fld id="{E278C9CA-0396-4C7A-86C1-FCEE8579FF7E}" type="slidenum">
              <a:rPr lang="en-US" altLang="en-US"/>
              <a:t>49</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50</a:t>
            </a:fld>
            <a:endParaRPr lang="el-GR"/>
          </a:p>
        </p:txBody>
      </p:sp>
    </p:spTree>
    <p:extLst>
      <p:ext uri="{BB962C8B-B14F-4D97-AF65-F5344CB8AC3E}">
        <p14:creationId xmlns:p14="http://schemas.microsoft.com/office/powerpoint/2010/main" val="236436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6</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51</a:t>
            </a:fld>
            <a:endParaRPr lang="el-GR"/>
          </a:p>
        </p:txBody>
      </p:sp>
    </p:spTree>
    <p:extLst>
      <p:ext uri="{BB962C8B-B14F-4D97-AF65-F5344CB8AC3E}">
        <p14:creationId xmlns:p14="http://schemas.microsoft.com/office/powerpoint/2010/main" val="3949990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a:t>
            </a: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52</a:t>
            </a:fld>
            <a:endParaRPr lang="el-GR"/>
          </a:p>
        </p:txBody>
      </p:sp>
    </p:spTree>
    <p:extLst>
      <p:ext uri="{BB962C8B-B14F-4D97-AF65-F5344CB8AC3E}">
        <p14:creationId xmlns:p14="http://schemas.microsoft.com/office/powerpoint/2010/main" val="2115920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53</a:t>
            </a:fld>
            <a:endParaRPr lang="el-GR"/>
          </a:p>
        </p:txBody>
      </p:sp>
    </p:spTree>
    <p:extLst>
      <p:ext uri="{BB962C8B-B14F-4D97-AF65-F5344CB8AC3E}">
        <p14:creationId xmlns:p14="http://schemas.microsoft.com/office/powerpoint/2010/main" val="3077646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54</a:t>
            </a:fld>
            <a:endParaRPr lang="el-GR"/>
          </a:p>
        </p:txBody>
      </p:sp>
    </p:spTree>
    <p:extLst>
      <p:ext uri="{BB962C8B-B14F-4D97-AF65-F5344CB8AC3E}">
        <p14:creationId xmlns:p14="http://schemas.microsoft.com/office/powerpoint/2010/main" val="7737578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55</a:t>
            </a:fld>
            <a:endParaRPr lang="el-GR"/>
          </a:p>
        </p:txBody>
      </p:sp>
    </p:spTree>
    <p:extLst>
      <p:ext uri="{BB962C8B-B14F-4D97-AF65-F5344CB8AC3E}">
        <p14:creationId xmlns:p14="http://schemas.microsoft.com/office/powerpoint/2010/main" val="2298000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56</a:t>
            </a:fld>
            <a:endParaRPr lang="el-GR"/>
          </a:p>
        </p:txBody>
      </p:sp>
    </p:spTree>
    <p:extLst>
      <p:ext uri="{BB962C8B-B14F-4D97-AF65-F5344CB8AC3E}">
        <p14:creationId xmlns:p14="http://schemas.microsoft.com/office/powerpoint/2010/main" val="10758325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57</a:t>
            </a:fld>
            <a:endParaRPr lang="el-GR"/>
          </a:p>
        </p:txBody>
      </p:sp>
    </p:spTree>
    <p:extLst>
      <p:ext uri="{BB962C8B-B14F-4D97-AF65-F5344CB8AC3E}">
        <p14:creationId xmlns:p14="http://schemas.microsoft.com/office/powerpoint/2010/main" val="1367345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58</a:t>
            </a:fld>
            <a:endParaRPr lang="el-GR"/>
          </a:p>
        </p:txBody>
      </p:sp>
    </p:spTree>
    <p:extLst>
      <p:ext uri="{BB962C8B-B14F-4D97-AF65-F5344CB8AC3E}">
        <p14:creationId xmlns:p14="http://schemas.microsoft.com/office/powerpoint/2010/main" val="118057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00" dirty="0">
                <a:effectLst/>
                <a:latin typeface="Calibri" panose="020F0502020204030204" pitchFamily="34" charset="0"/>
                <a:ea typeface="Calibri" panose="020F0502020204030204" pitchFamily="34" charset="0"/>
                <a:cs typeface="Times New Roman" panose="02020603050405020304" pitchFamily="18" charset="0"/>
              </a:rPr>
              <a:t>Η συμμαχία για την πράσινη εκπαίδευση της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UNESCO</a:t>
            </a:r>
            <a:r>
              <a:rPr lang="el-GR" sz="1200" kern="100" dirty="0">
                <a:effectLst/>
                <a:latin typeface="Calibri" panose="020F0502020204030204" pitchFamily="34" charset="0"/>
                <a:ea typeface="Calibri" panose="020F0502020204030204" pitchFamily="34" charset="0"/>
                <a:cs typeface="Times New Roman" panose="02020603050405020304" pitchFamily="18" charset="0"/>
              </a:rPr>
              <a:t> στις 5 Ιουνίου του 2024 παρουσίασε δύο Οδηγούς εργαλεία για την εκπαίδευση για την αειφόρο ανάπτυξη. Ουσιαστικά σε αυτούς τους δύο Οδηγούς η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UNESCO</a:t>
            </a:r>
            <a:r>
              <a:rPr lang="el-GR" sz="1200" kern="100" dirty="0">
                <a:effectLst/>
                <a:latin typeface="Calibri" panose="020F0502020204030204" pitchFamily="34" charset="0"/>
                <a:ea typeface="Calibri" panose="020F0502020204030204" pitchFamily="34" charset="0"/>
                <a:cs typeface="Times New Roman" panose="02020603050405020304" pitchFamily="18" charset="0"/>
              </a:rPr>
              <a:t> καλεί τα 85 κράτη μέλη της συμμαχίας, στα οποία συμπεριλαμβάνεται και η Ελλάδα τον μετασχηματισμό των σχολείων σε αειφόρα σχολεία.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7</a:t>
            </a:fld>
            <a:endParaRPr lang="el-GR"/>
          </a:p>
        </p:txBody>
      </p:sp>
    </p:spTree>
    <p:extLst>
      <p:ext uri="{BB962C8B-B14F-4D97-AF65-F5344CB8AC3E}">
        <p14:creationId xmlns:p14="http://schemas.microsoft.com/office/powerpoint/2010/main" val="162555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8</a:t>
            </a:fld>
            <a:endParaRPr lang="el-GR"/>
          </a:p>
        </p:txBody>
      </p:sp>
    </p:spTree>
    <p:extLst>
      <p:ext uri="{BB962C8B-B14F-4D97-AF65-F5344CB8AC3E}">
        <p14:creationId xmlns:p14="http://schemas.microsoft.com/office/powerpoint/2010/main" val="4089792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10</a:t>
            </a:fld>
            <a:endParaRPr lang="el-GR"/>
          </a:p>
        </p:txBody>
      </p:sp>
    </p:spTree>
    <p:extLst>
      <p:ext uri="{BB962C8B-B14F-4D97-AF65-F5344CB8AC3E}">
        <p14:creationId xmlns:p14="http://schemas.microsoft.com/office/powerpoint/2010/main" val="83474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5350" y="1581150"/>
            <a:ext cx="2076450" cy="3657600"/>
          </a:xfrm>
          <a:custGeom>
            <a:avLst/>
            <a:gdLst>
              <a:gd name="connsiteX0" fmla="*/ 0 w 2076450"/>
              <a:gd name="connsiteY0" fmla="*/ 0 h 3657600"/>
              <a:gd name="connsiteX1" fmla="*/ 2076450 w 2076450"/>
              <a:gd name="connsiteY1" fmla="*/ 0 h 3657600"/>
              <a:gd name="connsiteX2" fmla="*/ 2076450 w 2076450"/>
              <a:gd name="connsiteY2" fmla="*/ 3657600 h 3657600"/>
              <a:gd name="connsiteX3" fmla="*/ 0 w 207645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76450" h="3657600">
                <a:moveTo>
                  <a:pt x="0" y="0"/>
                </a:moveTo>
                <a:lnTo>
                  <a:pt x="2076450" y="0"/>
                </a:lnTo>
                <a:lnTo>
                  <a:pt x="2076450" y="3657600"/>
                </a:lnTo>
                <a:lnTo>
                  <a:pt x="0" y="3657600"/>
                </a:lnTo>
                <a:close/>
              </a:path>
            </a:pathLst>
          </a:custGeom>
        </p:spPr>
        <p:txBody>
          <a:bodyPr wrap="square">
            <a:noAutofit/>
          </a:bodyPr>
          <a:lstStyle/>
          <a:p>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 y="1809750"/>
            <a:ext cx="1885950" cy="3295650"/>
          </a:xfrm>
          <a:custGeom>
            <a:avLst/>
            <a:gdLst>
              <a:gd name="connsiteX0" fmla="*/ 0 w 1885950"/>
              <a:gd name="connsiteY0" fmla="*/ 0 h 3295650"/>
              <a:gd name="connsiteX1" fmla="*/ 1885950 w 1885950"/>
              <a:gd name="connsiteY1" fmla="*/ 0 h 3295650"/>
              <a:gd name="connsiteX2" fmla="*/ 1885950 w 1885950"/>
              <a:gd name="connsiteY2" fmla="*/ 3295650 h 3295650"/>
              <a:gd name="connsiteX3" fmla="*/ 0 w 1885950"/>
              <a:gd name="connsiteY3" fmla="*/ 3295650 h 3295650"/>
            </a:gdLst>
            <a:ahLst/>
            <a:cxnLst>
              <a:cxn ang="0">
                <a:pos x="connsiteX0" y="connsiteY0"/>
              </a:cxn>
              <a:cxn ang="0">
                <a:pos x="connsiteX1" y="connsiteY1"/>
              </a:cxn>
              <a:cxn ang="0">
                <a:pos x="connsiteX2" y="connsiteY2"/>
              </a:cxn>
              <a:cxn ang="0">
                <a:pos x="connsiteX3" y="connsiteY3"/>
              </a:cxn>
            </a:cxnLst>
            <a:rect l="l" t="t" r="r" b="b"/>
            <a:pathLst>
              <a:path w="1885950" h="3295650">
                <a:moveTo>
                  <a:pt x="0" y="0"/>
                </a:moveTo>
                <a:lnTo>
                  <a:pt x="1885950" y="0"/>
                </a:lnTo>
                <a:lnTo>
                  <a:pt x="1885950" y="3295650"/>
                </a:lnTo>
                <a:lnTo>
                  <a:pt x="0" y="329565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3107214" y="1828800"/>
            <a:ext cx="1864836" cy="3295650"/>
          </a:xfrm>
          <a:custGeom>
            <a:avLst/>
            <a:gdLst>
              <a:gd name="connsiteX0" fmla="*/ 0 w 1864836"/>
              <a:gd name="connsiteY0" fmla="*/ 0 h 3295650"/>
              <a:gd name="connsiteX1" fmla="*/ 1864836 w 1864836"/>
              <a:gd name="connsiteY1" fmla="*/ 0 h 3295650"/>
              <a:gd name="connsiteX2" fmla="*/ 1864836 w 1864836"/>
              <a:gd name="connsiteY2" fmla="*/ 3295650 h 3295650"/>
              <a:gd name="connsiteX3" fmla="*/ 0 w 1864836"/>
              <a:gd name="connsiteY3" fmla="*/ 3295650 h 3295650"/>
            </a:gdLst>
            <a:ahLst/>
            <a:cxnLst>
              <a:cxn ang="0">
                <a:pos x="connsiteX0" y="connsiteY0"/>
              </a:cxn>
              <a:cxn ang="0">
                <a:pos x="connsiteX1" y="connsiteY1"/>
              </a:cxn>
              <a:cxn ang="0">
                <a:pos x="connsiteX2" y="connsiteY2"/>
              </a:cxn>
              <a:cxn ang="0">
                <a:pos x="connsiteX3" y="connsiteY3"/>
              </a:cxn>
            </a:cxnLst>
            <a:rect l="l" t="t" r="r" b="b"/>
            <a:pathLst>
              <a:path w="1864836" h="3295650">
                <a:moveTo>
                  <a:pt x="0" y="0"/>
                </a:moveTo>
                <a:lnTo>
                  <a:pt x="1864836" y="0"/>
                </a:lnTo>
                <a:lnTo>
                  <a:pt x="1864836" y="3295650"/>
                </a:lnTo>
                <a:lnTo>
                  <a:pt x="0" y="3295650"/>
                </a:lnTo>
                <a:close/>
              </a:path>
            </a:pathLst>
          </a:custGeom>
        </p:spPr>
        <p:txBody>
          <a:bodyPr wrap="square">
            <a:noAutofit/>
          </a:bodyPr>
          <a:lstStyle/>
          <a:p>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26546" y="1867437"/>
            <a:ext cx="5718220" cy="3670478"/>
          </a:xfrm>
          <a:custGeom>
            <a:avLst/>
            <a:gdLst>
              <a:gd name="connsiteX0" fmla="*/ 0 w 5718220"/>
              <a:gd name="connsiteY0" fmla="*/ 0 h 3670478"/>
              <a:gd name="connsiteX1" fmla="*/ 5718220 w 5718220"/>
              <a:gd name="connsiteY1" fmla="*/ 0 h 3670478"/>
              <a:gd name="connsiteX2" fmla="*/ 5718220 w 5718220"/>
              <a:gd name="connsiteY2" fmla="*/ 3670478 h 3670478"/>
              <a:gd name="connsiteX3" fmla="*/ 0 w 5718220"/>
              <a:gd name="connsiteY3" fmla="*/ 3670478 h 3670478"/>
            </a:gdLst>
            <a:ahLst/>
            <a:cxnLst>
              <a:cxn ang="0">
                <a:pos x="connsiteX0" y="connsiteY0"/>
              </a:cxn>
              <a:cxn ang="0">
                <a:pos x="connsiteX1" y="connsiteY1"/>
              </a:cxn>
              <a:cxn ang="0">
                <a:pos x="connsiteX2" y="connsiteY2"/>
              </a:cxn>
              <a:cxn ang="0">
                <a:pos x="connsiteX3" y="connsiteY3"/>
              </a:cxn>
            </a:cxnLst>
            <a:rect l="l" t="t" r="r" b="b"/>
            <a:pathLst>
              <a:path w="5718220" h="3670478">
                <a:moveTo>
                  <a:pt x="0" y="0"/>
                </a:moveTo>
                <a:lnTo>
                  <a:pt x="5718220" y="0"/>
                </a:lnTo>
                <a:lnTo>
                  <a:pt x="5718220" y="3670478"/>
                </a:lnTo>
                <a:lnTo>
                  <a:pt x="0" y="3670478"/>
                </a:lnTo>
                <a:close/>
              </a:path>
            </a:pathLst>
          </a:custGeom>
        </p:spPr>
        <p:txBody>
          <a:bodyPr wrap="square">
            <a:noAutofit/>
          </a:bodyPr>
          <a:lstStyle/>
          <a:p>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09650" y="1238250"/>
            <a:ext cx="3257550" cy="4362450"/>
          </a:xfrm>
          <a:custGeom>
            <a:avLst/>
            <a:gdLst>
              <a:gd name="connsiteX0" fmla="*/ 0 w 3257550"/>
              <a:gd name="connsiteY0" fmla="*/ 0 h 4362450"/>
              <a:gd name="connsiteX1" fmla="*/ 3257550 w 3257550"/>
              <a:gd name="connsiteY1" fmla="*/ 0 h 4362450"/>
              <a:gd name="connsiteX2" fmla="*/ 3257550 w 3257550"/>
              <a:gd name="connsiteY2" fmla="*/ 4362450 h 4362450"/>
              <a:gd name="connsiteX3" fmla="*/ 0 w 325755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3257550" h="4362450">
                <a:moveTo>
                  <a:pt x="0" y="0"/>
                </a:moveTo>
                <a:lnTo>
                  <a:pt x="3257550" y="0"/>
                </a:lnTo>
                <a:lnTo>
                  <a:pt x="3257550" y="4362450"/>
                </a:lnTo>
                <a:lnTo>
                  <a:pt x="0" y="4362450"/>
                </a:lnTo>
                <a:close/>
              </a:path>
            </a:pathLst>
          </a:custGeom>
        </p:spPr>
        <p:txBody>
          <a:bodyPr wrap="square">
            <a:noAutofit/>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965916" y="1468193"/>
            <a:ext cx="4494727" cy="2524259"/>
          </a:xfrm>
          <a:custGeom>
            <a:avLst/>
            <a:gdLst>
              <a:gd name="connsiteX0" fmla="*/ 0 w 4494727"/>
              <a:gd name="connsiteY0" fmla="*/ 0 h 2524259"/>
              <a:gd name="connsiteX1" fmla="*/ 4494727 w 4494727"/>
              <a:gd name="connsiteY1" fmla="*/ 0 h 2524259"/>
              <a:gd name="connsiteX2" fmla="*/ 4494727 w 4494727"/>
              <a:gd name="connsiteY2" fmla="*/ 2524259 h 2524259"/>
              <a:gd name="connsiteX3" fmla="*/ 0 w 4494727"/>
              <a:gd name="connsiteY3" fmla="*/ 2524259 h 2524259"/>
            </a:gdLst>
            <a:ahLst/>
            <a:cxnLst>
              <a:cxn ang="0">
                <a:pos x="connsiteX0" y="connsiteY0"/>
              </a:cxn>
              <a:cxn ang="0">
                <a:pos x="connsiteX1" y="connsiteY1"/>
              </a:cxn>
              <a:cxn ang="0">
                <a:pos x="connsiteX2" y="connsiteY2"/>
              </a:cxn>
              <a:cxn ang="0">
                <a:pos x="connsiteX3" y="connsiteY3"/>
              </a:cxn>
            </a:cxnLst>
            <a:rect l="l" t="t" r="r" b="b"/>
            <a:pathLst>
              <a:path w="4494727" h="2524259">
                <a:moveTo>
                  <a:pt x="0" y="0"/>
                </a:moveTo>
                <a:lnTo>
                  <a:pt x="4494727" y="0"/>
                </a:lnTo>
                <a:lnTo>
                  <a:pt x="4494727" y="2524259"/>
                </a:lnTo>
                <a:lnTo>
                  <a:pt x="0" y="2524259"/>
                </a:lnTo>
                <a:close/>
              </a:path>
            </a:pathLst>
          </a:custGeom>
        </p:spPr>
        <p:txBody>
          <a:bodyPr wrap="square">
            <a:noAutofit/>
          </a:bodyPr>
          <a:lstStyle/>
          <a:p>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5475288" y="1824038"/>
            <a:ext cx="4630737" cy="2954337"/>
          </a:xfrm>
        </p:spPr>
        <p:txBody>
          <a:bodyPr/>
          <a:lstStyle/>
          <a:p>
            <a:endParaRPr lang="id-ID"/>
          </a:p>
        </p:txBody>
      </p:sp>
      <p:sp>
        <p:nvSpPr>
          <p:cNvPr id="7" name="Picture Placeholder 12"/>
          <p:cNvSpPr>
            <a:spLocks noGrp="1"/>
          </p:cNvSpPr>
          <p:nvPr>
            <p:ph type="pic" sz="quarter" idx="11"/>
          </p:nvPr>
        </p:nvSpPr>
        <p:spPr>
          <a:xfrm>
            <a:off x="9994900" y="2997200"/>
            <a:ext cx="1193800" cy="2082800"/>
          </a:xfrm>
        </p:spPr>
        <p:txBody>
          <a:bodyPr/>
          <a:lstStyle/>
          <a:p>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23850" y="304800"/>
            <a:ext cx="4724400" cy="6229350"/>
          </a:xfrm>
          <a:custGeom>
            <a:avLst/>
            <a:gdLst>
              <a:gd name="connsiteX0" fmla="*/ 0 w 4724400"/>
              <a:gd name="connsiteY0" fmla="*/ 0 h 6229350"/>
              <a:gd name="connsiteX1" fmla="*/ 4724400 w 4724400"/>
              <a:gd name="connsiteY1" fmla="*/ 0 h 6229350"/>
              <a:gd name="connsiteX2" fmla="*/ 4724400 w 4724400"/>
              <a:gd name="connsiteY2" fmla="*/ 6229350 h 6229350"/>
              <a:gd name="connsiteX3" fmla="*/ 0 w 4724400"/>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724400" h="6229350">
                <a:moveTo>
                  <a:pt x="0" y="0"/>
                </a:moveTo>
                <a:lnTo>
                  <a:pt x="4724400" y="0"/>
                </a:lnTo>
                <a:lnTo>
                  <a:pt x="4724400" y="6229350"/>
                </a:lnTo>
                <a:lnTo>
                  <a:pt x="0" y="62293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4095751" y="2952750"/>
            <a:ext cx="2196051" cy="2895600"/>
          </a:xfrm>
          <a:custGeom>
            <a:avLst/>
            <a:gdLst>
              <a:gd name="connsiteX0" fmla="*/ 0 w 2196051"/>
              <a:gd name="connsiteY0" fmla="*/ 0 h 2895600"/>
              <a:gd name="connsiteX1" fmla="*/ 2196051 w 2196051"/>
              <a:gd name="connsiteY1" fmla="*/ 0 h 2895600"/>
              <a:gd name="connsiteX2" fmla="*/ 2196051 w 2196051"/>
              <a:gd name="connsiteY2" fmla="*/ 2895600 h 2895600"/>
              <a:gd name="connsiteX3" fmla="*/ 0 w 2196051"/>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196051" h="2895600">
                <a:moveTo>
                  <a:pt x="0" y="0"/>
                </a:moveTo>
                <a:lnTo>
                  <a:pt x="2196051" y="0"/>
                </a:lnTo>
                <a:lnTo>
                  <a:pt x="2196051" y="2895600"/>
                </a:lnTo>
                <a:lnTo>
                  <a:pt x="0" y="2895600"/>
                </a:lnTo>
                <a:close/>
              </a:path>
            </a:pathLst>
          </a:custGeom>
        </p:spPr>
        <p:txBody>
          <a:bodyPr wrap="square">
            <a:noAutofit/>
          </a:bodyPr>
          <a:lstStyle/>
          <a:p>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00954" y="0"/>
            <a:ext cx="3953435" cy="6858000"/>
          </a:xfrm>
          <a:custGeom>
            <a:avLst/>
            <a:gdLst>
              <a:gd name="connsiteX0" fmla="*/ 0 w 3953435"/>
              <a:gd name="connsiteY0" fmla="*/ 0 h 6858000"/>
              <a:gd name="connsiteX1" fmla="*/ 3953435 w 3953435"/>
              <a:gd name="connsiteY1" fmla="*/ 0 h 6858000"/>
              <a:gd name="connsiteX2" fmla="*/ 3953435 w 3953435"/>
              <a:gd name="connsiteY2" fmla="*/ 6858000 h 6858000"/>
              <a:gd name="connsiteX3" fmla="*/ 0 w 39534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53435" h="6858000">
                <a:moveTo>
                  <a:pt x="0" y="0"/>
                </a:moveTo>
                <a:lnTo>
                  <a:pt x="3953435" y="0"/>
                </a:lnTo>
                <a:lnTo>
                  <a:pt x="3953435" y="6858000"/>
                </a:lnTo>
                <a:lnTo>
                  <a:pt x="0" y="6858000"/>
                </a:lnTo>
                <a:close/>
              </a:path>
            </a:pathLst>
          </a:custGeom>
        </p:spPr>
        <p:txBody>
          <a:bodyPr wrap="square">
            <a:noAutofit/>
          </a:bodyPr>
          <a:lstStyle/>
          <a:p>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481839" y="1"/>
            <a:ext cx="1480059" cy="188500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a:p>
        </p:txBody>
      </p:sp>
      <p:sp>
        <p:nvSpPr>
          <p:cNvPr id="18" name="Picture Placeholder 17"/>
          <p:cNvSpPr>
            <a:spLocks noGrp="1"/>
          </p:cNvSpPr>
          <p:nvPr>
            <p:ph type="pic" sz="quarter" idx="11"/>
          </p:nvPr>
        </p:nvSpPr>
        <p:spPr>
          <a:xfrm>
            <a:off x="2518686" y="1661219"/>
            <a:ext cx="1480059" cy="2651081"/>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a:p>
        </p:txBody>
      </p:sp>
      <p:sp>
        <p:nvSpPr>
          <p:cNvPr id="19" name="Picture Placeholder 18"/>
          <p:cNvSpPr>
            <a:spLocks noGrp="1"/>
          </p:cNvSpPr>
          <p:nvPr>
            <p:ph type="pic" sz="quarter" idx="12"/>
          </p:nvPr>
        </p:nvSpPr>
        <p:spPr>
          <a:xfrm>
            <a:off x="3998745" y="1308373"/>
            <a:ext cx="2069715" cy="335677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a:p>
        </p:txBody>
      </p:sp>
      <p:sp>
        <p:nvSpPr>
          <p:cNvPr id="20" name="Picture Placeholder 19"/>
          <p:cNvSpPr>
            <a:spLocks noGrp="1"/>
          </p:cNvSpPr>
          <p:nvPr>
            <p:ph type="pic" sz="quarter" idx="13"/>
          </p:nvPr>
        </p:nvSpPr>
        <p:spPr>
          <a:xfrm>
            <a:off x="6068460" y="1308373"/>
            <a:ext cx="2016434" cy="335677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a:p>
        </p:txBody>
      </p:sp>
      <p:sp>
        <p:nvSpPr>
          <p:cNvPr id="21" name="Picture Placeholder 20"/>
          <p:cNvSpPr>
            <a:spLocks noGrp="1"/>
          </p:cNvSpPr>
          <p:nvPr>
            <p:ph type="pic" sz="quarter" idx="14"/>
          </p:nvPr>
        </p:nvSpPr>
        <p:spPr>
          <a:xfrm>
            <a:off x="7368542" y="3571086"/>
            <a:ext cx="2311261" cy="3286914"/>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83960" y="0"/>
            <a:ext cx="4424083" cy="6858000"/>
          </a:xfrm>
          <a:custGeom>
            <a:avLst/>
            <a:gdLst>
              <a:gd name="connsiteX0" fmla="*/ 0 w 4424083"/>
              <a:gd name="connsiteY0" fmla="*/ 0 h 6858000"/>
              <a:gd name="connsiteX1" fmla="*/ 4424083 w 4424083"/>
              <a:gd name="connsiteY1" fmla="*/ 0 h 6858000"/>
              <a:gd name="connsiteX2" fmla="*/ 4424083 w 4424083"/>
              <a:gd name="connsiteY2" fmla="*/ 6858000 h 6858000"/>
              <a:gd name="connsiteX3" fmla="*/ 0 w 44240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4083" h="6858000">
                <a:moveTo>
                  <a:pt x="0" y="0"/>
                </a:moveTo>
                <a:lnTo>
                  <a:pt x="4424083" y="0"/>
                </a:lnTo>
                <a:lnTo>
                  <a:pt x="4424083" y="6858000"/>
                </a:lnTo>
                <a:lnTo>
                  <a:pt x="0" y="6858000"/>
                </a:lnTo>
                <a:close/>
              </a:path>
            </a:pathLst>
          </a:custGeom>
        </p:spPr>
        <p:txBody>
          <a:bodyPr wrap="square">
            <a:noAutofit/>
          </a:bodyPr>
          <a:lstStyle/>
          <a:p>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219700" cy="6858000"/>
          </a:xfrm>
        </p:spPr>
        <p:txBody>
          <a:bodyPr/>
          <a:lstStyle/>
          <a:p>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69901" y="-1"/>
            <a:ext cx="2105866" cy="2041828"/>
          </a:xfrm>
          <a:custGeom>
            <a:avLst/>
            <a:gdLst>
              <a:gd name="connsiteX0" fmla="*/ 0 w 2105866"/>
              <a:gd name="connsiteY0" fmla="*/ 0 h 2041828"/>
              <a:gd name="connsiteX1" fmla="*/ 2105866 w 2105866"/>
              <a:gd name="connsiteY1" fmla="*/ 0 h 2041828"/>
              <a:gd name="connsiteX2" fmla="*/ 2105866 w 2105866"/>
              <a:gd name="connsiteY2" fmla="*/ 2041828 h 2041828"/>
              <a:gd name="connsiteX3" fmla="*/ 0 w 2105866"/>
              <a:gd name="connsiteY3" fmla="*/ 2041828 h 2041828"/>
            </a:gdLst>
            <a:ahLst/>
            <a:cxnLst>
              <a:cxn ang="0">
                <a:pos x="connsiteX0" y="connsiteY0"/>
              </a:cxn>
              <a:cxn ang="0">
                <a:pos x="connsiteX1" y="connsiteY1"/>
              </a:cxn>
              <a:cxn ang="0">
                <a:pos x="connsiteX2" y="connsiteY2"/>
              </a:cxn>
              <a:cxn ang="0">
                <a:pos x="connsiteX3" y="connsiteY3"/>
              </a:cxn>
            </a:cxnLst>
            <a:rect l="l" t="t" r="r" b="b"/>
            <a:pathLst>
              <a:path w="2105866" h="2041828">
                <a:moveTo>
                  <a:pt x="0" y="0"/>
                </a:moveTo>
                <a:lnTo>
                  <a:pt x="2105866" y="0"/>
                </a:lnTo>
                <a:lnTo>
                  <a:pt x="2105866" y="2041828"/>
                </a:lnTo>
                <a:lnTo>
                  <a:pt x="0" y="2041828"/>
                </a:lnTo>
                <a:close/>
              </a:path>
            </a:pathLst>
          </a:custGeom>
        </p:spPr>
        <p:txBody>
          <a:bodyPr wrap="square">
            <a:noAutofit/>
          </a:bodyPr>
          <a:lstStyle/>
          <a:p>
            <a:endParaRPr lang="id-ID"/>
          </a:p>
        </p:txBody>
      </p:sp>
      <p:sp>
        <p:nvSpPr>
          <p:cNvPr id="15" name="Picture Placeholder 14"/>
          <p:cNvSpPr>
            <a:spLocks noGrp="1"/>
          </p:cNvSpPr>
          <p:nvPr>
            <p:ph type="pic" sz="quarter" idx="11"/>
          </p:nvPr>
        </p:nvSpPr>
        <p:spPr>
          <a:xfrm>
            <a:off x="3960580" y="1132980"/>
            <a:ext cx="4280695" cy="3453127"/>
          </a:xfrm>
          <a:custGeom>
            <a:avLst/>
            <a:gdLst>
              <a:gd name="connsiteX0" fmla="*/ 0 w 4280695"/>
              <a:gd name="connsiteY0" fmla="*/ 0 h 3453127"/>
              <a:gd name="connsiteX1" fmla="*/ 4280695 w 4280695"/>
              <a:gd name="connsiteY1" fmla="*/ 0 h 3453127"/>
              <a:gd name="connsiteX2" fmla="*/ 4280695 w 4280695"/>
              <a:gd name="connsiteY2" fmla="*/ 3453127 h 3453127"/>
              <a:gd name="connsiteX3" fmla="*/ 0 w 4280695"/>
              <a:gd name="connsiteY3" fmla="*/ 3453127 h 3453127"/>
            </a:gdLst>
            <a:ahLst/>
            <a:cxnLst>
              <a:cxn ang="0">
                <a:pos x="connsiteX0" y="connsiteY0"/>
              </a:cxn>
              <a:cxn ang="0">
                <a:pos x="connsiteX1" y="connsiteY1"/>
              </a:cxn>
              <a:cxn ang="0">
                <a:pos x="connsiteX2" y="connsiteY2"/>
              </a:cxn>
              <a:cxn ang="0">
                <a:pos x="connsiteX3" y="connsiteY3"/>
              </a:cxn>
            </a:cxnLst>
            <a:rect l="l" t="t" r="r" b="b"/>
            <a:pathLst>
              <a:path w="4280695" h="3453127">
                <a:moveTo>
                  <a:pt x="0" y="0"/>
                </a:moveTo>
                <a:lnTo>
                  <a:pt x="4280695" y="0"/>
                </a:lnTo>
                <a:lnTo>
                  <a:pt x="4280695" y="3453127"/>
                </a:lnTo>
                <a:lnTo>
                  <a:pt x="0" y="3453127"/>
                </a:lnTo>
                <a:close/>
              </a:path>
            </a:pathLst>
          </a:custGeom>
        </p:spPr>
        <p:txBody>
          <a:bodyPr wrap="square">
            <a:noAutofit/>
          </a:bodyPr>
          <a:lstStyle/>
          <a:p>
            <a:endParaRPr lang="id-ID"/>
          </a:p>
        </p:txBody>
      </p:sp>
      <p:sp>
        <p:nvSpPr>
          <p:cNvPr id="18" name="Picture Placeholder 17"/>
          <p:cNvSpPr>
            <a:spLocks noGrp="1"/>
          </p:cNvSpPr>
          <p:nvPr>
            <p:ph type="pic" sz="quarter" idx="12"/>
          </p:nvPr>
        </p:nvSpPr>
        <p:spPr>
          <a:xfrm>
            <a:off x="2362091" y="3502386"/>
            <a:ext cx="2379258" cy="3394014"/>
          </a:xfrm>
          <a:custGeom>
            <a:avLst/>
            <a:gdLst>
              <a:gd name="connsiteX0" fmla="*/ 0 w 2379258"/>
              <a:gd name="connsiteY0" fmla="*/ 0 h 3394014"/>
              <a:gd name="connsiteX1" fmla="*/ 2379258 w 2379258"/>
              <a:gd name="connsiteY1" fmla="*/ 0 h 3394014"/>
              <a:gd name="connsiteX2" fmla="*/ 2379258 w 2379258"/>
              <a:gd name="connsiteY2" fmla="*/ 3394014 h 3394014"/>
              <a:gd name="connsiteX3" fmla="*/ 0 w 2379258"/>
              <a:gd name="connsiteY3" fmla="*/ 3394014 h 3394014"/>
            </a:gdLst>
            <a:ahLst/>
            <a:cxnLst>
              <a:cxn ang="0">
                <a:pos x="connsiteX0" y="connsiteY0"/>
              </a:cxn>
              <a:cxn ang="0">
                <a:pos x="connsiteX1" y="connsiteY1"/>
              </a:cxn>
              <a:cxn ang="0">
                <a:pos x="connsiteX2" y="connsiteY2"/>
              </a:cxn>
              <a:cxn ang="0">
                <a:pos x="connsiteX3" y="connsiteY3"/>
              </a:cxn>
            </a:cxnLst>
            <a:rect l="l" t="t" r="r" b="b"/>
            <a:pathLst>
              <a:path w="2379258" h="3394014">
                <a:moveTo>
                  <a:pt x="0" y="0"/>
                </a:moveTo>
                <a:lnTo>
                  <a:pt x="2379258" y="0"/>
                </a:lnTo>
                <a:lnTo>
                  <a:pt x="2379258" y="3394014"/>
                </a:lnTo>
                <a:lnTo>
                  <a:pt x="0" y="3394014"/>
                </a:lnTo>
                <a:close/>
              </a:path>
            </a:pathLst>
          </a:custGeom>
        </p:spPr>
        <p:txBody>
          <a:bodyPr wrap="square">
            <a:noAutofit/>
          </a:bodyPr>
          <a:lstStyle/>
          <a:p>
            <a:endParaRPr lang="id-ID"/>
          </a:p>
        </p:txBody>
      </p:sp>
      <p:sp>
        <p:nvSpPr>
          <p:cNvPr id="21" name="Picture Placeholder 20"/>
          <p:cNvSpPr>
            <a:spLocks noGrp="1"/>
          </p:cNvSpPr>
          <p:nvPr>
            <p:ph type="pic" sz="quarter" idx="13"/>
          </p:nvPr>
        </p:nvSpPr>
        <p:spPr>
          <a:xfrm>
            <a:off x="8241274" y="1504893"/>
            <a:ext cx="1588526" cy="2743782"/>
          </a:xfrm>
          <a:custGeom>
            <a:avLst/>
            <a:gdLst>
              <a:gd name="connsiteX0" fmla="*/ 0 w 1588526"/>
              <a:gd name="connsiteY0" fmla="*/ 0 h 2743782"/>
              <a:gd name="connsiteX1" fmla="*/ 1588526 w 1588526"/>
              <a:gd name="connsiteY1" fmla="*/ 0 h 2743782"/>
              <a:gd name="connsiteX2" fmla="*/ 1588526 w 1588526"/>
              <a:gd name="connsiteY2" fmla="*/ 2743782 h 2743782"/>
              <a:gd name="connsiteX3" fmla="*/ 0 w 1588526"/>
              <a:gd name="connsiteY3" fmla="*/ 2743782 h 2743782"/>
            </a:gdLst>
            <a:ahLst/>
            <a:cxnLst>
              <a:cxn ang="0">
                <a:pos x="connsiteX0" y="connsiteY0"/>
              </a:cxn>
              <a:cxn ang="0">
                <a:pos x="connsiteX1" y="connsiteY1"/>
              </a:cxn>
              <a:cxn ang="0">
                <a:pos x="connsiteX2" y="connsiteY2"/>
              </a:cxn>
              <a:cxn ang="0">
                <a:pos x="connsiteX3" y="connsiteY3"/>
              </a:cxn>
            </a:cxnLst>
            <a:rect l="l" t="t" r="r" b="b"/>
            <a:pathLst>
              <a:path w="1588526" h="2743782">
                <a:moveTo>
                  <a:pt x="0" y="0"/>
                </a:moveTo>
                <a:lnTo>
                  <a:pt x="1588526" y="0"/>
                </a:lnTo>
                <a:lnTo>
                  <a:pt x="1588526" y="2743782"/>
                </a:lnTo>
                <a:lnTo>
                  <a:pt x="0" y="2743782"/>
                </a:lnTo>
                <a:close/>
              </a:path>
            </a:pathLst>
          </a:custGeom>
        </p:spPr>
        <p:txBody>
          <a:bodyPr wrap="square">
            <a:noAutofit/>
          </a:bodyPr>
          <a:lstStyle/>
          <a:p>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78058" y="0"/>
            <a:ext cx="4513943" cy="6858000"/>
          </a:xfrm>
          <a:custGeom>
            <a:avLst/>
            <a:gdLst>
              <a:gd name="connsiteX0" fmla="*/ 0 w 4513943"/>
              <a:gd name="connsiteY0" fmla="*/ 0 h 6858000"/>
              <a:gd name="connsiteX1" fmla="*/ 4513943 w 4513943"/>
              <a:gd name="connsiteY1" fmla="*/ 0 h 6858000"/>
              <a:gd name="connsiteX2" fmla="*/ 4513943 w 4513943"/>
              <a:gd name="connsiteY2" fmla="*/ 6858000 h 6858000"/>
              <a:gd name="connsiteX3" fmla="*/ 0 w 45139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13943" h="6858000">
                <a:moveTo>
                  <a:pt x="0" y="0"/>
                </a:moveTo>
                <a:lnTo>
                  <a:pt x="4513943" y="0"/>
                </a:lnTo>
                <a:lnTo>
                  <a:pt x="4513943" y="6858000"/>
                </a:lnTo>
                <a:lnTo>
                  <a:pt x="0" y="6858000"/>
                </a:lnTo>
                <a:close/>
              </a:path>
            </a:pathLst>
          </a:custGeom>
        </p:spPr>
        <p:txBody>
          <a:bodyPr wrap="square">
            <a:noAutofit/>
          </a:bodyPr>
          <a:lstStyle/>
          <a:p>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4A1CB4BE-5640-44C9-A594-38FB230DF921}" type="datetimeFigureOut">
              <a:rPr lang="id-ID" smtClean="0"/>
              <a:t>27/09/2024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368390B-B8C2-4735-8BF5-3F1CD87BF649}"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4A1CB4BE-5640-44C9-A594-38FB230DF921}" type="datetimeFigureOut">
              <a:rPr lang="id-ID" smtClean="0"/>
              <a:t>27/09/2024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368390B-B8C2-4735-8BF5-3F1CD87BF649}"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CB4BE-5640-44C9-A594-38FB230DF921}" type="datetimeFigureOut">
              <a:rPr lang="id-ID" smtClean="0"/>
              <a:t>27/09/2024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368390B-B8C2-4735-8BF5-3F1CD87BF649}"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600200"/>
            <a:ext cx="5886450" cy="3333750"/>
          </a:xfrm>
          <a:custGeom>
            <a:avLst/>
            <a:gdLst>
              <a:gd name="connsiteX0" fmla="*/ 0 w 5886450"/>
              <a:gd name="connsiteY0" fmla="*/ 0 h 3333750"/>
              <a:gd name="connsiteX1" fmla="*/ 5886450 w 5886450"/>
              <a:gd name="connsiteY1" fmla="*/ 0 h 3333750"/>
              <a:gd name="connsiteX2" fmla="*/ 5886450 w 5886450"/>
              <a:gd name="connsiteY2" fmla="*/ 3333750 h 3333750"/>
              <a:gd name="connsiteX3" fmla="*/ 0 w 58864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5886450" h="3333750">
                <a:moveTo>
                  <a:pt x="0" y="0"/>
                </a:moveTo>
                <a:lnTo>
                  <a:pt x="5886450" y="0"/>
                </a:lnTo>
                <a:lnTo>
                  <a:pt x="5886450" y="3333750"/>
                </a:lnTo>
                <a:lnTo>
                  <a:pt x="0" y="3333750"/>
                </a:lnTo>
                <a:close/>
              </a:path>
            </a:pathLst>
          </a:custGeom>
        </p:spPr>
        <p:txBody>
          <a:bodyPr wrap="square">
            <a:noAutofit/>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CB4BE-5640-44C9-A594-38FB230DF921}" type="datetimeFigureOut">
              <a:rPr lang="id-ID" smtClean="0"/>
              <a:t>27/09/2024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8390B-B8C2-4735-8BF5-3F1CD87BF649}"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png"/><Relationship Id="rId5" Type="http://schemas.microsoft.com/office/2017/06/relationships/model3d" Target="../media/model3d1.glb"/></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4.png"/><Relationship Id="rId4" Type="http://schemas.openxmlformats.org/officeDocument/2006/relationships/diagramData" Target="../diagrams/data1.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hyperlink" Target="https://www.news247.gr/ellada/cyber-bullying-o-trampoukismos-sto-diadiktio/"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29.png"/><Relationship Id="rId4" Type="http://schemas.openxmlformats.org/officeDocument/2006/relationships/hyperlink" Target="https://news.un.org/en/story/2023/09/1141547"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hyperlink" Target="https://www.stopbullying.gov/bullying/warning-signs" TargetMode="Externa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34.jpeg"/><Relationship Id="rId4" Type="http://schemas.openxmlformats.org/officeDocument/2006/relationships/hyperlink" Target="https://www.stopbullying.gov/bullying/warning-sign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hyperlink" Target="https://edition.cnn.com/2023/02/15/health/bullying-identity-social-wellness/index.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8" Type="http://schemas.openxmlformats.org/officeDocument/2006/relationships/hyperlink" Target="https://doi.org/10.1007/s42380-019-0007-4" TargetMode="External"/><Relationship Id="rId3" Type="http://schemas.openxmlformats.org/officeDocument/2006/relationships/hyperlink" Target="https://doi.org/10.1007/s42380-023-00170-0" TargetMode="External"/><Relationship Id="rId7" Type="http://schemas.openxmlformats.org/officeDocument/2006/relationships/hyperlink" Target="https://doi.org/10.1007/s10826-018-1197-y" TargetMode="External"/><Relationship Id="rId2" Type="http://schemas.openxmlformats.org/officeDocument/2006/relationships/notesSlide" Target="../notesSlides/notesSlide54.xml"/><Relationship Id="rId1" Type="http://schemas.openxmlformats.org/officeDocument/2006/relationships/slideLayout" Target="../slideLayouts/slideLayout20.xml"/><Relationship Id="rId6" Type="http://schemas.openxmlformats.org/officeDocument/2006/relationships/hyperlink" Target="https://www.cdc.gov/violenceprevention/youthviolence/bullyingresearch/index.html" TargetMode="External"/><Relationship Id="rId11" Type="http://schemas.openxmlformats.org/officeDocument/2006/relationships/image" Target="../media/image14.png"/><Relationship Id="rId5" Type="http://schemas.openxmlformats.org/officeDocument/2006/relationships/hyperlink" Target="https://doi.org/10.1177/0886260520934438" TargetMode="External"/><Relationship Id="rId10" Type="http://schemas.openxmlformats.org/officeDocument/2006/relationships/image" Target="../media/image2.png"/><Relationship Id="rId4" Type="http://schemas.openxmlformats.org/officeDocument/2006/relationships/hyperlink" Target="https://www.stopbullying.gov/bullying/warning-signs" TargetMode="External"/><Relationship Id="rId9" Type="http://schemas.openxmlformats.org/officeDocument/2006/relationships/hyperlink" Target="https://cvg.org/un-sustainability-goal-16-1-violence-reduction/"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rochester.edu/warner/cues/" TargetMode="External"/><Relationship Id="rId3" Type="http://schemas.openxmlformats.org/officeDocument/2006/relationships/hyperlink" Target="https://psycnet.apa.org/doi/10.1016/j.avb.2020.101485" TargetMode="External"/><Relationship Id="rId7" Type="http://schemas.openxmlformats.org/officeDocument/2006/relationships/hyperlink" Target="https://dx.doi.org/10.1146/annurev-publhealth-031816-044232" TargetMode="External"/><Relationship Id="rId2" Type="http://schemas.openxmlformats.org/officeDocument/2006/relationships/notesSlide" Target="../notesSlides/notesSlide55.xml"/><Relationship Id="rId1" Type="http://schemas.openxmlformats.org/officeDocument/2006/relationships/slideLayout" Target="../slideLayouts/slideLayout20.xml"/><Relationship Id="rId6" Type="http://schemas.openxmlformats.org/officeDocument/2006/relationships/hyperlink" Target="https://ssrn.com/abstract=2953209" TargetMode="External"/><Relationship Id="rId5" Type="http://schemas.openxmlformats.org/officeDocument/2006/relationships/hyperlink" Target="https://doi.org/10.1177/092137409300600107" TargetMode="External"/><Relationship Id="rId10" Type="http://schemas.openxmlformats.org/officeDocument/2006/relationships/image" Target="../media/image14.png"/><Relationship Id="rId4" Type="http://schemas.openxmlformats.org/officeDocument/2006/relationships/hyperlink" Target="https://doi.org/10.1007/978-3-319-14699-7_8" TargetMode="External"/><Relationship Id="rId9" Type="http://schemas.openxmlformats.org/officeDocument/2006/relationships/image" Target="../media/image2.png"/></Relationships>
</file>

<file path=ppt/slides/_rels/slide57.xml.rels><?xml version="1.0" encoding="UTF-8" standalone="yes"?>
<Relationships xmlns="http://schemas.openxmlformats.org/package/2006/relationships"><Relationship Id="rId8" Type="http://schemas.openxmlformats.org/officeDocument/2006/relationships/hyperlink" Target="https://doi.org/10.3389/fpsyg.2017.01524" TargetMode="External"/><Relationship Id="rId3" Type="http://schemas.openxmlformats.org/officeDocument/2006/relationships/hyperlink" Target="https://doi.org/10.1007/s40641-019-00121-2" TargetMode="External"/><Relationship Id="rId7" Type="http://schemas.openxmlformats.org/officeDocument/2006/relationships/hyperlink" Target="https://ohr.dc.gov/sites/default/files/dc/sites/ohr/page_content/attachments/DCOHR%20tip%20sheet%20focus%20on%20prevention%208.23.pdf" TargetMode="External"/><Relationship Id="rId2" Type="http://schemas.openxmlformats.org/officeDocument/2006/relationships/notesSlide" Target="../notesSlides/notesSlide56.xml"/><Relationship Id="rId1" Type="http://schemas.openxmlformats.org/officeDocument/2006/relationships/slideLayout" Target="../slideLayouts/slideLayout20.xml"/><Relationship Id="rId6" Type="http://schemas.openxmlformats.org/officeDocument/2006/relationships/hyperlink" Target="https://www.kodiko.gr/nomothesia/document/865183/nomos-5029-2023" TargetMode="External"/><Relationship Id="rId5" Type="http://schemas.openxmlformats.org/officeDocument/2006/relationships/hyperlink" Target="https://doi.org/10.1371/journal.pone.0281106" TargetMode="External"/><Relationship Id="rId10" Type="http://schemas.openxmlformats.org/officeDocument/2006/relationships/image" Target="../media/image14.png"/><Relationship Id="rId4" Type="http://schemas.openxmlformats.org/officeDocument/2006/relationships/hyperlink" Target="https://doi.org/10.5498/wjp.v7.i1.60" TargetMode="External"/><Relationship Id="rId9" Type="http://schemas.openxmlformats.org/officeDocument/2006/relationships/image" Target="../media/image2.png"/></Relationships>
</file>

<file path=ppt/slides/_rels/slide58.xml.rels><?xml version="1.0" encoding="UTF-8" standalone="yes"?>
<Relationships xmlns="http://schemas.openxmlformats.org/package/2006/relationships"><Relationship Id="rId8" Type="http://schemas.openxmlformats.org/officeDocument/2006/relationships/hyperlink" Target="https://www.unesco.org/en/articles/teachers-need-training-and-support-prevent-and-address-school-bullying" TargetMode="External"/><Relationship Id="rId3" Type="http://schemas.openxmlformats.org/officeDocument/2006/relationships/hyperlink" Target="https://doi.org/10.3390/bs14010073" TargetMode="External"/><Relationship Id="rId7" Type="http://schemas.openxmlformats.org/officeDocument/2006/relationships/hyperlink" Target="https://www.unesco.org/en/articles/education-sustainable-development-goals-learning-objectives" TargetMode="External"/><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hyperlink" Target="https://www.undp.org/sustainable-development-goals?utm_source=EN&amp;utm_medium=GSR&amp;utm_content=US_UNDP_PaidSearch_Brand_English&amp;utm_campaign=CENTRAL&amp;c_src=CENTRAL&amp;c_src2=GSR&amp;gclid=EAIaIQobChMI8bDsic2E-gIVHo9oCR2_mQX6EAAYASAAEgK7mPD_BwE" TargetMode="External"/><Relationship Id="rId5" Type="http://schemas.openxmlformats.org/officeDocument/2006/relationships/hyperlink" Target="https://doi.org/10.1080/10926771.2019.1570410" TargetMode="External"/><Relationship Id="rId10" Type="http://schemas.openxmlformats.org/officeDocument/2006/relationships/image" Target="../media/image14.png"/><Relationship Id="rId4" Type="http://schemas.openxmlformats.org/officeDocument/2006/relationships/hyperlink" Target="https://doi.org/10.1007/978-3-030-36271-3_3" TargetMode="External"/><Relationship Id="rId9"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Ορθογώνιο 15"/>
          <p:cNvSpPr/>
          <p:nvPr/>
        </p:nvSpPr>
        <p:spPr>
          <a:xfrm>
            <a:off x="-1" y="-8730"/>
            <a:ext cx="3438525"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Isosceles Triangle 11"/>
          <p:cNvSpPr/>
          <p:nvPr/>
        </p:nvSpPr>
        <p:spPr>
          <a:xfrm rot="5400000">
            <a:off x="5719960" y="3350460"/>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6263258" y="2736502"/>
            <a:ext cx="4704496" cy="1384995"/>
          </a:xfrm>
          <a:prstGeom prst="rect">
            <a:avLst/>
          </a:prstGeom>
          <a:noFill/>
        </p:spPr>
        <p:txBody>
          <a:bodyPr wrap="square" rtlCol="0">
            <a:spAutoFit/>
          </a:bodyPr>
          <a:lstStyle/>
          <a:p>
            <a:pPr algn="ctr"/>
            <a:r>
              <a:rPr lang="el-GR" sz="2800" b="1">
                <a:latin typeface="Arial Black" panose="020B0A04020102020204" pitchFamily="34" charset="0"/>
                <a:ea typeface="Lato" panose="020F0502020204030203" pitchFamily="34" charset="0"/>
                <a:cs typeface="Lato" panose="020F0502020204030203" pitchFamily="34" charset="0"/>
              </a:rPr>
              <a:t>Επιμόρφωση </a:t>
            </a:r>
            <a:r>
              <a:rPr lang="en-US" sz="2800" b="1">
                <a:latin typeface="Arial Black" panose="020B0A04020102020204" pitchFamily="34" charset="0"/>
                <a:ea typeface="Lato" panose="020F0502020204030203" pitchFamily="34" charset="0"/>
                <a:cs typeface="Lato" panose="020F0502020204030203" pitchFamily="34" charset="0"/>
              </a:rPr>
              <a:t/>
            </a:r>
            <a:br>
              <a:rPr lang="en-US" sz="2800" b="1">
                <a:latin typeface="Arial Black" panose="020B0A04020102020204" pitchFamily="34" charset="0"/>
                <a:ea typeface="Lato" panose="020F0502020204030203" pitchFamily="34" charset="0"/>
                <a:cs typeface="Lato" panose="020F0502020204030203" pitchFamily="34" charset="0"/>
              </a:rPr>
            </a:br>
            <a:r>
              <a:rPr lang="el-GR" sz="2800" b="1">
                <a:latin typeface="Arial Black" panose="020B0A04020102020204" pitchFamily="34" charset="0"/>
                <a:ea typeface="Lato" panose="020F0502020204030203" pitchFamily="34" charset="0"/>
                <a:cs typeface="Lato" panose="020F0502020204030203" pitchFamily="34" charset="0"/>
              </a:rPr>
              <a:t>για την </a:t>
            </a:r>
            <a:r>
              <a:rPr lang="el-GR" sz="2800" b="1" err="1">
                <a:latin typeface="Arial Black" panose="020B0A04020102020204" pitchFamily="34" charset="0"/>
                <a:ea typeface="Lato" panose="020F0502020204030203" pitchFamily="34" charset="0"/>
                <a:cs typeface="Lato" panose="020F0502020204030203" pitchFamily="34" charset="0"/>
              </a:rPr>
              <a:t>ενδοσχολική</a:t>
            </a:r>
            <a:r>
              <a:rPr lang="el-GR" sz="2800" b="1">
                <a:latin typeface="Arial Black" panose="020B0A04020102020204" pitchFamily="34" charset="0"/>
                <a:ea typeface="Lato" panose="020F0502020204030203" pitchFamily="34" charset="0"/>
                <a:cs typeface="Lato" panose="020F0502020204030203" pitchFamily="34" charset="0"/>
              </a:rPr>
              <a:t> βία και τον εκφοβισμό</a:t>
            </a:r>
            <a:endParaRPr lang="id-ID" sz="2800" b="1">
              <a:latin typeface="Arial Black" panose="020B0A04020102020204" pitchFamily="34" charset="0"/>
              <a:ea typeface="Lato" panose="020F0502020204030203" pitchFamily="34" charset="0"/>
              <a:cs typeface="Lato" panose="020F0502020204030203" pitchFamily="34" charset="0"/>
            </a:endParaRPr>
          </a:p>
        </p:txBody>
      </p:sp>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08" y="445539"/>
            <a:ext cx="2574165" cy="681696"/>
          </a:xfrm>
          <a:prstGeom prst="rect">
            <a:avLst/>
          </a:prstGeom>
          <a:effectLst/>
        </p:spPr>
      </p:pic>
      <p:sp>
        <p:nvSpPr>
          <p:cNvPr id="2" name="TextBox 1">
            <a:extLst>
              <a:ext uri="{FF2B5EF4-FFF2-40B4-BE49-F238E27FC236}">
                <a16:creationId xmlns:a16="http://schemas.microsoft.com/office/drawing/2014/main" id="{0D9CF134-AD4F-4D84-C3CC-09383D6896E2}"/>
              </a:ext>
            </a:extLst>
          </p:cNvPr>
          <p:cNvSpPr txBox="1"/>
          <p:nvPr/>
        </p:nvSpPr>
        <p:spPr>
          <a:xfrm>
            <a:off x="5568595" y="4265550"/>
            <a:ext cx="6093822" cy="1615570"/>
          </a:xfrm>
          <a:prstGeom prst="rect">
            <a:avLst/>
          </a:prstGeom>
          <a:noFill/>
        </p:spPr>
        <p:txBody>
          <a:bodyPr wrap="square">
            <a:spAutoFit/>
          </a:bodyPr>
          <a:lstStyle/>
          <a:p>
            <a:pPr algn="ctr">
              <a:lnSpc>
                <a:spcPct val="115000"/>
              </a:lnSpc>
              <a:spcAft>
                <a:spcPts val="10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των τακτικών και των αναπληρωματικών μελών των τετραμελών ομάδων δράσης στις 116 Διευθύνσεις Α/</a:t>
            </a:r>
            <a:r>
              <a:rPr lang="el-GR" sz="2000" b="1" dirty="0" err="1">
                <a:effectLst/>
                <a:latin typeface="Calibri" panose="020F0502020204030204" pitchFamily="34" charset="0"/>
                <a:ea typeface="Calibri" panose="020F0502020204030204" pitchFamily="34" charset="0"/>
                <a:cs typeface="Calibri" panose="020F0502020204030204" pitchFamily="34" charset="0"/>
              </a:rPr>
              <a:t>θμιας</a:t>
            </a:r>
            <a:r>
              <a:rPr lang="el-GR" sz="2000" b="1" dirty="0">
                <a:effectLst/>
                <a:latin typeface="Calibri" panose="020F0502020204030204" pitchFamily="34" charset="0"/>
                <a:ea typeface="Calibri" panose="020F0502020204030204" pitchFamily="34" charset="0"/>
                <a:cs typeface="Calibri" panose="020F0502020204030204" pitchFamily="34" charset="0"/>
              </a:rPr>
              <a:t> και Β/</a:t>
            </a:r>
            <a:r>
              <a:rPr lang="el-GR" sz="2000" b="1" dirty="0" err="1">
                <a:effectLst/>
                <a:latin typeface="Calibri" panose="020F0502020204030204" pitchFamily="34" charset="0"/>
                <a:ea typeface="Calibri" panose="020F0502020204030204" pitchFamily="34" charset="0"/>
                <a:cs typeface="Calibri" panose="020F0502020204030204" pitchFamily="34" charset="0"/>
              </a:rPr>
              <a:t>θμιας</a:t>
            </a:r>
            <a:r>
              <a:rPr lang="el-GR" sz="2000" b="1" dirty="0">
                <a:effectLst/>
                <a:latin typeface="Calibri" panose="020F0502020204030204" pitchFamily="34" charset="0"/>
                <a:ea typeface="Calibri" panose="020F0502020204030204" pitchFamily="34" charset="0"/>
                <a:cs typeface="Calibri" panose="020F0502020204030204" pitchFamily="34" charset="0"/>
              </a:rPr>
              <a:t> Εκπαίδευσης της χώρας </a:t>
            </a:r>
          </a:p>
          <a:p>
            <a:pPr algn="ctr">
              <a:lnSpc>
                <a:spcPct val="115000"/>
              </a:lnSpc>
              <a:spcAft>
                <a:spcPts val="1000"/>
              </a:spcAft>
            </a:pPr>
            <a:r>
              <a:rPr lang="el-GR" sz="2000" b="1" i="1" dirty="0">
                <a:effectLst/>
                <a:latin typeface="Calibri" panose="020F0502020204030204" pitchFamily="34" charset="0"/>
                <a:ea typeface="Calibri" panose="020F0502020204030204" pitchFamily="34" charset="0"/>
                <a:cs typeface="Times New Roman" panose="02020603050405020304" pitchFamily="18" charset="0"/>
              </a:rPr>
              <a:t>8-12 Ιουλίου 2024</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76137" y="2618734"/>
            <a:ext cx="5367011" cy="15027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Ομάδα 35"/>
          <p:cNvGrpSpPr/>
          <p:nvPr/>
        </p:nvGrpSpPr>
        <p:grpSpPr>
          <a:xfrm>
            <a:off x="0" y="6283136"/>
            <a:ext cx="8497614" cy="607060"/>
            <a:chOff x="0" y="5831840"/>
            <a:chExt cx="8497614" cy="607060"/>
          </a:xfrm>
        </p:grpSpPr>
        <p:sp>
          <p:nvSpPr>
            <p:cNvPr id="37"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8" name="Εικόνα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grpSp>
        <p:nvGrpSpPr>
          <p:cNvPr id="5" name="Ομάδα 4"/>
          <p:cNvGrpSpPr/>
          <p:nvPr/>
        </p:nvGrpSpPr>
        <p:grpSpPr>
          <a:xfrm>
            <a:off x="5141968" y="1418288"/>
            <a:ext cx="6402543" cy="4578497"/>
            <a:chOff x="5748082" y="1514901"/>
            <a:chExt cx="6167587" cy="4244684"/>
          </a:xfrm>
        </p:grpSpPr>
        <p:sp>
          <p:nvSpPr>
            <p:cNvPr id="7" name="TextBox 6"/>
            <p:cNvSpPr txBox="1"/>
            <p:nvPr/>
          </p:nvSpPr>
          <p:spPr>
            <a:xfrm>
              <a:off x="5748082" y="1514901"/>
              <a:ext cx="6167587" cy="4244684"/>
            </a:xfrm>
            <a:prstGeom prst="rect">
              <a:avLst/>
            </a:prstGeom>
            <a:noFill/>
          </p:spPr>
          <p:txBody>
            <a:bodyPr wrap="square">
              <a:spAutoFit/>
            </a:bodyPr>
            <a:lstStyle/>
            <a:p>
              <a:pPr>
                <a:lnSpc>
                  <a:spcPct val="107000"/>
                </a:lnSpc>
                <a:spcAft>
                  <a:spcPts val="800"/>
                </a:spcAft>
              </a:pPr>
              <a:r>
                <a:rPr lang="el-GR" sz="1800" kern="100">
                  <a:effectLst/>
                  <a:latin typeface="Calibri" panose="020F0502020204030204" charset="0"/>
                  <a:ea typeface="Calibri" panose="020F0502020204030204" charset="0"/>
                  <a:cs typeface="Times New Roman" panose="02020603050405020304" pitchFamily="18" charset="0"/>
                </a:rPr>
                <a:t> </a:t>
              </a:r>
              <a:r>
                <a:rPr lang="el-GR" sz="1600" kern="100">
                  <a:effectLst/>
                  <a:latin typeface="Calibri" panose="020F0502020204030204" charset="0"/>
                  <a:ea typeface="Calibri" panose="020F0502020204030204" charset="0"/>
                  <a:cs typeface="Times New Roman" panose="02020603050405020304" pitchFamily="18" charset="0"/>
                </a:rPr>
                <a:t>Οι </a:t>
              </a:r>
              <a:r>
                <a:rPr lang="el-GR" sz="1600" kern="100">
                  <a:latin typeface="Calibri" panose="020F0502020204030204" charset="0"/>
                  <a:ea typeface="Calibri" panose="020F0502020204030204" charset="0"/>
                  <a:cs typeface="Times New Roman" panose="02020603050405020304" pitchFamily="18" charset="0"/>
                </a:rPr>
                <a:t>β</a:t>
              </a:r>
              <a:r>
                <a:rPr lang="el-GR" sz="1600" kern="100">
                  <a:effectLst/>
                  <a:latin typeface="Calibri" panose="020F0502020204030204" charset="0"/>
                  <a:ea typeface="Calibri" panose="020F0502020204030204" charset="0"/>
                  <a:cs typeface="Times New Roman" panose="02020603050405020304" pitchFamily="18" charset="0"/>
                </a:rPr>
                <a:t>ρόχοι θετικής (+)            ανάδρασης̽ είναι δράσεις που δημιουργούν και ανατροφοδοτούν το </a:t>
              </a:r>
              <a:r>
                <a:rPr lang="el-GR" sz="1600" kern="100" err="1">
                  <a:effectLst/>
                  <a:latin typeface="Calibri" panose="020F0502020204030204" charset="0"/>
                  <a:ea typeface="Calibri" panose="020F0502020204030204" charset="0"/>
                  <a:cs typeface="Times New Roman" panose="02020603050405020304" pitchFamily="18" charset="0"/>
                </a:rPr>
                <a:t>οικο</a:t>
              </a:r>
              <a:r>
                <a:rPr lang="el-GR" sz="1600" kern="100">
                  <a:effectLst/>
                  <a:latin typeface="Calibri" panose="020F0502020204030204" charset="0"/>
                  <a:ea typeface="Calibri" panose="020F0502020204030204" charset="0"/>
                  <a:cs typeface="Times New Roman" panose="02020603050405020304" pitchFamily="18" charset="0"/>
                </a:rPr>
                <a:t>-κοινωνικό (</a:t>
              </a:r>
              <a:r>
                <a:rPr lang="en-US" sz="1600" kern="100" err="1">
                  <a:effectLst/>
                  <a:latin typeface="Calibri" panose="020F0502020204030204" charset="0"/>
                  <a:ea typeface="Calibri" panose="020F0502020204030204" charset="0"/>
                  <a:cs typeface="Times New Roman" panose="02020603050405020304" pitchFamily="18" charset="0"/>
                </a:rPr>
                <a:t>ecosocial</a:t>
              </a:r>
              <a:r>
                <a:rPr lang="en-US" sz="1600" kern="100">
                  <a:effectLst/>
                  <a:latin typeface="Calibri" panose="020F0502020204030204" charset="0"/>
                  <a:ea typeface="Calibri" panose="020F0502020204030204" charset="0"/>
                  <a:cs typeface="Times New Roman" panose="02020603050405020304" pitchFamily="18" charset="0"/>
                </a:rPr>
                <a:t>)</a:t>
              </a:r>
              <a:r>
                <a:rPr lang="el-GR" sz="1600" kern="100">
                  <a:effectLst/>
                  <a:latin typeface="Calibri" panose="020F0502020204030204" charset="0"/>
                  <a:ea typeface="Calibri" panose="020F0502020204030204" charset="0"/>
                  <a:cs typeface="Times New Roman" panose="02020603050405020304" pitchFamily="18" charset="0"/>
                </a:rPr>
                <a:t>, εκπαιδευτικό περιβάλλον με νέα νοήματα, κοινωνικές πρακτικές και υλικές οντότητες.   </a:t>
              </a:r>
            </a:p>
            <a:p>
              <a:pPr marL="342900" lvl="0" indent="-342900">
                <a:lnSpc>
                  <a:spcPct val="107000"/>
                </a:lnSpc>
                <a:spcAft>
                  <a:spcPts val="800"/>
                </a:spcAft>
                <a:buFont typeface="Symbol" panose="05050102010706020507" pitchFamily="18" charset="2"/>
                <a:buChar char=""/>
              </a:pPr>
              <a:r>
                <a:rPr lang="el-GR" sz="1600" kern="100">
                  <a:effectLst/>
                  <a:latin typeface="Calibri" panose="020F0502020204030204" charset="0"/>
                  <a:ea typeface="Calibri" panose="020F0502020204030204" charset="0"/>
                  <a:cs typeface="Times New Roman" panose="02020603050405020304" pitchFamily="18" charset="0"/>
                </a:rPr>
                <a:t>πλαισιώνονται είτε στο Πρόγραμμα Σπουδών (ΠΣ) για την  </a:t>
              </a:r>
              <a:r>
                <a:rPr lang="el-GR" sz="1600" kern="100">
                  <a:latin typeface="Calibri" panose="020F0502020204030204" charset="0"/>
                  <a:ea typeface="Calibri" panose="020F0502020204030204" charset="0"/>
                  <a:cs typeface="Times New Roman" panose="02020603050405020304" pitchFamily="18" charset="0"/>
                </a:rPr>
                <a:t>Α</a:t>
              </a:r>
              <a:r>
                <a:rPr lang="el-GR" sz="1600" kern="100">
                  <a:effectLst/>
                  <a:latin typeface="Calibri" panose="020F0502020204030204" charset="0"/>
                  <a:ea typeface="Calibri" panose="020F0502020204030204" charset="0"/>
                  <a:cs typeface="Times New Roman" panose="02020603050405020304" pitchFamily="18" charset="0"/>
                </a:rPr>
                <a:t>ειφόρο Ανάπτυξη είτε στον Οδηγό Εκπαιδευτικού για την ενεργό πολιτειότητα (Οδηγός)</a:t>
              </a:r>
            </a:p>
            <a:p>
              <a:pPr marL="342900" lvl="0" indent="-342900">
                <a:lnSpc>
                  <a:spcPct val="107000"/>
                </a:lnSpc>
                <a:spcAft>
                  <a:spcPts val="800"/>
                </a:spcAft>
                <a:buFont typeface="Symbol" panose="05050102010706020507" pitchFamily="18" charset="2"/>
                <a:buChar char=""/>
              </a:pPr>
              <a:r>
                <a:rPr lang="el-GR" sz="1600" kern="100">
                  <a:latin typeface="Calibri" panose="020F0502020204030204" charset="0"/>
                  <a:ea typeface="Calibri" panose="020F0502020204030204" charset="0"/>
                  <a:cs typeface="Times New Roman" panose="02020603050405020304" pitchFamily="18" charset="0"/>
                </a:rPr>
                <a:t>‘πραγματώνουν’ τόσο</a:t>
              </a:r>
              <a:r>
                <a:rPr lang="el-GR" sz="1600" kern="100">
                  <a:effectLst/>
                  <a:latin typeface="Calibri" panose="020F0502020204030204" charset="0"/>
                  <a:ea typeface="Calibri" panose="020F0502020204030204" charset="0"/>
                  <a:cs typeface="Times New Roman" panose="02020603050405020304" pitchFamily="18" charset="0"/>
                </a:rPr>
                <a:t> το ΠΣ </a:t>
              </a:r>
              <a:r>
                <a:rPr lang="el-GR" sz="1600" kern="100">
                  <a:latin typeface="Calibri" panose="020F0502020204030204" charset="0"/>
                  <a:ea typeface="Calibri" panose="020F0502020204030204" charset="0"/>
                  <a:cs typeface="Times New Roman" panose="02020603050405020304" pitchFamily="18" charset="0"/>
                </a:rPr>
                <a:t>όσο και</a:t>
              </a:r>
              <a:r>
                <a:rPr lang="el-GR" sz="1600" kern="100">
                  <a:effectLst/>
                  <a:latin typeface="Calibri" panose="020F0502020204030204" charset="0"/>
                  <a:ea typeface="Calibri" panose="020F0502020204030204" charset="0"/>
                  <a:cs typeface="Times New Roman" panose="02020603050405020304" pitchFamily="18" charset="0"/>
                </a:rPr>
                <a:t> τον Οδηγό</a:t>
              </a:r>
            </a:p>
            <a:p>
              <a:pPr marL="342900" lvl="0" indent="-342900">
                <a:lnSpc>
                  <a:spcPct val="107000"/>
                </a:lnSpc>
                <a:spcAft>
                  <a:spcPts val="800"/>
                </a:spcAft>
                <a:buFont typeface="Symbol" panose="05050102010706020507" pitchFamily="18" charset="2"/>
                <a:buChar char=""/>
              </a:pPr>
              <a:r>
                <a:rPr lang="el-GR" sz="1600" kern="100">
                  <a:effectLst/>
                  <a:latin typeface="Calibri" panose="020F0502020204030204" charset="0"/>
                  <a:ea typeface="Calibri" panose="020F0502020204030204" charset="0"/>
                  <a:cs typeface="Times New Roman" panose="02020603050405020304" pitchFamily="18" charset="0"/>
                </a:rPr>
                <a:t>είναι πρακτικές/δράσεις που προκαλούν αλλαγές (</a:t>
              </a:r>
              <a:r>
                <a:rPr lang="en-US" sz="1600" kern="100">
                  <a:effectLst/>
                  <a:latin typeface="Calibri" panose="020F0502020204030204" charset="0"/>
                  <a:ea typeface="Calibri" panose="020F0502020204030204" charset="0"/>
                  <a:cs typeface="Times New Roman" panose="02020603050405020304" pitchFamily="18" charset="0"/>
                </a:rPr>
                <a:t>either social or material or both</a:t>
              </a:r>
              <a:r>
                <a:rPr lang="el-GR" sz="1600" kern="100">
                  <a:effectLst/>
                  <a:latin typeface="Calibri" panose="020F0502020204030204" charset="0"/>
                  <a:ea typeface="Calibri" panose="020F0502020204030204" charset="0"/>
                  <a:cs typeface="Times New Roman" panose="02020603050405020304" pitchFamily="18" charset="0"/>
                </a:rPr>
                <a:t>) μέσα ή/και έξω από το σχολείο</a:t>
              </a:r>
            </a:p>
            <a:p>
              <a:pPr marL="342900" lvl="0" indent="-342900">
                <a:lnSpc>
                  <a:spcPct val="107000"/>
                </a:lnSpc>
                <a:spcAft>
                  <a:spcPts val="800"/>
                </a:spcAft>
                <a:buFont typeface="Symbol" panose="05050102010706020507" pitchFamily="18" charset="2"/>
                <a:buChar char=""/>
              </a:pPr>
              <a:r>
                <a:rPr lang="el-GR" sz="1600" kern="100">
                  <a:latin typeface="Calibri" panose="020F0502020204030204" charset="0"/>
                  <a:ea typeface="Calibri" panose="020F0502020204030204" charset="0"/>
                  <a:cs typeface="Times New Roman" panose="02020603050405020304" pitchFamily="18" charset="0"/>
                </a:rPr>
                <a:t>συσσωρεύουν θετικές εμπειρίες αλληλεπίδρασης μεταξύ των μελών της σχολικής κοινότητας</a:t>
              </a:r>
            </a:p>
            <a:p>
              <a:pPr lvl="0">
                <a:lnSpc>
                  <a:spcPct val="107000"/>
                </a:lnSpc>
                <a:spcAft>
                  <a:spcPts val="800"/>
                </a:spcAft>
              </a:pPr>
              <a:r>
                <a:rPr lang="el-GR" sz="1600">
                  <a:latin typeface="Calibri" panose="020F0502020204030204" charset="0"/>
                  <a:cs typeface="Calibri" panose="020F0502020204030204" charset="0"/>
                </a:rPr>
                <a:t>̽̽λ.χ. εγκύκλιοι όπως η υιοθεσία χερσαίων και παράκτιων οικοσυστημάτων, η πανελλήνια σχολική ημέρα φιλοζωίας, οι αξιολογήσεις εκπαιδευτικών προγραμμάτων και εργαστηρίων δεξιοτήτων, ευρωπαϊκά προγράμματα (</a:t>
              </a:r>
              <a:r>
                <a:rPr lang="en-US" sz="1600">
                  <a:latin typeface="Calibri" panose="020F0502020204030204" charset="0"/>
                  <a:cs typeface="Calibri" panose="020F0502020204030204" charset="0"/>
                </a:rPr>
                <a:t>SYNAPSES, AELIA,</a:t>
              </a:r>
              <a:r>
                <a:rPr lang="el-GR" sz="1600">
                  <a:latin typeface="Calibri" panose="020F0502020204030204" charset="0"/>
                  <a:cs typeface="Calibri" panose="020F0502020204030204" charset="0"/>
                </a:rPr>
                <a:t>κτλ.), προγράμματα σχολικών δραστηριοτήτων, κ.α. </a:t>
              </a:r>
              <a:endParaRPr lang="el-GR" sz="1600"/>
            </a:p>
          </p:txBody>
        </p:sp>
        <p:grpSp>
          <p:nvGrpSpPr>
            <p:cNvPr id="8" name="Ομάδα 7"/>
            <p:cNvGrpSpPr/>
            <p:nvPr/>
          </p:nvGrpSpPr>
          <p:grpSpPr>
            <a:xfrm>
              <a:off x="7573208" y="1634887"/>
              <a:ext cx="471299" cy="203909"/>
              <a:chOff x="264676" y="31231"/>
              <a:chExt cx="1032476" cy="600077"/>
            </a:xfrm>
          </p:grpSpPr>
          <p:sp>
            <p:nvSpPr>
              <p:cNvPr id="9" name="Βέλος: Καμπύλο προς τα αριστερά 8"/>
              <p:cNvSpPr/>
              <p:nvPr/>
            </p:nvSpPr>
            <p:spPr>
              <a:xfrm>
                <a:off x="763752" y="31231"/>
                <a:ext cx="533400" cy="600077"/>
              </a:xfrm>
              <a:prstGeom prst="curvedLeftArrow">
                <a:avLst>
                  <a:gd name="adj1" fmla="val 14113"/>
                  <a:gd name="adj2" fmla="val 50000"/>
                  <a:gd name="adj3" fmla="val 2500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endParaRPr lang="el-GR"/>
              </a:p>
            </p:txBody>
          </p:sp>
          <p:sp>
            <p:nvSpPr>
              <p:cNvPr id="10" name="Βέλος: Καμπύλο προς τα επάνω 9"/>
              <p:cNvSpPr/>
              <p:nvPr/>
            </p:nvSpPr>
            <p:spPr>
              <a:xfrm rot="16438672" flipV="1">
                <a:off x="176613" y="135712"/>
                <a:ext cx="557128" cy="381001"/>
              </a:xfrm>
              <a:prstGeom prst="curvedUpArrow">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endParaRPr lang="el-GR"/>
              </a:p>
            </p:txBody>
          </p:sp>
        </p:grpSp>
      </p:grpSp>
      <p:sp>
        <p:nvSpPr>
          <p:cNvPr id="34" name="TextBox 33"/>
          <p:cNvSpPr txBox="1"/>
          <p:nvPr/>
        </p:nvSpPr>
        <p:spPr>
          <a:xfrm>
            <a:off x="663262" y="212583"/>
            <a:ext cx="11148628" cy="830997"/>
          </a:xfrm>
          <a:prstGeom prst="rect">
            <a:avLst/>
          </a:prstGeom>
          <a:noFill/>
        </p:spPr>
        <p:txBody>
          <a:bodyPr wrap="none" rtlCol="0">
            <a:spAutoFit/>
          </a:bodyPr>
          <a:lstStyle/>
          <a:p>
            <a:pPr algn="ctr"/>
            <a:r>
              <a:rPr lang="el-GR" sz="2400" spc="300">
                <a:ea typeface="Lato Heavy" panose="020F0502020204030203" pitchFamily="34" charset="0"/>
                <a:cs typeface="Lato Heavy" panose="020F0502020204030203" pitchFamily="34" charset="0"/>
              </a:rPr>
              <a:t>Πλαίσιο εγκάρσιων εκπαιδευτικών δράσεων: </a:t>
            </a:r>
            <a:r>
              <a:rPr lang="en-US" sz="2400" spc="300">
                <a:ea typeface="Lato Heavy" panose="020F0502020204030203" pitchFamily="34" charset="0"/>
                <a:cs typeface="Lato Heavy" panose="020F0502020204030203" pitchFamily="34" charset="0"/>
              </a:rPr>
              <a:t>sustainable citizenship</a:t>
            </a:r>
            <a:endParaRPr lang="el-GR" sz="2400" spc="300">
              <a:ea typeface="Lato Heavy" panose="020F0502020204030203" pitchFamily="34" charset="0"/>
              <a:cs typeface="Lato Heavy" panose="020F0502020204030203" pitchFamily="34" charset="0"/>
            </a:endParaRPr>
          </a:p>
          <a:p>
            <a:pPr algn="r"/>
            <a:r>
              <a:rPr lang="el-GR" sz="2400" spc="300">
                <a:ea typeface="Lato Heavy" panose="020F0502020204030203" pitchFamily="34" charset="0"/>
                <a:cs typeface="Lato Heavy" panose="020F0502020204030203" pitchFamily="34" charset="0"/>
              </a:rPr>
              <a:t>βιώσιμη </a:t>
            </a:r>
            <a:r>
              <a:rPr lang="el-GR" sz="2400" spc="300" err="1">
                <a:ea typeface="Lato Heavy" panose="020F0502020204030203" pitchFamily="34" charset="0"/>
                <a:cs typeface="Lato Heavy" panose="020F0502020204030203" pitchFamily="34" charset="0"/>
              </a:rPr>
              <a:t>πολιτειότητα</a:t>
            </a:r>
            <a:endParaRPr lang="id-ID" sz="2400" spc="300">
              <a:ea typeface="Lato Heavy" panose="020F0502020204030203" pitchFamily="34" charset="0"/>
              <a:cs typeface="Lato Heavy" panose="020F0502020204030203" pitchFamily="34" charset="0"/>
            </a:endParaRPr>
          </a:p>
        </p:txBody>
      </p:sp>
      <p:grpSp>
        <p:nvGrpSpPr>
          <p:cNvPr id="3" name="Ομάδα 2">
            <a:extLst>
              <a:ext uri="{FF2B5EF4-FFF2-40B4-BE49-F238E27FC236}">
                <a16:creationId xmlns:a16="http://schemas.microsoft.com/office/drawing/2014/main" id="{C07EFA49-C9FE-2F6C-43AE-F585C070E609}"/>
              </a:ext>
            </a:extLst>
          </p:cNvPr>
          <p:cNvGrpSpPr/>
          <p:nvPr/>
        </p:nvGrpSpPr>
        <p:grpSpPr>
          <a:xfrm>
            <a:off x="398980" y="1423212"/>
            <a:ext cx="4476573" cy="4573573"/>
            <a:chOff x="387062" y="1863298"/>
            <a:chExt cx="4476573" cy="4573573"/>
          </a:xfrm>
        </p:grpSpPr>
        <p:grpSp>
          <p:nvGrpSpPr>
            <p:cNvPr id="12" name="Ομάδα 11">
              <a:extLst>
                <a:ext uri="{FF2B5EF4-FFF2-40B4-BE49-F238E27FC236}">
                  <a16:creationId xmlns:a16="http://schemas.microsoft.com/office/drawing/2014/main" id="{F4048FFD-6FBE-649B-6D82-7CEAD3B9E05B}"/>
                </a:ext>
              </a:extLst>
            </p:cNvPr>
            <p:cNvGrpSpPr/>
            <p:nvPr/>
          </p:nvGrpSpPr>
          <p:grpSpPr>
            <a:xfrm>
              <a:off x="387062" y="4998310"/>
              <a:ext cx="647700" cy="342900"/>
              <a:chOff x="0" y="0"/>
              <a:chExt cx="988578" cy="631307"/>
            </a:xfrm>
          </p:grpSpPr>
          <p:sp>
            <p:nvSpPr>
              <p:cNvPr id="60" name="Βέλος: Καμπύλο προς τα αριστερά 59">
                <a:extLst>
                  <a:ext uri="{FF2B5EF4-FFF2-40B4-BE49-F238E27FC236}">
                    <a16:creationId xmlns:a16="http://schemas.microsoft.com/office/drawing/2014/main" id="{FF4781CE-49BE-BFC8-7598-BBD70F23A9E4}"/>
                  </a:ext>
                </a:extLst>
              </p:cNvPr>
              <p:cNvSpPr/>
              <p:nvPr/>
            </p:nvSpPr>
            <p:spPr>
              <a:xfrm>
                <a:off x="455178" y="31232"/>
                <a:ext cx="533400" cy="600075"/>
              </a:xfrm>
              <a:prstGeom prst="curvedLeftArrow">
                <a:avLst>
                  <a:gd name="adj1" fmla="val 14113"/>
                  <a:gd name="adj2" fmla="val 50000"/>
                  <a:gd name="adj3" fmla="val 2500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61" name="Βέλος: Καμπύλο προς τα επάνω 60">
                <a:extLst>
                  <a:ext uri="{FF2B5EF4-FFF2-40B4-BE49-F238E27FC236}">
                    <a16:creationId xmlns:a16="http://schemas.microsoft.com/office/drawing/2014/main" id="{E8A6A856-792A-1E4C-42A1-FA7FB59D19C8}"/>
                  </a:ext>
                </a:extLst>
              </p:cNvPr>
              <p:cNvSpPr/>
              <p:nvPr/>
            </p:nvSpPr>
            <p:spPr>
              <a:xfrm rot="16438672" flipV="1">
                <a:off x="-88064" y="88064"/>
                <a:ext cx="557127" cy="381000"/>
              </a:xfrm>
              <a:prstGeom prst="curvedUpArrow">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grpSp>
          <p:nvGrpSpPr>
            <p:cNvPr id="35" name="Ομάδα 34">
              <a:extLst>
                <a:ext uri="{FF2B5EF4-FFF2-40B4-BE49-F238E27FC236}">
                  <a16:creationId xmlns:a16="http://schemas.microsoft.com/office/drawing/2014/main" id="{179A918A-297C-E750-C9CE-EB08F5A954BA}"/>
                </a:ext>
              </a:extLst>
            </p:cNvPr>
            <p:cNvGrpSpPr/>
            <p:nvPr/>
          </p:nvGrpSpPr>
          <p:grpSpPr>
            <a:xfrm>
              <a:off x="2288722" y="1863298"/>
              <a:ext cx="647700" cy="342900"/>
              <a:chOff x="0" y="0"/>
              <a:chExt cx="988578" cy="631307"/>
            </a:xfrm>
          </p:grpSpPr>
          <p:sp>
            <p:nvSpPr>
              <p:cNvPr id="58" name="Βέλος: Καμπύλο προς τα αριστερά 57">
                <a:extLst>
                  <a:ext uri="{FF2B5EF4-FFF2-40B4-BE49-F238E27FC236}">
                    <a16:creationId xmlns:a16="http://schemas.microsoft.com/office/drawing/2014/main" id="{B2DF8066-FC18-53AB-3A30-BA252FE7F9C7}"/>
                  </a:ext>
                </a:extLst>
              </p:cNvPr>
              <p:cNvSpPr/>
              <p:nvPr/>
            </p:nvSpPr>
            <p:spPr>
              <a:xfrm>
                <a:off x="455178" y="31232"/>
                <a:ext cx="533400" cy="600075"/>
              </a:xfrm>
              <a:prstGeom prst="curvedLeftArrow">
                <a:avLst>
                  <a:gd name="adj1" fmla="val 14113"/>
                  <a:gd name="adj2" fmla="val 50000"/>
                  <a:gd name="adj3" fmla="val 2500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59" name="Βέλος: Καμπύλο προς τα επάνω 58">
                <a:extLst>
                  <a:ext uri="{FF2B5EF4-FFF2-40B4-BE49-F238E27FC236}">
                    <a16:creationId xmlns:a16="http://schemas.microsoft.com/office/drawing/2014/main" id="{3E40130B-B4DC-C1CB-ACD0-23BF54A7C303}"/>
                  </a:ext>
                </a:extLst>
              </p:cNvPr>
              <p:cNvSpPr/>
              <p:nvPr/>
            </p:nvSpPr>
            <p:spPr>
              <a:xfrm rot="16438672" flipV="1">
                <a:off x="-88064" y="88064"/>
                <a:ext cx="557127" cy="381000"/>
              </a:xfrm>
              <a:prstGeom prst="curvedUpArrow">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grpSp>
          <p:nvGrpSpPr>
            <p:cNvPr id="40" name="Ομάδα 39">
              <a:extLst>
                <a:ext uri="{FF2B5EF4-FFF2-40B4-BE49-F238E27FC236}">
                  <a16:creationId xmlns:a16="http://schemas.microsoft.com/office/drawing/2014/main" id="{39A92D8F-96F4-1119-4483-CF8E51FB45D5}"/>
                </a:ext>
              </a:extLst>
            </p:cNvPr>
            <p:cNvGrpSpPr/>
            <p:nvPr/>
          </p:nvGrpSpPr>
          <p:grpSpPr>
            <a:xfrm>
              <a:off x="525957" y="2017972"/>
              <a:ext cx="4337678" cy="4418899"/>
              <a:chOff x="525957" y="2017972"/>
              <a:chExt cx="4337678" cy="4418899"/>
            </a:xfrm>
          </p:grpSpPr>
          <mc:AlternateContent xmlns:mc="http://schemas.openxmlformats.org/markup-compatibility/2006">
            <mc:Choice xmlns:am3d="http://schemas.microsoft.com/office/drawing/2017/model3d" xmlns="" Requires="am3d">
              <p:graphicFrame>
                <p:nvGraphicFramePr>
                  <p:cNvPr id="55" name="Μοντέλο 3D 54" descr="Sphere">
                    <a:extLst>
                      <a:ext uri="{FF2B5EF4-FFF2-40B4-BE49-F238E27FC236}">
                        <a16:creationId xmlns:a16="http://schemas.microsoft.com/office/drawing/2014/main" id="{9EF74AD6-28AD-8E51-B55A-DE0113AA7DD3}"/>
                      </a:ext>
                    </a:extLst>
                  </p:cNvPr>
                  <p:cNvGraphicFramePr>
                    <a:graphicFrameLocks noChangeAspect="1"/>
                  </p:cNvGraphicFramePr>
                  <p:nvPr/>
                </p:nvGraphicFramePr>
                <p:xfrm>
                  <a:off x="525957" y="2017972"/>
                  <a:ext cx="4337678" cy="4337677"/>
                </p:xfrm>
                <a:graphic>
                  <a:graphicData uri="http://schemas.microsoft.com/office/drawing/2017/model3d">
                    <am3d:model3d r:embed="rId5">
                      <am3d:spPr>
                        <a:xfrm>
                          <a:off x="0" y="0"/>
                          <a:ext cx="4337678" cy="4337677"/>
                        </a:xfrm>
                        <a:prstGeom prst="rect">
                          <a:avLst/>
                        </a:prstGeom>
                      </am3d:spPr>
                      <am3d:camera>
                        <am3d:pos x="0" y="0" z="81469193"/>
                        <am3d:up dx="0" dy="36000000" dz="0"/>
                        <am3d:lookAt x="0" y="0" z="0"/>
                        <am3d:perspective fov="2700000"/>
                      </am3d:camera>
                      <am3d:trans>
                        <am3d:meterPerModelUnit n="1011533" d="1000000"/>
                        <am3d:preTrans dx="0" dy="0" dz="0"/>
                        <am3d:scale>
                          <am3d:sx n="1000000" d="1000000"/>
                          <am3d:sy n="1000000" d="1000000"/>
                          <am3d:sz n="1000000" d="1000000"/>
                        </am3d:scale>
                        <am3d:rot ax="-959043" ay="2425549" az="-631360"/>
                        <am3d:postTrans dx="0" dy="0" dz="0"/>
                      </am3d:trans>
                      <am3d:raster rName="Office3DRenderer" rVer="16.0.8326">
                        <am3d:blip r:embed="rId6"/>
                      </am3d:raster>
                      <am3d:objViewport viewportSz="77176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5" name="Μοντέλο 3D 54" descr="Sphere">
                    <a:extLst>
                      <a:ext uri="{FF2B5EF4-FFF2-40B4-BE49-F238E27FC236}">
                        <a16:creationId xmlns:a16="http://schemas.microsoft.com/office/drawing/2014/main" id="{9EF74AD6-28AD-8E51-B55A-DE0113AA7DD3}"/>
                      </a:ext>
                    </a:extLst>
                  </p:cNvPr>
                  <p:cNvPicPr>
                    <a:picLocks noGrp="1" noRot="1" noChangeAspect="1" noMove="1" noResize="1" noEditPoints="1" noAdjustHandles="1" noChangeArrowheads="1" noChangeShapeType="1" noCrop="1"/>
                  </p:cNvPicPr>
                  <p:nvPr/>
                </p:nvPicPr>
                <p:blipFill>
                  <a:blip r:embed="rId7"/>
                  <a:stretch>
                    <a:fillRect/>
                  </a:stretch>
                </p:blipFill>
                <p:spPr>
                  <a:xfrm>
                    <a:off x="537875" y="1577886"/>
                    <a:ext cx="4337678" cy="4337677"/>
                  </a:xfrm>
                  <a:prstGeom prst="rect">
                    <a:avLst/>
                  </a:prstGeom>
                </p:spPr>
              </p:pic>
            </mc:Fallback>
          </mc:AlternateContent>
          <p:sp>
            <p:nvSpPr>
              <p:cNvPr id="56" name="Τόξο 55">
                <a:extLst>
                  <a:ext uri="{FF2B5EF4-FFF2-40B4-BE49-F238E27FC236}">
                    <a16:creationId xmlns:a16="http://schemas.microsoft.com/office/drawing/2014/main" id="{D0F02EF1-2D45-197C-D565-EB92D29A0E96}"/>
                  </a:ext>
                </a:extLst>
              </p:cNvPr>
              <p:cNvSpPr/>
              <p:nvPr/>
            </p:nvSpPr>
            <p:spPr>
              <a:xfrm>
                <a:off x="1324836" y="2099194"/>
                <a:ext cx="2328176" cy="2318427"/>
              </a:xfrm>
              <a:prstGeom prst="arc">
                <a:avLst>
                  <a:gd name="adj1" fmla="val 16200000"/>
                  <a:gd name="adj2" fmla="val 3480363"/>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57" name="Τόξο 56">
                <a:extLst>
                  <a:ext uri="{FF2B5EF4-FFF2-40B4-BE49-F238E27FC236}">
                    <a16:creationId xmlns:a16="http://schemas.microsoft.com/office/drawing/2014/main" id="{8FC0036E-AF42-4429-026C-30F470FB09AD}"/>
                  </a:ext>
                </a:extLst>
              </p:cNvPr>
              <p:cNvSpPr/>
              <p:nvPr/>
            </p:nvSpPr>
            <p:spPr>
              <a:xfrm flipH="1">
                <a:off x="1919209" y="4245550"/>
                <a:ext cx="2328176" cy="2191321"/>
              </a:xfrm>
              <a:prstGeom prst="arc">
                <a:avLst>
                  <a:gd name="adj1" fmla="val 16155341"/>
                  <a:gd name="adj2" fmla="val 3366875"/>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grpSp>
        <p:grpSp>
          <p:nvGrpSpPr>
            <p:cNvPr id="41" name="Ομάδα 40">
              <a:extLst>
                <a:ext uri="{FF2B5EF4-FFF2-40B4-BE49-F238E27FC236}">
                  <a16:creationId xmlns:a16="http://schemas.microsoft.com/office/drawing/2014/main" id="{B9E5BBA3-E796-5E9A-1CF9-97FD36B042E0}"/>
                </a:ext>
              </a:extLst>
            </p:cNvPr>
            <p:cNvGrpSpPr/>
            <p:nvPr/>
          </p:nvGrpSpPr>
          <p:grpSpPr>
            <a:xfrm>
              <a:off x="2989587" y="3993955"/>
              <a:ext cx="647700" cy="342900"/>
              <a:chOff x="0" y="0"/>
              <a:chExt cx="988578" cy="631307"/>
            </a:xfrm>
          </p:grpSpPr>
          <p:sp>
            <p:nvSpPr>
              <p:cNvPr id="53" name="Βέλος: Καμπύλο προς τα αριστερά 52">
                <a:extLst>
                  <a:ext uri="{FF2B5EF4-FFF2-40B4-BE49-F238E27FC236}">
                    <a16:creationId xmlns:a16="http://schemas.microsoft.com/office/drawing/2014/main" id="{85AA5807-A73C-FBB4-5095-6C969720AE38}"/>
                  </a:ext>
                </a:extLst>
              </p:cNvPr>
              <p:cNvSpPr/>
              <p:nvPr/>
            </p:nvSpPr>
            <p:spPr>
              <a:xfrm>
                <a:off x="455178" y="31232"/>
                <a:ext cx="533400" cy="600075"/>
              </a:xfrm>
              <a:prstGeom prst="curvedLeftArrow">
                <a:avLst>
                  <a:gd name="adj1" fmla="val 14113"/>
                  <a:gd name="adj2" fmla="val 50000"/>
                  <a:gd name="adj3" fmla="val 2500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54" name="Βέλος: Καμπύλο προς τα επάνω 53">
                <a:extLst>
                  <a:ext uri="{FF2B5EF4-FFF2-40B4-BE49-F238E27FC236}">
                    <a16:creationId xmlns:a16="http://schemas.microsoft.com/office/drawing/2014/main" id="{9AF4E29A-7F1D-933C-3FD2-79EEF3CA0D09}"/>
                  </a:ext>
                </a:extLst>
              </p:cNvPr>
              <p:cNvSpPr/>
              <p:nvPr/>
            </p:nvSpPr>
            <p:spPr>
              <a:xfrm rot="16438672" flipV="1">
                <a:off x="-88064" y="88064"/>
                <a:ext cx="557127" cy="381000"/>
              </a:xfrm>
              <a:prstGeom prst="curvedUpArrow">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grpSp>
          <p:nvGrpSpPr>
            <p:cNvPr id="42" name="Ομάδα 41">
              <a:extLst>
                <a:ext uri="{FF2B5EF4-FFF2-40B4-BE49-F238E27FC236}">
                  <a16:creationId xmlns:a16="http://schemas.microsoft.com/office/drawing/2014/main" id="{D274A27B-73A7-D60F-FA67-CC290F819A3D}"/>
                </a:ext>
              </a:extLst>
            </p:cNvPr>
            <p:cNvGrpSpPr/>
            <p:nvPr/>
          </p:nvGrpSpPr>
          <p:grpSpPr>
            <a:xfrm>
              <a:off x="1630826" y="4606329"/>
              <a:ext cx="647700" cy="342900"/>
              <a:chOff x="0" y="0"/>
              <a:chExt cx="988578" cy="631307"/>
            </a:xfrm>
          </p:grpSpPr>
          <p:sp>
            <p:nvSpPr>
              <p:cNvPr id="51" name="Βέλος: Καμπύλο προς τα αριστερά 50">
                <a:extLst>
                  <a:ext uri="{FF2B5EF4-FFF2-40B4-BE49-F238E27FC236}">
                    <a16:creationId xmlns:a16="http://schemas.microsoft.com/office/drawing/2014/main" id="{726781E2-6CB7-8ACB-7240-D6DDCDEA26B8}"/>
                  </a:ext>
                </a:extLst>
              </p:cNvPr>
              <p:cNvSpPr/>
              <p:nvPr/>
            </p:nvSpPr>
            <p:spPr>
              <a:xfrm>
                <a:off x="455178" y="31232"/>
                <a:ext cx="533400" cy="600075"/>
              </a:xfrm>
              <a:prstGeom prst="curvedLeftArrow">
                <a:avLst>
                  <a:gd name="adj1" fmla="val 14113"/>
                  <a:gd name="adj2" fmla="val 50000"/>
                  <a:gd name="adj3" fmla="val 2500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52" name="Βέλος: Καμπύλο προς τα επάνω 51">
                <a:extLst>
                  <a:ext uri="{FF2B5EF4-FFF2-40B4-BE49-F238E27FC236}">
                    <a16:creationId xmlns:a16="http://schemas.microsoft.com/office/drawing/2014/main" id="{A1A14ED0-3D50-AEBC-1A7E-033D8D9D2B32}"/>
                  </a:ext>
                </a:extLst>
              </p:cNvPr>
              <p:cNvSpPr/>
              <p:nvPr/>
            </p:nvSpPr>
            <p:spPr>
              <a:xfrm rot="16438672" flipV="1">
                <a:off x="-88064" y="88064"/>
                <a:ext cx="557127" cy="381000"/>
              </a:xfrm>
              <a:prstGeom prst="curvedUpArrow">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grpSp>
          <p:nvGrpSpPr>
            <p:cNvPr id="43" name="Ομάδα 42">
              <a:extLst>
                <a:ext uri="{FF2B5EF4-FFF2-40B4-BE49-F238E27FC236}">
                  <a16:creationId xmlns:a16="http://schemas.microsoft.com/office/drawing/2014/main" id="{A4692482-D9B0-9F6B-0F02-23753BCD09F0}"/>
                </a:ext>
              </a:extLst>
            </p:cNvPr>
            <p:cNvGrpSpPr/>
            <p:nvPr/>
          </p:nvGrpSpPr>
          <p:grpSpPr>
            <a:xfrm>
              <a:off x="2298918" y="5996751"/>
              <a:ext cx="647700" cy="342900"/>
              <a:chOff x="0" y="0"/>
              <a:chExt cx="988578" cy="631307"/>
            </a:xfrm>
          </p:grpSpPr>
          <p:sp>
            <p:nvSpPr>
              <p:cNvPr id="49" name="Βέλος: Καμπύλο προς τα αριστερά 48">
                <a:extLst>
                  <a:ext uri="{FF2B5EF4-FFF2-40B4-BE49-F238E27FC236}">
                    <a16:creationId xmlns:a16="http://schemas.microsoft.com/office/drawing/2014/main" id="{355EB243-276E-91A2-3060-D29BF3A3AF4C}"/>
                  </a:ext>
                </a:extLst>
              </p:cNvPr>
              <p:cNvSpPr/>
              <p:nvPr/>
            </p:nvSpPr>
            <p:spPr>
              <a:xfrm>
                <a:off x="455178" y="31232"/>
                <a:ext cx="533400" cy="600075"/>
              </a:xfrm>
              <a:prstGeom prst="curvedLeftArrow">
                <a:avLst>
                  <a:gd name="adj1" fmla="val 14113"/>
                  <a:gd name="adj2" fmla="val 50000"/>
                  <a:gd name="adj3" fmla="val 2500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50" name="Βέλος: Καμπύλο προς τα επάνω 49">
                <a:extLst>
                  <a:ext uri="{FF2B5EF4-FFF2-40B4-BE49-F238E27FC236}">
                    <a16:creationId xmlns:a16="http://schemas.microsoft.com/office/drawing/2014/main" id="{323F540D-C3E9-4CC1-72D8-9FB8135E83F4}"/>
                  </a:ext>
                </a:extLst>
              </p:cNvPr>
              <p:cNvSpPr/>
              <p:nvPr/>
            </p:nvSpPr>
            <p:spPr>
              <a:xfrm rot="16438672" flipV="1">
                <a:off x="-88064" y="88064"/>
                <a:ext cx="557127" cy="381000"/>
              </a:xfrm>
              <a:prstGeom prst="curvedUpArrow">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sp>
          <p:nvSpPr>
            <p:cNvPr id="44" name="TextBox 43">
              <a:extLst>
                <a:ext uri="{FF2B5EF4-FFF2-40B4-BE49-F238E27FC236}">
                  <a16:creationId xmlns:a16="http://schemas.microsoft.com/office/drawing/2014/main" id="{D047A7FA-8B1E-8A91-945F-E4813426DF96}"/>
                </a:ext>
              </a:extLst>
            </p:cNvPr>
            <p:cNvSpPr txBox="1"/>
            <p:nvPr/>
          </p:nvSpPr>
          <p:spPr>
            <a:xfrm>
              <a:off x="1603169" y="3429000"/>
              <a:ext cx="1091966" cy="369332"/>
            </a:xfrm>
            <a:prstGeom prst="rect">
              <a:avLst/>
            </a:prstGeom>
            <a:noFill/>
          </p:spPr>
          <p:txBody>
            <a:bodyPr wrap="none" rtlCol="0">
              <a:spAutoFit/>
            </a:bodyPr>
            <a:lstStyle/>
            <a:p>
              <a:r>
                <a:rPr lang="el-GR" err="1"/>
                <a:t>αειφορία</a:t>
              </a:r>
              <a:endParaRPr lang="el-GR"/>
            </a:p>
          </p:txBody>
        </p:sp>
        <p:sp>
          <p:nvSpPr>
            <p:cNvPr id="45" name="TextBox 44">
              <a:extLst>
                <a:ext uri="{FF2B5EF4-FFF2-40B4-BE49-F238E27FC236}">
                  <a16:creationId xmlns:a16="http://schemas.microsoft.com/office/drawing/2014/main" id="{2943846C-94DD-E7B9-D2C2-DAFC7C954383}"/>
                </a:ext>
              </a:extLst>
            </p:cNvPr>
            <p:cNvSpPr txBox="1"/>
            <p:nvPr/>
          </p:nvSpPr>
          <p:spPr>
            <a:xfrm>
              <a:off x="2703424" y="4924770"/>
              <a:ext cx="1773242" cy="369332"/>
            </a:xfrm>
            <a:prstGeom prst="rect">
              <a:avLst/>
            </a:prstGeom>
            <a:noFill/>
          </p:spPr>
          <p:txBody>
            <a:bodyPr wrap="none" rtlCol="0">
              <a:spAutoFit/>
            </a:bodyPr>
            <a:lstStyle/>
            <a:p>
              <a:r>
                <a:rPr lang="el-GR"/>
                <a:t>ενεργός πολίτης</a:t>
              </a:r>
            </a:p>
          </p:txBody>
        </p:sp>
        <p:grpSp>
          <p:nvGrpSpPr>
            <p:cNvPr id="46" name="Ομάδα 45">
              <a:extLst>
                <a:ext uri="{FF2B5EF4-FFF2-40B4-BE49-F238E27FC236}">
                  <a16:creationId xmlns:a16="http://schemas.microsoft.com/office/drawing/2014/main" id="{C7AD3444-DC2F-0496-EFFE-0B5D632589A9}"/>
                </a:ext>
              </a:extLst>
            </p:cNvPr>
            <p:cNvGrpSpPr/>
            <p:nvPr/>
          </p:nvGrpSpPr>
          <p:grpSpPr>
            <a:xfrm>
              <a:off x="3462549" y="2882974"/>
              <a:ext cx="647700" cy="342900"/>
              <a:chOff x="0" y="0"/>
              <a:chExt cx="988578" cy="631307"/>
            </a:xfrm>
          </p:grpSpPr>
          <p:sp>
            <p:nvSpPr>
              <p:cNvPr id="47" name="Βέλος: Καμπύλο προς τα αριστερά 46">
                <a:extLst>
                  <a:ext uri="{FF2B5EF4-FFF2-40B4-BE49-F238E27FC236}">
                    <a16:creationId xmlns:a16="http://schemas.microsoft.com/office/drawing/2014/main" id="{6506EF30-B62B-89A4-89B5-86F0CB4F8B1D}"/>
                  </a:ext>
                </a:extLst>
              </p:cNvPr>
              <p:cNvSpPr/>
              <p:nvPr/>
            </p:nvSpPr>
            <p:spPr>
              <a:xfrm>
                <a:off x="455178" y="31232"/>
                <a:ext cx="533400" cy="600075"/>
              </a:xfrm>
              <a:prstGeom prst="curvedLeftArrow">
                <a:avLst>
                  <a:gd name="adj1" fmla="val 14113"/>
                  <a:gd name="adj2" fmla="val 50000"/>
                  <a:gd name="adj3" fmla="val 25000"/>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48" name="Βέλος: Καμπύλο προς τα επάνω 47">
                <a:extLst>
                  <a:ext uri="{FF2B5EF4-FFF2-40B4-BE49-F238E27FC236}">
                    <a16:creationId xmlns:a16="http://schemas.microsoft.com/office/drawing/2014/main" id="{0C24BB69-3356-E4C0-C577-F43E3D984C71}"/>
                  </a:ext>
                </a:extLst>
              </p:cNvPr>
              <p:cNvSpPr/>
              <p:nvPr/>
            </p:nvSpPr>
            <p:spPr>
              <a:xfrm rot="16438672" flipV="1">
                <a:off x="-88064" y="88064"/>
                <a:ext cx="557127" cy="381000"/>
              </a:xfrm>
              <a:prstGeom prst="curvedUpArrow">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grpSp>
      <p:pic>
        <p:nvPicPr>
          <p:cNvPr id="39" name="Εικόνα 38"/>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435648" y="6444003"/>
            <a:ext cx="1425895" cy="399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a:stretch>
            <a:fillRect/>
          </a:stretch>
        </p:blipFill>
        <p:spPr>
          <a:xfrm>
            <a:off x="2188257" y="0"/>
            <a:ext cx="8231504" cy="6812279"/>
          </a:xfrm>
          <a:prstGeom prst="rect">
            <a:avLst/>
          </a:prstGeom>
        </p:spPr>
      </p:pic>
      <p:grpSp>
        <p:nvGrpSpPr>
          <p:cNvPr id="8" name="Ομάδα 7"/>
          <p:cNvGrpSpPr/>
          <p:nvPr/>
        </p:nvGrpSpPr>
        <p:grpSpPr>
          <a:xfrm>
            <a:off x="0" y="6231890"/>
            <a:ext cx="3807725" cy="626110"/>
            <a:chOff x="0" y="0"/>
            <a:chExt cx="4973061" cy="626522"/>
          </a:xfrm>
        </p:grpSpPr>
        <p:sp>
          <p:nvSpPr>
            <p:cNvPr id="9" name="Rectangle 4"/>
            <p:cNvSpPr/>
            <p:nvPr/>
          </p:nvSpPr>
          <p:spPr>
            <a:xfrm>
              <a:off x="0" y="0"/>
              <a:ext cx="4973061" cy="626522"/>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80" y="98810"/>
              <a:ext cx="1697214" cy="449460"/>
            </a:xfrm>
            <a:prstGeom prst="rect">
              <a:avLst/>
            </a:prstGeom>
            <a:effectLst/>
          </p:spPr>
        </p:pic>
      </p:grpSp>
      <p:pic>
        <p:nvPicPr>
          <p:cNvPr id="2" name="Εικόνα 1">
            <a:extLst>
              <a:ext uri="{FF2B5EF4-FFF2-40B4-BE49-F238E27FC236}">
                <a16:creationId xmlns:a16="http://schemas.microsoft.com/office/drawing/2014/main" id="{E4DA2F3C-6E4D-FFC8-5195-653476E893F5}"/>
              </a:ext>
            </a:extLst>
          </p:cNvPr>
          <p:cNvPicPr>
            <a:picLocks noChangeAspect="1"/>
          </p:cNvPicPr>
          <p:nvPr/>
        </p:nvPicPr>
        <p:blipFill>
          <a:blip r:embed="rId5"/>
          <a:stretch>
            <a:fillRect/>
          </a:stretch>
        </p:blipFill>
        <p:spPr>
          <a:xfrm>
            <a:off x="10787038" y="596792"/>
            <a:ext cx="985965" cy="721867"/>
          </a:xfrm>
          <a:prstGeom prst="rect">
            <a:avLst/>
          </a:prstGeom>
        </p:spPr>
      </p:pic>
      <p:pic>
        <p:nvPicPr>
          <p:cNvPr id="11" name="Εικόνα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903862" y="6380549"/>
            <a:ext cx="1425895" cy="399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9663" y="997870"/>
            <a:ext cx="10604665" cy="5943037"/>
          </a:xfrm>
          <a:prstGeom prst="rect">
            <a:avLst/>
          </a:prstGeom>
          <a:noFill/>
        </p:spPr>
        <p:txBody>
          <a:bodyPr wrap="square" lIns="91440" tIns="45720" rIns="91440" bIns="45720" anchor="t">
            <a:spAutoFit/>
          </a:bodyPr>
          <a:lstStyle/>
          <a:p>
            <a:pPr marL="62865" algn="just">
              <a:lnSpc>
                <a:spcPct val="107000"/>
              </a:lnSpc>
            </a:pPr>
            <a:r>
              <a:rPr lang="el-GR" sz="1700" dirty="0">
                <a:solidFill>
                  <a:srgbClr val="000000"/>
                </a:solidFill>
                <a:effectLst/>
                <a:latin typeface="Calibri"/>
                <a:ea typeface="Calibri" panose="020F0502020204030204" charset="0"/>
                <a:cs typeface="Calibri"/>
              </a:rPr>
              <a:t>Τα τρία πεδία λειτουργίας του αειφόρου σχολείου είναι α) </a:t>
            </a:r>
            <a:r>
              <a:rPr lang="el-GR" sz="1700" b="1" dirty="0">
                <a:solidFill>
                  <a:srgbClr val="000000"/>
                </a:solidFill>
                <a:effectLst/>
                <a:latin typeface="Calibri"/>
                <a:ea typeface="Calibri" panose="020F0502020204030204" charset="0"/>
                <a:cs typeface="Calibri"/>
              </a:rPr>
              <a:t>το παιδαγωγικό</a:t>
            </a:r>
            <a:r>
              <a:rPr lang="el-GR" sz="1700" dirty="0">
                <a:solidFill>
                  <a:srgbClr val="000000"/>
                </a:solidFill>
                <a:effectLst/>
                <a:latin typeface="Calibri"/>
                <a:ea typeface="Calibri" panose="020F0502020204030204" charset="0"/>
                <a:cs typeface="Calibri"/>
              </a:rPr>
              <a:t>, β) </a:t>
            </a:r>
            <a:r>
              <a:rPr lang="el-GR" sz="1700" b="1" dirty="0">
                <a:solidFill>
                  <a:srgbClr val="000000"/>
                </a:solidFill>
                <a:effectLst/>
                <a:latin typeface="Calibri"/>
                <a:ea typeface="Calibri" panose="020F0502020204030204" charset="0"/>
                <a:cs typeface="Calibri"/>
              </a:rPr>
              <a:t>το κοινωνικό</a:t>
            </a:r>
            <a:r>
              <a:rPr lang="el-GR" sz="1700" dirty="0">
                <a:solidFill>
                  <a:srgbClr val="000000"/>
                </a:solidFill>
                <a:effectLst/>
                <a:latin typeface="Calibri"/>
                <a:ea typeface="Calibri" panose="020F0502020204030204" charset="0"/>
                <a:cs typeface="Calibri"/>
              </a:rPr>
              <a:t>/</a:t>
            </a:r>
            <a:r>
              <a:rPr lang="el-GR" sz="1700" b="1" dirty="0" err="1">
                <a:solidFill>
                  <a:srgbClr val="000000"/>
                </a:solidFill>
                <a:effectLst/>
                <a:latin typeface="Calibri"/>
                <a:ea typeface="Calibri" panose="020F0502020204030204" charset="0"/>
                <a:cs typeface="Calibri"/>
              </a:rPr>
              <a:t>οργανωσιακό</a:t>
            </a:r>
            <a:r>
              <a:rPr lang="el-GR" sz="1700" b="1" dirty="0">
                <a:solidFill>
                  <a:srgbClr val="000000"/>
                </a:solidFill>
                <a:effectLst/>
                <a:latin typeface="Calibri"/>
                <a:ea typeface="Calibri" panose="020F0502020204030204" charset="0"/>
                <a:cs typeface="Calibri"/>
              </a:rPr>
              <a:t> </a:t>
            </a:r>
            <a:r>
              <a:rPr lang="el-GR" sz="1700" dirty="0">
                <a:solidFill>
                  <a:srgbClr val="000000"/>
                </a:solidFill>
                <a:effectLst/>
                <a:latin typeface="Calibri"/>
                <a:ea typeface="Calibri" panose="020F0502020204030204" charset="0"/>
                <a:cs typeface="Calibri"/>
              </a:rPr>
              <a:t>και  γ) </a:t>
            </a:r>
            <a:r>
              <a:rPr lang="el-GR" sz="1700" b="1" dirty="0">
                <a:solidFill>
                  <a:srgbClr val="000000"/>
                </a:solidFill>
                <a:effectLst/>
                <a:latin typeface="Calibri"/>
                <a:ea typeface="Calibri" panose="020F0502020204030204" charset="0"/>
                <a:cs typeface="Calibri"/>
              </a:rPr>
              <a:t>το περιβαλλοντικό</a:t>
            </a:r>
            <a:r>
              <a:rPr lang="el-GR" sz="1700" dirty="0">
                <a:solidFill>
                  <a:srgbClr val="000000"/>
                </a:solidFill>
                <a:effectLst/>
                <a:latin typeface="Calibri"/>
                <a:ea typeface="Calibri" panose="020F0502020204030204" charset="0"/>
                <a:cs typeface="Calibri"/>
              </a:rPr>
              <a:t>/</a:t>
            </a:r>
            <a:r>
              <a:rPr lang="el-GR" sz="1700" b="1" dirty="0">
                <a:solidFill>
                  <a:srgbClr val="000000"/>
                </a:solidFill>
                <a:effectLst/>
                <a:latin typeface="Calibri"/>
                <a:ea typeface="Calibri" panose="020F0502020204030204" charset="0"/>
                <a:cs typeface="Calibri"/>
              </a:rPr>
              <a:t>τεχνικό/οικονομικό </a:t>
            </a:r>
            <a:r>
              <a:rPr lang="el-GR" sz="1700" dirty="0">
                <a:solidFill>
                  <a:srgbClr val="000000"/>
                </a:solidFill>
                <a:effectLst/>
                <a:latin typeface="Calibri"/>
                <a:ea typeface="Calibri" panose="020F0502020204030204" charset="0"/>
                <a:cs typeface="Calibri"/>
              </a:rPr>
              <a:t>(Sterling 2001, Posch 1998, Φλογαΐτη &amp; </a:t>
            </a:r>
            <a:r>
              <a:rPr lang="el-GR" sz="1700" dirty="0" err="1">
                <a:solidFill>
                  <a:srgbClr val="000000"/>
                </a:solidFill>
                <a:effectLst/>
                <a:latin typeface="Calibri"/>
                <a:ea typeface="Calibri" panose="020F0502020204030204" charset="0"/>
                <a:cs typeface="Calibri"/>
              </a:rPr>
              <a:t>Δασκολιά</a:t>
            </a:r>
            <a:r>
              <a:rPr lang="el-GR" sz="1700" dirty="0">
                <a:solidFill>
                  <a:srgbClr val="000000"/>
                </a:solidFill>
                <a:effectLst/>
                <a:latin typeface="Calibri"/>
                <a:ea typeface="Calibri" panose="020F0502020204030204" charset="0"/>
                <a:cs typeface="Calibri"/>
              </a:rPr>
              <a:t> 2004, </a:t>
            </a:r>
            <a:r>
              <a:rPr lang="el-GR" sz="1700" dirty="0" err="1">
                <a:solidFill>
                  <a:srgbClr val="000000"/>
                </a:solidFill>
                <a:effectLst/>
                <a:latin typeface="Calibri"/>
                <a:ea typeface="Calibri" panose="020F0502020204030204" charset="0"/>
                <a:cs typeface="Calibri"/>
              </a:rPr>
              <a:t>Gough</a:t>
            </a:r>
            <a:r>
              <a:rPr lang="el-GR" sz="1700" dirty="0">
                <a:solidFill>
                  <a:srgbClr val="000000"/>
                </a:solidFill>
                <a:effectLst/>
                <a:latin typeface="Calibri"/>
                <a:ea typeface="Calibri" panose="020F0502020204030204" charset="0"/>
                <a:cs typeface="Calibri"/>
              </a:rPr>
              <a:t> 2005, 2006</a:t>
            </a:r>
            <a:r>
              <a:rPr lang="el-GR" sz="1700" dirty="0">
                <a:solidFill>
                  <a:srgbClr val="000000"/>
                </a:solidFill>
                <a:latin typeface="Calibri"/>
                <a:ea typeface="Calibri" panose="020F0502020204030204" charset="0"/>
                <a:cs typeface="Calibri"/>
              </a:rPr>
              <a:t>; </a:t>
            </a:r>
            <a:r>
              <a:rPr lang="el-GR" sz="1700" dirty="0">
                <a:solidFill>
                  <a:srgbClr val="000000"/>
                </a:solidFill>
                <a:effectLst/>
                <a:latin typeface="Calibri"/>
                <a:ea typeface="Calibri" panose="020F0502020204030204" charset="0"/>
                <a:cs typeface="Calibri"/>
              </a:rPr>
              <a:t> Λιαράκου &amp; Φλογαΐτη, 2009,  Kalaitzidis 2013).</a:t>
            </a:r>
            <a:endParaRPr lang="el-GR" sz="1700" dirty="0">
              <a:effectLst/>
              <a:latin typeface="Calibri"/>
              <a:ea typeface="Calibri" panose="020F0502020204030204" charset="0"/>
              <a:cs typeface="Calibri"/>
            </a:endParaRPr>
          </a:p>
          <a:p>
            <a:pPr marL="62865" algn="just">
              <a:lnSpc>
                <a:spcPct val="107000"/>
              </a:lnSpc>
              <a:spcAft>
                <a:spcPts val="0"/>
              </a:spcAft>
            </a:pPr>
            <a:r>
              <a:rPr lang="el-GR" sz="1700" dirty="0">
                <a:solidFill>
                  <a:srgbClr val="000000"/>
                </a:solidFill>
                <a:effectLst/>
                <a:latin typeface="Calibri"/>
                <a:ea typeface="Calibri" panose="020F0502020204030204" charset="0"/>
                <a:cs typeface="Calibri"/>
              </a:rPr>
              <a:t>Το</a:t>
            </a:r>
            <a:r>
              <a:rPr lang="el-GR" sz="1700" b="1" dirty="0">
                <a:solidFill>
                  <a:srgbClr val="000000"/>
                </a:solidFill>
                <a:effectLst/>
                <a:latin typeface="Calibri"/>
                <a:ea typeface="Calibri" panose="020F0502020204030204" charset="0"/>
                <a:cs typeface="Calibri"/>
              </a:rPr>
              <a:t> Αειφόρο Σχολείο</a:t>
            </a:r>
            <a:r>
              <a:rPr lang="el-GR" sz="1700" dirty="0">
                <a:solidFill>
                  <a:srgbClr val="000000"/>
                </a:solidFill>
                <a:effectLst/>
                <a:latin typeface="Calibri"/>
                <a:ea typeface="Calibri" panose="020F0502020204030204" charset="0"/>
                <a:cs typeface="Calibri"/>
              </a:rPr>
              <a:t> (Kalaitzidis, 2013):</a:t>
            </a:r>
            <a:endParaRPr lang="el-GR" sz="1700" dirty="0">
              <a:effectLst/>
              <a:latin typeface="Calibri"/>
              <a:ea typeface="Calibri" panose="020F0502020204030204" charset="0"/>
              <a:cs typeface="Calibri"/>
            </a:endParaRPr>
          </a:p>
          <a:p>
            <a:pPr marL="348615" indent="-285750" algn="just">
              <a:lnSpc>
                <a:spcPct val="107000"/>
              </a:lnSpc>
              <a:spcAft>
                <a:spcPts val="0"/>
              </a:spcAft>
              <a:buFont typeface="Arial" panose="020B0604020202020204" pitchFamily="34" charset="0"/>
              <a:buChar char="•"/>
            </a:pPr>
            <a:r>
              <a:rPr lang="el-GR" sz="1700" dirty="0">
                <a:solidFill>
                  <a:srgbClr val="000000"/>
                </a:solidFill>
                <a:effectLst/>
                <a:latin typeface="Calibri"/>
                <a:ea typeface="Calibri" panose="020F0502020204030204" charset="0"/>
                <a:cs typeface="Calibri"/>
              </a:rPr>
              <a:t>Αποτελεί συλλογική προσπάθεια και όχι ατομική.</a:t>
            </a:r>
            <a:endParaRPr lang="el-GR" sz="1700" dirty="0">
              <a:effectLst/>
              <a:latin typeface="Calibri"/>
              <a:ea typeface="Calibri" panose="020F0502020204030204" charset="0"/>
              <a:cs typeface="Calibri"/>
            </a:endParaRPr>
          </a:p>
          <a:p>
            <a:pPr marL="348615" indent="-285750" algn="just">
              <a:lnSpc>
                <a:spcPct val="107000"/>
              </a:lnSpc>
              <a:spcAft>
                <a:spcPts val="0"/>
              </a:spcAft>
              <a:buFont typeface="Arial" panose="020B0604020202020204" pitchFamily="34" charset="0"/>
              <a:buChar char="•"/>
            </a:pPr>
            <a:r>
              <a:rPr lang="el-GR" sz="1700" dirty="0">
                <a:solidFill>
                  <a:srgbClr val="000000"/>
                </a:solidFill>
                <a:effectLst/>
                <a:latin typeface="Calibri"/>
                <a:ea typeface="Calibri" panose="020F0502020204030204" charset="0"/>
                <a:cs typeface="Calibri"/>
              </a:rPr>
              <a:t>Αποτελεί κεντρική επιλογή της UNESCO και της Ευρωπαϊκής Ένωσης για την οποία η χώρα μας έχει δεσμευτεί.</a:t>
            </a:r>
            <a:endParaRPr lang="el-GR" sz="1700" dirty="0">
              <a:effectLst/>
              <a:latin typeface="Calibri"/>
              <a:ea typeface="Calibri" panose="020F0502020204030204" charset="0"/>
              <a:cs typeface="Calibri"/>
            </a:endParaRPr>
          </a:p>
          <a:p>
            <a:pPr marL="348615" indent="-285750" algn="just">
              <a:lnSpc>
                <a:spcPct val="107000"/>
              </a:lnSpc>
              <a:spcAft>
                <a:spcPts val="0"/>
              </a:spcAft>
              <a:buFont typeface="Arial" panose="020B0604020202020204" pitchFamily="34" charset="0"/>
              <a:buChar char="•"/>
            </a:pPr>
            <a:r>
              <a:rPr lang="el-GR" sz="1700" dirty="0">
                <a:solidFill>
                  <a:srgbClr val="000000"/>
                </a:solidFill>
                <a:latin typeface="Calibri"/>
                <a:ea typeface="Calibri" panose="020F0502020204030204" charset="0"/>
                <a:cs typeface="Calibri"/>
              </a:rPr>
              <a:t>Δίνει </a:t>
            </a:r>
            <a:r>
              <a:rPr lang="el-GR" sz="1700" dirty="0">
                <a:solidFill>
                  <a:srgbClr val="000000"/>
                </a:solidFill>
                <a:effectLst/>
                <a:latin typeface="Calibri"/>
                <a:ea typeface="Calibri" panose="020F0502020204030204" charset="0"/>
                <a:cs typeface="Calibri"/>
              </a:rPr>
              <a:t>απτά και θετικά αποτελέσματα ως προς την επίτευξη των στόχων του</a:t>
            </a:r>
            <a:r>
              <a:rPr lang="el-GR" sz="1700" dirty="0">
                <a:solidFill>
                  <a:srgbClr val="000000"/>
                </a:solidFill>
                <a:latin typeface="Calibri"/>
                <a:ea typeface="Calibri" panose="020F0502020204030204" charset="0"/>
                <a:cs typeface="Calibri"/>
              </a:rPr>
              <a:t> </a:t>
            </a:r>
            <a:r>
              <a:rPr lang="el-GR" sz="1700" dirty="0">
                <a:solidFill>
                  <a:srgbClr val="000000"/>
                </a:solidFill>
                <a:effectLst/>
                <a:latin typeface="Calibri"/>
                <a:ea typeface="Calibri" panose="020F0502020204030204" charset="0"/>
                <a:cs typeface="Calibri"/>
              </a:rPr>
              <a:t>που έχουν διάρκεια στο χρόνο.</a:t>
            </a:r>
            <a:endParaRPr lang="el-GR" sz="1700" dirty="0">
              <a:effectLst/>
              <a:latin typeface="Calibri"/>
              <a:ea typeface="Calibri" panose="020F0502020204030204" charset="0"/>
              <a:cs typeface="Calibri"/>
            </a:endParaRPr>
          </a:p>
          <a:p>
            <a:pPr marL="348615" indent="-285750" algn="just">
              <a:lnSpc>
                <a:spcPct val="107000"/>
              </a:lnSpc>
              <a:spcAft>
                <a:spcPts val="0"/>
              </a:spcAft>
              <a:buFont typeface="Arial" panose="020B0604020202020204" pitchFamily="34" charset="0"/>
              <a:buChar char="•"/>
            </a:pPr>
            <a:r>
              <a:rPr lang="el-GR" sz="1700" dirty="0">
                <a:solidFill>
                  <a:srgbClr val="000000"/>
                </a:solidFill>
                <a:effectLst/>
                <a:latin typeface="Calibri"/>
                <a:ea typeface="Calibri" panose="020F0502020204030204" charset="0"/>
                <a:cs typeface="Calibri"/>
              </a:rPr>
              <a:t>Συμβάλλει σε ένα πιο ειρηνικό, συμπεριληπτικό, χαρούμενο και ελκυστικό σχολείο (Νομικού &amp; </a:t>
            </a:r>
            <a:r>
              <a:rPr lang="el-GR" sz="1700" dirty="0" err="1">
                <a:solidFill>
                  <a:srgbClr val="000000"/>
                </a:solidFill>
                <a:effectLst/>
                <a:latin typeface="Calibri"/>
                <a:ea typeface="Calibri" panose="020F0502020204030204" charset="0"/>
                <a:cs typeface="Calibri"/>
              </a:rPr>
              <a:t>Καλαϊτζίδης</a:t>
            </a:r>
            <a:r>
              <a:rPr lang="el-GR" sz="1700" dirty="0">
                <a:solidFill>
                  <a:srgbClr val="000000"/>
                </a:solidFill>
                <a:effectLst/>
                <a:latin typeface="Calibri"/>
                <a:ea typeface="Calibri" panose="020F0502020204030204" charset="0"/>
                <a:cs typeface="Calibri"/>
              </a:rPr>
              <a:t>, 2013).</a:t>
            </a:r>
          </a:p>
          <a:p>
            <a:pPr marL="62865" algn="just">
              <a:lnSpc>
                <a:spcPct val="107000"/>
              </a:lnSpc>
              <a:spcAft>
                <a:spcPts val="0"/>
              </a:spcAft>
            </a:pPr>
            <a:endParaRPr lang="el-GR" sz="1700" dirty="0">
              <a:solidFill>
                <a:srgbClr val="000000"/>
              </a:solidFill>
              <a:latin typeface="Calibri" panose="020F0502020204030204" charset="0"/>
              <a:ea typeface="Calibri" panose="020F0502020204030204" charset="0"/>
            </a:endParaRPr>
          </a:p>
          <a:p>
            <a:pPr marL="62865" algn="just">
              <a:lnSpc>
                <a:spcPct val="107000"/>
              </a:lnSpc>
              <a:spcAft>
                <a:spcPts val="0"/>
              </a:spcAft>
            </a:pPr>
            <a:r>
              <a:rPr lang="el-GR" sz="1700" dirty="0">
                <a:solidFill>
                  <a:srgbClr val="000000"/>
                </a:solidFill>
                <a:effectLst/>
                <a:latin typeface="Calibri"/>
                <a:ea typeface="Calibri" panose="020F0502020204030204" charset="0"/>
                <a:cs typeface="Calibri"/>
              </a:rPr>
              <a:t>Προκειμένου το σχολείο να στραφεί προς την </a:t>
            </a:r>
            <a:r>
              <a:rPr lang="el-GR" sz="1700" dirty="0" err="1">
                <a:solidFill>
                  <a:srgbClr val="000000"/>
                </a:solidFill>
                <a:effectLst/>
                <a:latin typeface="Calibri"/>
                <a:ea typeface="Calibri" panose="020F0502020204030204" charset="0"/>
                <a:cs typeface="Calibri"/>
              </a:rPr>
              <a:t>αειφορία</a:t>
            </a:r>
            <a:r>
              <a:rPr lang="el-GR" sz="1700" dirty="0">
                <a:solidFill>
                  <a:srgbClr val="000000"/>
                </a:solidFill>
                <a:effectLst/>
                <a:latin typeface="Calibri"/>
                <a:ea typeface="Calibri" panose="020F0502020204030204" charset="0"/>
                <a:cs typeface="Calibri"/>
              </a:rPr>
              <a:t> και να γίνει «</a:t>
            </a:r>
            <a:r>
              <a:rPr lang="el-GR" sz="1700" b="1" dirty="0">
                <a:solidFill>
                  <a:srgbClr val="000000"/>
                </a:solidFill>
                <a:effectLst/>
                <a:latin typeface="Calibri"/>
                <a:ea typeface="Calibri" panose="020F0502020204030204" charset="0"/>
                <a:cs typeface="Calibri"/>
              </a:rPr>
              <a:t>ένα σχολείο που μαθαίνει</a:t>
            </a:r>
            <a:r>
              <a:rPr lang="el-GR" sz="1700" dirty="0">
                <a:solidFill>
                  <a:srgbClr val="000000"/>
                </a:solidFill>
                <a:effectLst/>
                <a:latin typeface="Calibri"/>
                <a:ea typeface="Calibri" panose="020F0502020204030204" charset="0"/>
                <a:cs typeface="Calibri"/>
              </a:rPr>
              <a:t>», καθοδηγείται από την υιοθέτηση κριτηρίων ποιότητας για τα τρία πεδία της λειτουργίας του με στόχους:</a:t>
            </a:r>
          </a:p>
          <a:p>
            <a:pPr marL="347980" indent="-285750" algn="just">
              <a:lnSpc>
                <a:spcPct val="107000"/>
              </a:lnSpc>
              <a:spcAft>
                <a:spcPts val="0"/>
              </a:spcAft>
              <a:buFont typeface="Arial" panose="020B0604020202020204" pitchFamily="34" charset="0"/>
              <a:buChar char="•"/>
            </a:pPr>
            <a:r>
              <a:rPr lang="el-GR" sz="1700" dirty="0">
                <a:solidFill>
                  <a:srgbClr val="000000"/>
                </a:solidFill>
                <a:latin typeface="Calibri"/>
                <a:ea typeface="Calibri" panose="020F0502020204030204" charset="0"/>
                <a:cs typeface="Calibri"/>
              </a:rPr>
              <a:t>την α</a:t>
            </a:r>
            <a:r>
              <a:rPr lang="el-GR" sz="1700" dirty="0">
                <a:solidFill>
                  <a:srgbClr val="000000"/>
                </a:solidFill>
                <a:effectLst/>
                <a:latin typeface="Calibri"/>
                <a:ea typeface="Calibri" panose="020F0502020204030204" charset="0"/>
                <a:cs typeface="Calibri"/>
              </a:rPr>
              <a:t>ξιοποίηση ποιοτικών κριτηρίων για όλες τις πλευρές της λειτουργίας του σχολείου.</a:t>
            </a:r>
            <a:endParaRPr lang="el-GR" sz="1700" dirty="0">
              <a:effectLst/>
              <a:latin typeface="Calibri"/>
              <a:ea typeface="Calibri" panose="020F0502020204030204" charset="0"/>
              <a:cs typeface="Calibri"/>
            </a:endParaRPr>
          </a:p>
          <a:p>
            <a:pPr marL="347980" indent="-285750" algn="just">
              <a:lnSpc>
                <a:spcPct val="107000"/>
              </a:lnSpc>
              <a:spcAft>
                <a:spcPts val="0"/>
              </a:spcAft>
              <a:buFont typeface="Arial" panose="020B0604020202020204" pitchFamily="34" charset="0"/>
              <a:buChar char="•"/>
            </a:pPr>
            <a:r>
              <a:rPr lang="el-GR" sz="1700" dirty="0">
                <a:solidFill>
                  <a:srgbClr val="000000"/>
                </a:solidFill>
                <a:latin typeface="Calibri"/>
                <a:ea typeface="Calibri" panose="020F0502020204030204" charset="0"/>
                <a:cs typeface="Calibri"/>
              </a:rPr>
              <a:t>την </a:t>
            </a:r>
            <a:r>
              <a:rPr lang="el-GR" sz="1700" dirty="0">
                <a:solidFill>
                  <a:srgbClr val="000000"/>
                </a:solidFill>
                <a:effectLst/>
                <a:latin typeface="Calibri"/>
                <a:ea typeface="Calibri" panose="020F0502020204030204" charset="0"/>
                <a:cs typeface="Calibri"/>
              </a:rPr>
              <a:t>Ολιστική προσέγγιση στην εξέταση των ζητημάτων, στην αντιμετώπιση των προβλημάτων και στις συμμετοχικές διαδικασίες.</a:t>
            </a:r>
            <a:endParaRPr lang="el-GR" sz="1700" dirty="0">
              <a:effectLst/>
              <a:latin typeface="Calibri"/>
              <a:ea typeface="Calibri" panose="020F0502020204030204" charset="0"/>
              <a:cs typeface="Calibri"/>
            </a:endParaRPr>
          </a:p>
          <a:p>
            <a:pPr marL="347980" indent="-285750" algn="just">
              <a:lnSpc>
                <a:spcPct val="107000"/>
              </a:lnSpc>
              <a:spcAft>
                <a:spcPts val="0"/>
              </a:spcAft>
              <a:buFont typeface="Arial" panose="020B0604020202020204" pitchFamily="34" charset="0"/>
              <a:buChar char="•"/>
            </a:pPr>
            <a:r>
              <a:rPr lang="el-GR" sz="1700" dirty="0">
                <a:solidFill>
                  <a:srgbClr val="000000"/>
                </a:solidFill>
                <a:latin typeface="Calibri"/>
                <a:ea typeface="Calibri" panose="020F0502020204030204" charset="0"/>
                <a:cs typeface="Calibri"/>
              </a:rPr>
              <a:t>τη δ</a:t>
            </a:r>
            <a:r>
              <a:rPr lang="el-GR" sz="1700" dirty="0">
                <a:solidFill>
                  <a:srgbClr val="000000"/>
                </a:solidFill>
                <a:effectLst/>
                <a:latin typeface="Calibri"/>
                <a:ea typeface="Calibri" panose="020F0502020204030204" charset="0"/>
                <a:cs typeface="Calibri"/>
              </a:rPr>
              <a:t>ημοκρατική λειτουργία σε όλα τα πεδία  λειτουργίας του σχολείου.</a:t>
            </a:r>
            <a:endParaRPr lang="el-GR" sz="1700" dirty="0">
              <a:effectLst/>
              <a:latin typeface="Calibri"/>
              <a:ea typeface="Calibri" panose="020F0502020204030204" charset="0"/>
              <a:cs typeface="Calibri"/>
            </a:endParaRPr>
          </a:p>
          <a:p>
            <a:pPr marL="347980" indent="-285750" algn="just">
              <a:lnSpc>
                <a:spcPct val="107000"/>
              </a:lnSpc>
              <a:spcAft>
                <a:spcPts val="0"/>
              </a:spcAft>
              <a:buFont typeface="Arial" panose="020B0604020202020204" pitchFamily="34" charset="0"/>
              <a:buChar char="•"/>
            </a:pPr>
            <a:r>
              <a:rPr lang="el-GR" sz="1700" dirty="0">
                <a:solidFill>
                  <a:srgbClr val="000000"/>
                </a:solidFill>
                <a:effectLst/>
                <a:latin typeface="Calibri"/>
                <a:ea typeface="Calibri" panose="020F0502020204030204" charset="0"/>
                <a:cs typeface="Calibri"/>
              </a:rPr>
              <a:t>την υιοθέτηση </a:t>
            </a:r>
            <a:r>
              <a:rPr lang="el-GR" sz="1700" dirty="0" err="1">
                <a:solidFill>
                  <a:srgbClr val="000000"/>
                </a:solidFill>
                <a:latin typeface="Calibri"/>
                <a:ea typeface="Calibri" panose="020F0502020204030204" charset="0"/>
                <a:cs typeface="Calibri"/>
              </a:rPr>
              <a:t>ο</a:t>
            </a:r>
            <a:r>
              <a:rPr lang="el-GR" sz="1700" dirty="0" err="1">
                <a:solidFill>
                  <a:srgbClr val="000000"/>
                </a:solidFill>
                <a:effectLst/>
                <a:latin typeface="Calibri"/>
                <a:ea typeface="Calibri" panose="020F0502020204030204" charset="0"/>
                <a:cs typeface="Calibri"/>
              </a:rPr>
              <a:t>μαδοσυνεργατικών</a:t>
            </a:r>
            <a:r>
              <a:rPr lang="el-GR" sz="1700" dirty="0">
                <a:solidFill>
                  <a:srgbClr val="000000"/>
                </a:solidFill>
                <a:effectLst/>
                <a:latin typeface="Calibri"/>
                <a:ea typeface="Calibri" panose="020F0502020204030204" charset="0"/>
                <a:cs typeface="Calibri"/>
              </a:rPr>
              <a:t> και </a:t>
            </a:r>
            <a:r>
              <a:rPr lang="el-GR" sz="1700" dirty="0" err="1">
                <a:solidFill>
                  <a:srgbClr val="000000"/>
                </a:solidFill>
                <a:effectLst/>
                <a:latin typeface="Calibri"/>
                <a:ea typeface="Calibri" panose="020F0502020204030204" charset="0"/>
                <a:cs typeface="Calibri"/>
              </a:rPr>
              <a:t>μαθητοκεντρικών</a:t>
            </a:r>
            <a:r>
              <a:rPr lang="el-GR" sz="1700" dirty="0">
                <a:solidFill>
                  <a:srgbClr val="000000"/>
                </a:solidFill>
                <a:effectLst/>
                <a:latin typeface="Calibri"/>
                <a:ea typeface="Calibri" panose="020F0502020204030204" charset="0"/>
                <a:cs typeface="Calibri"/>
              </a:rPr>
              <a:t> στρατηγικών διδασκαλίας.</a:t>
            </a:r>
            <a:endParaRPr lang="el-GR" sz="1700" dirty="0">
              <a:effectLst/>
              <a:latin typeface="Calibri"/>
              <a:ea typeface="Calibri" panose="020F0502020204030204" charset="0"/>
              <a:cs typeface="Calibri"/>
            </a:endParaRPr>
          </a:p>
          <a:p>
            <a:pPr marL="347980" indent="-285750" algn="just">
              <a:lnSpc>
                <a:spcPct val="107000"/>
              </a:lnSpc>
              <a:spcAft>
                <a:spcPts val="0"/>
              </a:spcAft>
              <a:buFont typeface="Arial" panose="020B0604020202020204" pitchFamily="34" charset="0"/>
              <a:buChar char="•"/>
            </a:pPr>
            <a:r>
              <a:rPr lang="el-GR" sz="1700" dirty="0">
                <a:solidFill>
                  <a:srgbClr val="000000"/>
                </a:solidFill>
                <a:latin typeface="Calibri"/>
                <a:ea typeface="Calibri" panose="020F0502020204030204" charset="0"/>
                <a:cs typeface="Calibri"/>
              </a:rPr>
              <a:t>την </a:t>
            </a:r>
            <a:r>
              <a:rPr lang="el-GR" sz="1700" dirty="0" err="1">
                <a:solidFill>
                  <a:srgbClr val="000000"/>
                </a:solidFill>
                <a:latin typeface="Calibri"/>
                <a:ea typeface="Calibri" panose="020F0502020204030204" charset="0"/>
                <a:cs typeface="Calibri"/>
              </a:rPr>
              <a:t>α</a:t>
            </a:r>
            <a:r>
              <a:rPr lang="el-GR" sz="1700" dirty="0" err="1">
                <a:solidFill>
                  <a:srgbClr val="000000"/>
                </a:solidFill>
                <a:effectLst/>
                <a:latin typeface="Calibri"/>
                <a:ea typeface="Calibri" panose="020F0502020204030204" charset="0"/>
                <a:cs typeface="Calibri"/>
              </a:rPr>
              <a:t>νοικτότητα</a:t>
            </a:r>
            <a:r>
              <a:rPr lang="el-GR" sz="1700" dirty="0">
                <a:solidFill>
                  <a:srgbClr val="000000"/>
                </a:solidFill>
                <a:effectLst/>
                <a:latin typeface="Calibri"/>
                <a:ea typeface="Calibri" panose="020F0502020204030204" charset="0"/>
                <a:cs typeface="Calibri"/>
              </a:rPr>
              <a:t> του σχολείου στην τοπική και στην παγκόσμια κοινότητα, όπως αυτή πραγματώνεται μέσα από την αλληλεπίδραση.</a:t>
            </a:r>
            <a:endParaRPr lang="el-GR" sz="1700" dirty="0">
              <a:effectLst/>
              <a:latin typeface="Calibri"/>
              <a:ea typeface="Calibri" panose="020F0502020204030204" charset="0"/>
              <a:cs typeface="Calibri"/>
            </a:endParaRPr>
          </a:p>
          <a:p>
            <a:pPr marL="347980" indent="-285750" algn="just">
              <a:lnSpc>
                <a:spcPct val="107000"/>
              </a:lnSpc>
              <a:spcAft>
                <a:spcPts val="0"/>
              </a:spcAft>
              <a:buFont typeface="Arial" panose="020B0604020202020204" pitchFamily="34" charset="0"/>
              <a:buChar char="•"/>
            </a:pPr>
            <a:r>
              <a:rPr lang="el-GR" sz="1700" dirty="0">
                <a:solidFill>
                  <a:srgbClr val="000000"/>
                </a:solidFill>
                <a:latin typeface="Calibri"/>
                <a:ea typeface="Calibri" panose="020F0502020204030204" charset="0"/>
                <a:cs typeface="Calibri"/>
              </a:rPr>
              <a:t>τον π</a:t>
            </a:r>
            <a:r>
              <a:rPr lang="el-GR" sz="1700" dirty="0">
                <a:solidFill>
                  <a:srgbClr val="000000"/>
                </a:solidFill>
                <a:effectLst/>
                <a:latin typeface="Calibri"/>
                <a:ea typeface="Calibri" panose="020F0502020204030204" charset="0"/>
                <a:cs typeface="Calibri"/>
              </a:rPr>
              <a:t>ροσανατολισμό στη μάθηση μέσα από την έρευνα-δράση.</a:t>
            </a:r>
            <a:endParaRPr lang="el-GR" sz="1700" dirty="0">
              <a:effectLst/>
              <a:latin typeface="Calibri"/>
              <a:ea typeface="Calibri" panose="020F0502020204030204" charset="0"/>
              <a:cs typeface="Calibri"/>
            </a:endParaRPr>
          </a:p>
          <a:p>
            <a:pPr marL="62865" algn="just">
              <a:lnSpc>
                <a:spcPct val="107000"/>
              </a:lnSpc>
              <a:spcAft>
                <a:spcPts val="0"/>
              </a:spcAft>
            </a:pPr>
            <a:endParaRPr lang="el-GR" sz="1600" dirty="0">
              <a:effectLst/>
              <a:latin typeface="Calibri" panose="020F0502020204030204" charset="0"/>
              <a:ea typeface="Calibri" panose="020F0502020204030204" charset="0"/>
            </a:endParaRPr>
          </a:p>
        </p:txBody>
      </p:sp>
      <p:grpSp>
        <p:nvGrpSpPr>
          <p:cNvPr id="4" name="Ομάδα 3"/>
          <p:cNvGrpSpPr/>
          <p:nvPr/>
        </p:nvGrpSpPr>
        <p:grpSpPr>
          <a:xfrm>
            <a:off x="8384275" y="6231890"/>
            <a:ext cx="3807725" cy="626110"/>
            <a:chOff x="0" y="0"/>
            <a:chExt cx="4973061" cy="626522"/>
          </a:xfrm>
        </p:grpSpPr>
        <p:sp>
          <p:nvSpPr>
            <p:cNvPr id="5" name="Rectangle 4"/>
            <p:cNvSpPr/>
            <p:nvPr/>
          </p:nvSpPr>
          <p:spPr>
            <a:xfrm>
              <a:off x="0" y="0"/>
              <a:ext cx="4973061" cy="626522"/>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98810"/>
              <a:ext cx="1697214" cy="449460"/>
            </a:xfrm>
            <a:prstGeom prst="rect">
              <a:avLst/>
            </a:prstGeom>
            <a:effectLst/>
          </p:spPr>
        </p:pic>
      </p:grpSp>
      <p:sp>
        <p:nvSpPr>
          <p:cNvPr id="2" name="TextBox 1"/>
          <p:cNvSpPr txBox="1"/>
          <p:nvPr/>
        </p:nvSpPr>
        <p:spPr>
          <a:xfrm>
            <a:off x="1568292" y="250237"/>
            <a:ext cx="9794604" cy="523220"/>
          </a:xfrm>
          <a:prstGeom prst="rect">
            <a:avLst/>
          </a:prstGeom>
          <a:noFill/>
        </p:spPr>
        <p:txBody>
          <a:bodyPr wrap="none" rtlCol="0">
            <a:spAutoFit/>
          </a:bodyPr>
          <a:lstStyle/>
          <a:p>
            <a:pPr algn="ctr"/>
            <a:r>
              <a:rPr lang="el-GR" sz="2800" spc="300">
                <a:ea typeface="Lato Heavy" panose="020F0502020204030203" pitchFamily="34" charset="0"/>
                <a:cs typeface="Lato Heavy" panose="020F0502020204030203" pitchFamily="34" charset="0"/>
              </a:rPr>
              <a:t>Διαστάσεις της Λειτουργίας του Αειφόρου Σχολείου</a:t>
            </a:r>
            <a:endParaRPr lang="id-ID" sz="2800" spc="300">
              <a:ea typeface="Lato Heavy" panose="020F0502020204030203" pitchFamily="34" charset="0"/>
              <a:cs typeface="Lato Heavy" panose="020F0502020204030203" pitchFamily="34" charset="0"/>
            </a:endParaRPr>
          </a:p>
        </p:txBody>
      </p:sp>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294755" y="6380549"/>
            <a:ext cx="1425895" cy="399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927" y="1455298"/>
            <a:ext cx="9892146" cy="4316631"/>
          </a:xfrm>
          <a:prstGeom prst="rect">
            <a:avLst/>
          </a:prstGeom>
          <a:noFill/>
        </p:spPr>
        <p:txBody>
          <a:bodyPr wrap="square">
            <a:spAutoFit/>
          </a:bodyPr>
          <a:lstStyle/>
          <a:p>
            <a:pPr algn="just">
              <a:lnSpc>
                <a:spcPct val="107000"/>
              </a:lnSpc>
              <a:spcAft>
                <a:spcPts val="500"/>
              </a:spcAft>
            </a:pPr>
            <a:r>
              <a:rPr lang="el-GR" sz="1800" dirty="0">
                <a:solidFill>
                  <a:srgbClr val="000000"/>
                </a:solidFill>
                <a:effectLst/>
                <a:latin typeface="Calibri" panose="020F0502020204030204" charset="0"/>
                <a:ea typeface="Calibri" panose="020F0502020204030204" charset="0"/>
              </a:rPr>
              <a:t>Το Αειφόρο </a:t>
            </a:r>
            <a:r>
              <a:rPr lang="el-GR" dirty="0">
                <a:solidFill>
                  <a:srgbClr val="000000"/>
                </a:solidFill>
                <a:latin typeface="Calibri" panose="020F0502020204030204" charset="0"/>
                <a:ea typeface="Calibri" panose="020F0502020204030204" charset="0"/>
              </a:rPr>
              <a:t>Σ</a:t>
            </a:r>
            <a:r>
              <a:rPr lang="el-GR" sz="1800" dirty="0">
                <a:solidFill>
                  <a:srgbClr val="000000"/>
                </a:solidFill>
                <a:effectLst/>
                <a:latin typeface="Calibri" panose="020F0502020204030204" charset="0"/>
                <a:ea typeface="Calibri" panose="020F0502020204030204" charset="0"/>
              </a:rPr>
              <a:t>χολείο εργάζεται ως κοινότητα</a:t>
            </a:r>
            <a:r>
              <a:rPr lang="el-GR" sz="1800" b="1" dirty="0">
                <a:solidFill>
                  <a:srgbClr val="000000"/>
                </a:solidFill>
                <a:effectLst/>
                <a:latin typeface="Calibri" panose="020F0502020204030204" charset="0"/>
                <a:ea typeface="Calibri" panose="020F0502020204030204" charset="0"/>
              </a:rPr>
              <a:t> </a:t>
            </a:r>
            <a:r>
              <a:rPr lang="el-GR" sz="1800" dirty="0">
                <a:solidFill>
                  <a:srgbClr val="000000"/>
                </a:solidFill>
                <a:effectLst/>
                <a:latin typeface="Calibri" panose="020F0502020204030204" charset="0"/>
                <a:ea typeface="Calibri" panose="020F0502020204030204" charset="0"/>
              </a:rPr>
              <a:t>μάθησης και πρακτικής, δημιουργώντας το </a:t>
            </a:r>
            <a:r>
              <a:rPr lang="el-GR" sz="1800" b="1" dirty="0">
                <a:solidFill>
                  <a:srgbClr val="000000"/>
                </a:solidFill>
                <a:effectLst/>
                <a:latin typeface="Calibri" panose="020F0502020204030204" charset="0"/>
                <a:ea typeface="Calibri" panose="020F0502020204030204" charset="0"/>
              </a:rPr>
              <a:t>Σχολικό Σχέδιο Δράσης</a:t>
            </a:r>
            <a:r>
              <a:rPr lang="el-GR" sz="1800" dirty="0">
                <a:solidFill>
                  <a:srgbClr val="000000"/>
                </a:solidFill>
                <a:effectLst/>
                <a:latin typeface="Calibri" panose="020F0502020204030204" charset="0"/>
                <a:ea typeface="Calibri" panose="020F0502020204030204" charset="0"/>
              </a:rPr>
              <a:t>. Κάθε τμήμα τάξης μπορεί να έχει το δικό του Σχέδιο Δράσης και όλα μαζί συναρθρώνονται στο Σχολικό Σχέδιο Δράσης, σαν ένα παζλ που τα κομμάτια του δημιουργούν μια ενιαία εικόνα, το Αειφόρο Σχολείο.</a:t>
            </a:r>
            <a:r>
              <a:rPr lang="el-GR" sz="1800" b="1" dirty="0">
                <a:solidFill>
                  <a:srgbClr val="000000"/>
                </a:solidFill>
                <a:effectLst/>
                <a:latin typeface="Calibri" panose="020F0502020204030204" charset="0"/>
                <a:ea typeface="Calibri" panose="020F0502020204030204" charset="0"/>
              </a:rPr>
              <a:t> </a:t>
            </a:r>
          </a:p>
          <a:p>
            <a:pPr algn="just">
              <a:lnSpc>
                <a:spcPct val="107000"/>
              </a:lnSpc>
              <a:spcAft>
                <a:spcPts val="500"/>
              </a:spcAft>
            </a:pPr>
            <a:r>
              <a:rPr lang="el-GR" sz="1800" b="1" dirty="0">
                <a:solidFill>
                  <a:srgbClr val="000000"/>
                </a:solidFill>
                <a:effectLst/>
                <a:latin typeface="Calibri" panose="020F0502020204030204" charset="0"/>
                <a:ea typeface="Calibri" panose="020F0502020204030204" charset="0"/>
              </a:rPr>
              <a:t>Τα </a:t>
            </a:r>
            <a:r>
              <a:rPr lang="el-GR" sz="1800" b="1" dirty="0">
                <a:effectLst/>
                <a:latin typeface="Calibri" panose="020F0502020204030204" charset="0"/>
                <a:ea typeface="Calibri" panose="020F0502020204030204" charset="0"/>
              </a:rPr>
              <a:t>προσδοκώμενα</a:t>
            </a:r>
            <a:r>
              <a:rPr lang="el-GR" sz="1800" b="1" dirty="0">
                <a:solidFill>
                  <a:srgbClr val="000000"/>
                </a:solidFill>
                <a:effectLst/>
                <a:latin typeface="Calibri" panose="020F0502020204030204" charset="0"/>
                <a:ea typeface="Calibri" panose="020F0502020204030204" charset="0"/>
              </a:rPr>
              <a:t> μαθησιακά αποτελέσματα του Προγράμματος Σπουδών του Αειφόρου Σχολείου οργανώνονται στους τέσσερις Πυλώνες της Εκπαίδευσης, σύμφωνα με την Αναφορά του </a:t>
            </a:r>
            <a:r>
              <a:rPr lang="el-GR" sz="1800" b="1" dirty="0" err="1">
                <a:solidFill>
                  <a:srgbClr val="000000"/>
                </a:solidFill>
                <a:effectLst/>
                <a:latin typeface="Calibri" panose="020F0502020204030204" charset="0"/>
                <a:ea typeface="Calibri" panose="020F0502020204030204" charset="0"/>
              </a:rPr>
              <a:t>Zακ</a:t>
            </a:r>
            <a:r>
              <a:rPr lang="el-GR" sz="1800" b="1" dirty="0">
                <a:solidFill>
                  <a:srgbClr val="000000"/>
                </a:solidFill>
                <a:effectLst/>
                <a:latin typeface="Calibri" panose="020F0502020204030204" charset="0"/>
                <a:ea typeface="Calibri" panose="020F0502020204030204" charset="0"/>
              </a:rPr>
              <a:t> </a:t>
            </a:r>
            <a:r>
              <a:rPr lang="el-GR" sz="1800" b="1" dirty="0" err="1">
                <a:solidFill>
                  <a:srgbClr val="000000"/>
                </a:solidFill>
                <a:effectLst/>
                <a:latin typeface="Calibri" panose="020F0502020204030204" charset="0"/>
                <a:ea typeface="Calibri" panose="020F0502020204030204" charset="0"/>
              </a:rPr>
              <a:t>Ντελόρ</a:t>
            </a:r>
            <a:r>
              <a:rPr lang="el-GR" sz="1800" b="1" dirty="0">
                <a:solidFill>
                  <a:srgbClr val="000000"/>
                </a:solidFill>
                <a:effectLst/>
                <a:latin typeface="Calibri" panose="020F0502020204030204" charset="0"/>
                <a:ea typeface="Calibri" panose="020F0502020204030204" charset="0"/>
              </a:rPr>
              <a:t>  </a:t>
            </a:r>
            <a:r>
              <a:rPr lang="el-GR" sz="1800" i="1" dirty="0">
                <a:solidFill>
                  <a:srgbClr val="000000"/>
                </a:solidFill>
                <a:effectLst/>
                <a:latin typeface="Calibri" panose="020F0502020204030204" charset="0"/>
                <a:ea typeface="Calibri" panose="020F0502020204030204" charset="0"/>
              </a:rPr>
              <a:t>(</a:t>
            </a:r>
            <a:r>
              <a:rPr lang="el-GR" sz="1800" i="1" dirty="0" err="1">
                <a:solidFill>
                  <a:srgbClr val="333333"/>
                </a:solidFill>
                <a:effectLst/>
                <a:highlight>
                  <a:srgbClr val="FFFFFF"/>
                </a:highlight>
                <a:latin typeface="Calibri" panose="020F0502020204030204" charset="0"/>
                <a:ea typeface="Calibri" panose="020F0502020204030204" charset="0"/>
              </a:rPr>
              <a:t>Learning</a:t>
            </a:r>
            <a:r>
              <a:rPr lang="el-GR" sz="1800" i="1" dirty="0">
                <a:solidFill>
                  <a:srgbClr val="333333"/>
                </a:solidFill>
                <a:effectLst/>
                <a:highlight>
                  <a:srgbClr val="FFFFFF"/>
                </a:highlight>
                <a:latin typeface="Calibri" panose="020F0502020204030204" charset="0"/>
                <a:ea typeface="Calibri" panose="020F0502020204030204" charset="0"/>
              </a:rPr>
              <a:t>: the </a:t>
            </a:r>
            <a:r>
              <a:rPr lang="el-GR" sz="1800" i="1" dirty="0" err="1">
                <a:solidFill>
                  <a:srgbClr val="333333"/>
                </a:solidFill>
                <a:effectLst/>
                <a:highlight>
                  <a:srgbClr val="FFFFFF"/>
                </a:highlight>
                <a:latin typeface="Calibri" panose="020F0502020204030204" charset="0"/>
                <a:ea typeface="Calibri" panose="020F0502020204030204" charset="0"/>
              </a:rPr>
              <a:t>treasure</a:t>
            </a:r>
            <a:r>
              <a:rPr lang="el-GR" sz="1800" i="1" dirty="0">
                <a:solidFill>
                  <a:srgbClr val="333333"/>
                </a:solidFill>
                <a:effectLst/>
                <a:highlight>
                  <a:srgbClr val="FFFFFF"/>
                </a:highlight>
                <a:latin typeface="Calibri" panose="020F0502020204030204" charset="0"/>
                <a:ea typeface="Calibri" panose="020F0502020204030204" charset="0"/>
              </a:rPr>
              <a:t> </a:t>
            </a:r>
            <a:r>
              <a:rPr lang="el-GR" sz="1800" i="1" dirty="0" err="1">
                <a:solidFill>
                  <a:srgbClr val="333333"/>
                </a:solidFill>
                <a:effectLst/>
                <a:highlight>
                  <a:srgbClr val="FFFFFF"/>
                </a:highlight>
                <a:latin typeface="Calibri" panose="020F0502020204030204" charset="0"/>
                <a:ea typeface="Calibri" panose="020F0502020204030204" charset="0"/>
              </a:rPr>
              <a:t>within</a:t>
            </a:r>
            <a:r>
              <a:rPr lang="el-GR" sz="1800" i="1" dirty="0">
                <a:solidFill>
                  <a:srgbClr val="333333"/>
                </a:solidFill>
                <a:effectLst/>
                <a:highlight>
                  <a:srgbClr val="FFFFFF"/>
                </a:highlight>
                <a:latin typeface="Calibri" panose="020F0502020204030204" charset="0"/>
                <a:ea typeface="Calibri" panose="020F0502020204030204" charset="0"/>
              </a:rPr>
              <a:t>; </a:t>
            </a:r>
            <a:r>
              <a:rPr lang="el-GR" sz="1800" i="1" dirty="0" err="1">
                <a:solidFill>
                  <a:srgbClr val="333333"/>
                </a:solidFill>
                <a:effectLst/>
                <a:highlight>
                  <a:srgbClr val="FFFFFF"/>
                </a:highlight>
                <a:latin typeface="Calibri" panose="020F0502020204030204" charset="0"/>
                <a:ea typeface="Calibri" panose="020F0502020204030204" charset="0"/>
              </a:rPr>
              <a:t>report</a:t>
            </a:r>
            <a:r>
              <a:rPr lang="el-GR" sz="1800" i="1" dirty="0">
                <a:solidFill>
                  <a:srgbClr val="333333"/>
                </a:solidFill>
                <a:effectLst/>
                <a:highlight>
                  <a:srgbClr val="FFFFFF"/>
                </a:highlight>
                <a:latin typeface="Calibri" panose="020F0502020204030204" charset="0"/>
                <a:ea typeface="Calibri" panose="020F0502020204030204" charset="0"/>
              </a:rPr>
              <a:t> </a:t>
            </a:r>
            <a:r>
              <a:rPr lang="el-GR" sz="1800" i="1" dirty="0" err="1">
                <a:solidFill>
                  <a:srgbClr val="333333"/>
                </a:solidFill>
                <a:effectLst/>
                <a:highlight>
                  <a:srgbClr val="FFFFFF"/>
                </a:highlight>
                <a:latin typeface="Calibri" panose="020F0502020204030204" charset="0"/>
                <a:ea typeface="Calibri" panose="020F0502020204030204" charset="0"/>
              </a:rPr>
              <a:t>to</a:t>
            </a:r>
            <a:r>
              <a:rPr lang="el-GR" sz="1800" i="1" dirty="0">
                <a:solidFill>
                  <a:srgbClr val="333333"/>
                </a:solidFill>
                <a:effectLst/>
                <a:highlight>
                  <a:srgbClr val="FFFFFF"/>
                </a:highlight>
                <a:latin typeface="Calibri" panose="020F0502020204030204" charset="0"/>
                <a:ea typeface="Calibri" panose="020F0502020204030204" charset="0"/>
              </a:rPr>
              <a:t> UNESCO of the International Commission on </a:t>
            </a:r>
            <a:r>
              <a:rPr lang="el-GR" sz="1800" i="1" dirty="0" err="1">
                <a:solidFill>
                  <a:srgbClr val="333333"/>
                </a:solidFill>
                <a:effectLst/>
                <a:highlight>
                  <a:srgbClr val="FFFFFF"/>
                </a:highlight>
                <a:latin typeface="Calibri" panose="020F0502020204030204" charset="0"/>
                <a:ea typeface="Calibri" panose="020F0502020204030204" charset="0"/>
              </a:rPr>
              <a:t>Education</a:t>
            </a:r>
            <a:r>
              <a:rPr lang="el-GR" sz="1800" i="1" dirty="0">
                <a:solidFill>
                  <a:srgbClr val="333333"/>
                </a:solidFill>
                <a:effectLst/>
                <a:highlight>
                  <a:srgbClr val="FFFFFF"/>
                </a:highlight>
                <a:latin typeface="Calibri" panose="020F0502020204030204" charset="0"/>
                <a:ea typeface="Calibri" panose="020F0502020204030204" charset="0"/>
              </a:rPr>
              <a:t> for the </a:t>
            </a:r>
            <a:r>
              <a:rPr lang="el-GR" sz="1800" i="1" dirty="0" err="1">
                <a:solidFill>
                  <a:srgbClr val="333333"/>
                </a:solidFill>
                <a:effectLst/>
                <a:highlight>
                  <a:srgbClr val="FFFFFF"/>
                </a:highlight>
                <a:latin typeface="Calibri" panose="020F0502020204030204" charset="0"/>
                <a:ea typeface="Calibri" panose="020F0502020204030204" charset="0"/>
              </a:rPr>
              <a:t>Twenty-first</a:t>
            </a:r>
            <a:r>
              <a:rPr lang="el-GR" sz="1800" i="1" dirty="0">
                <a:solidFill>
                  <a:srgbClr val="333333"/>
                </a:solidFill>
                <a:effectLst/>
                <a:highlight>
                  <a:srgbClr val="FFFFFF"/>
                </a:highlight>
                <a:latin typeface="Calibri" panose="020F0502020204030204" charset="0"/>
                <a:ea typeface="Calibri" panose="020F0502020204030204" charset="0"/>
              </a:rPr>
              <a:t> </a:t>
            </a:r>
            <a:r>
              <a:rPr lang="el-GR" sz="1800" i="1" dirty="0" err="1">
                <a:solidFill>
                  <a:srgbClr val="333333"/>
                </a:solidFill>
                <a:effectLst/>
                <a:highlight>
                  <a:srgbClr val="FFFFFF"/>
                </a:highlight>
                <a:latin typeface="Calibri" panose="020F0502020204030204" charset="0"/>
                <a:ea typeface="Calibri" panose="020F0502020204030204" charset="0"/>
              </a:rPr>
              <a:t>Century</a:t>
            </a:r>
            <a:r>
              <a:rPr lang="el-GR" sz="1800" i="1" dirty="0">
                <a:solidFill>
                  <a:srgbClr val="333333"/>
                </a:solidFill>
                <a:effectLst/>
                <a:highlight>
                  <a:srgbClr val="FFFFFF"/>
                </a:highlight>
                <a:latin typeface="Calibri" panose="020F0502020204030204" charset="0"/>
                <a:ea typeface="Calibri" panose="020F0502020204030204" charset="0"/>
              </a:rPr>
              <a:t>,</a:t>
            </a:r>
            <a:r>
              <a:rPr lang="en-US" sz="1800" i="1" dirty="0">
                <a:solidFill>
                  <a:srgbClr val="333333"/>
                </a:solidFill>
                <a:effectLst/>
                <a:highlight>
                  <a:srgbClr val="FFFFFF"/>
                </a:highlight>
                <a:latin typeface="Calibri" panose="020F0502020204030204" charset="0"/>
                <a:ea typeface="Calibri" panose="020F0502020204030204" charset="0"/>
              </a:rPr>
              <a:t> </a:t>
            </a:r>
            <a:r>
              <a:rPr lang="el-GR" sz="1800" i="1" dirty="0">
                <a:solidFill>
                  <a:srgbClr val="333333"/>
                </a:solidFill>
                <a:effectLst/>
                <a:highlight>
                  <a:srgbClr val="FFFFFF"/>
                </a:highlight>
                <a:latin typeface="Calibri" panose="020F0502020204030204" charset="0"/>
                <a:ea typeface="Calibri" panose="020F0502020204030204" charset="0"/>
              </a:rPr>
              <a:t>1996):</a:t>
            </a:r>
          </a:p>
          <a:p>
            <a:pPr algn="just">
              <a:lnSpc>
                <a:spcPct val="107000"/>
              </a:lnSpc>
              <a:spcAft>
                <a:spcPts val="500"/>
              </a:spcAft>
            </a:pPr>
            <a:endParaRPr lang="el-GR" sz="1800" dirty="0">
              <a:effectLst/>
              <a:latin typeface="Calibri" panose="020F0502020204030204" charset="0"/>
              <a:ea typeface="Calibri" panose="020F0502020204030204" charset="0"/>
            </a:endParaRPr>
          </a:p>
          <a:p>
            <a:pPr algn="just">
              <a:lnSpc>
                <a:spcPct val="107000"/>
              </a:lnSpc>
              <a:spcAft>
                <a:spcPts val="500"/>
              </a:spcAft>
            </a:pPr>
            <a:r>
              <a:rPr lang="el-GR" sz="1800" b="1" dirty="0">
                <a:solidFill>
                  <a:srgbClr val="000000"/>
                </a:solidFill>
                <a:effectLst/>
                <a:latin typeface="Calibri" panose="020F0502020204030204" charset="0"/>
                <a:ea typeface="Calibri" panose="020F0502020204030204" charset="0"/>
              </a:rPr>
              <a:t>Α. Μαθαίνω να </a:t>
            </a:r>
            <a:r>
              <a:rPr lang="el-GR" sz="1800" b="1" dirty="0">
                <a:effectLst/>
                <a:latin typeface="Calibri" panose="020F0502020204030204" charset="0"/>
                <a:ea typeface="Calibri" panose="020F0502020204030204" charset="0"/>
              </a:rPr>
              <a:t>ζω</a:t>
            </a:r>
            <a:endParaRPr lang="el-GR" sz="1800" dirty="0">
              <a:effectLst/>
              <a:latin typeface="Calibri" panose="020F0502020204030204" charset="0"/>
              <a:ea typeface="Calibri" panose="020F0502020204030204" charset="0"/>
            </a:endParaRPr>
          </a:p>
          <a:p>
            <a:pPr algn="just">
              <a:lnSpc>
                <a:spcPct val="107000"/>
              </a:lnSpc>
              <a:spcAft>
                <a:spcPts val="500"/>
              </a:spcAft>
            </a:pPr>
            <a:r>
              <a:rPr lang="el-GR" sz="1800" b="1" dirty="0">
                <a:solidFill>
                  <a:srgbClr val="000000"/>
                </a:solidFill>
                <a:effectLst/>
                <a:latin typeface="Calibri" panose="020F0502020204030204" charset="0"/>
                <a:ea typeface="Calibri" panose="020F0502020204030204" charset="0"/>
              </a:rPr>
              <a:t>Β. Μαθαίνω να ζω με τους άλλους</a:t>
            </a:r>
            <a:endParaRPr lang="el-GR" sz="1800" dirty="0">
              <a:effectLst/>
              <a:latin typeface="Calibri" panose="020F0502020204030204" charset="0"/>
              <a:ea typeface="Calibri" panose="020F0502020204030204" charset="0"/>
            </a:endParaRPr>
          </a:p>
          <a:p>
            <a:pPr algn="just">
              <a:lnSpc>
                <a:spcPct val="107000"/>
              </a:lnSpc>
              <a:spcAft>
                <a:spcPts val="500"/>
              </a:spcAft>
            </a:pPr>
            <a:r>
              <a:rPr lang="el-GR" sz="1800" b="1" dirty="0">
                <a:solidFill>
                  <a:srgbClr val="000000"/>
                </a:solidFill>
                <a:effectLst/>
                <a:latin typeface="Calibri" panose="020F0502020204030204" charset="0"/>
                <a:ea typeface="Calibri" panose="020F0502020204030204" charset="0"/>
              </a:rPr>
              <a:t>Γ. Μαθαίνω πώς να μαθαίνω</a:t>
            </a:r>
            <a:endParaRPr lang="el-GR" sz="1800" dirty="0">
              <a:effectLst/>
              <a:latin typeface="Calibri" panose="020F0502020204030204" charset="0"/>
              <a:ea typeface="Calibri" panose="020F0502020204030204" charset="0"/>
            </a:endParaRPr>
          </a:p>
          <a:p>
            <a:pPr algn="just">
              <a:lnSpc>
                <a:spcPct val="107000"/>
              </a:lnSpc>
              <a:spcAft>
                <a:spcPts val="500"/>
              </a:spcAft>
            </a:pPr>
            <a:r>
              <a:rPr lang="el-GR" sz="1800" b="1" dirty="0">
                <a:solidFill>
                  <a:srgbClr val="000000"/>
                </a:solidFill>
                <a:effectLst/>
                <a:latin typeface="Calibri" panose="020F0502020204030204" charset="0"/>
                <a:ea typeface="Calibri" panose="020F0502020204030204" charset="0"/>
              </a:rPr>
              <a:t>Δ. Μαθαίνω να </a:t>
            </a:r>
            <a:r>
              <a:rPr lang="el-GR" sz="1800" b="1" dirty="0">
                <a:effectLst/>
                <a:latin typeface="Calibri" panose="020F0502020204030204" charset="0"/>
                <a:ea typeface="Calibri" panose="020F0502020204030204" charset="0"/>
              </a:rPr>
              <a:t>ενεργώ</a:t>
            </a:r>
            <a:endParaRPr lang="el-GR" sz="1800" dirty="0">
              <a:effectLst/>
              <a:latin typeface="Calibri" panose="020F0502020204030204" charset="0"/>
              <a:ea typeface="Calibri" panose="020F0502020204030204" charset="0"/>
            </a:endParaRPr>
          </a:p>
        </p:txBody>
      </p:sp>
      <p:grpSp>
        <p:nvGrpSpPr>
          <p:cNvPr id="4" name="Ομάδα 3"/>
          <p:cNvGrpSpPr/>
          <p:nvPr/>
        </p:nvGrpSpPr>
        <p:grpSpPr>
          <a:xfrm>
            <a:off x="0" y="6283136"/>
            <a:ext cx="8497614" cy="607060"/>
            <a:chOff x="0" y="5831840"/>
            <a:chExt cx="8497614" cy="607060"/>
          </a:xfrm>
        </p:grpSpPr>
        <p:sp>
          <p:nvSpPr>
            <p:cNvPr id="5"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2" name="TextBox 1"/>
          <p:cNvSpPr txBox="1"/>
          <p:nvPr/>
        </p:nvSpPr>
        <p:spPr>
          <a:xfrm>
            <a:off x="1772491" y="327239"/>
            <a:ext cx="8552341" cy="523220"/>
          </a:xfrm>
          <a:prstGeom prst="rect">
            <a:avLst/>
          </a:prstGeom>
          <a:noFill/>
        </p:spPr>
        <p:txBody>
          <a:bodyPr wrap="none" rtlCol="0">
            <a:spAutoFit/>
          </a:bodyPr>
          <a:lstStyle/>
          <a:p>
            <a:pPr algn="ctr"/>
            <a:r>
              <a:rPr lang="el-GR" sz="2800" spc="300">
                <a:ea typeface="Lato Heavy" panose="020F0502020204030203" pitchFamily="34" charset="0"/>
                <a:cs typeface="Lato Heavy" panose="020F0502020204030203" pitchFamily="34" charset="0"/>
              </a:rPr>
              <a:t>Το Αειφόρο Σχολείο: Μια Κοινότητα Μάθησης</a:t>
            </a:r>
            <a:endParaRPr lang="id-ID" sz="2800" spc="300">
              <a:ea typeface="Lato Heavy" panose="020F0502020204030203" pitchFamily="34" charset="0"/>
              <a:cs typeface="Lato Heavy" panose="020F0502020204030203" pitchFamily="34" charset="0"/>
            </a:endParaRPr>
          </a:p>
        </p:txBody>
      </p:sp>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390005" y="6412694"/>
            <a:ext cx="1425895" cy="3992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3"/>
          <p:cNvGrpSpPr/>
          <p:nvPr/>
        </p:nvGrpSpPr>
        <p:grpSpPr>
          <a:xfrm>
            <a:off x="5380523" y="6231890"/>
            <a:ext cx="6811478" cy="626110"/>
            <a:chOff x="0" y="0"/>
            <a:chExt cx="4973061" cy="626522"/>
          </a:xfrm>
        </p:grpSpPr>
        <p:sp>
          <p:nvSpPr>
            <p:cNvPr id="5" name="Rectangle 4"/>
            <p:cNvSpPr/>
            <p:nvPr/>
          </p:nvSpPr>
          <p:spPr>
            <a:xfrm>
              <a:off x="0" y="0"/>
              <a:ext cx="4973061" cy="626522"/>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98810"/>
              <a:ext cx="1697214" cy="449460"/>
            </a:xfrm>
            <a:prstGeom prst="rect">
              <a:avLst/>
            </a:prstGeom>
            <a:effectLst/>
          </p:spPr>
        </p:pic>
      </p:grpSp>
      <p:sp>
        <p:nvSpPr>
          <p:cNvPr id="8" name="Ορθογώνιο 7">
            <a:extLst>
              <a:ext uri="{FF2B5EF4-FFF2-40B4-BE49-F238E27FC236}">
                <a16:creationId xmlns:a16="http://schemas.microsoft.com/office/drawing/2014/main" id="{23C54013-0EDE-2D1C-1A84-41C28B9A5D78}"/>
              </a:ext>
            </a:extLst>
          </p:cNvPr>
          <p:cNvSpPr/>
          <p:nvPr/>
        </p:nvSpPr>
        <p:spPr>
          <a:xfrm>
            <a:off x="1003861" y="251716"/>
            <a:ext cx="9384145" cy="1200329"/>
          </a:xfrm>
          <a:prstGeom prst="rect">
            <a:avLst/>
          </a:prstGeom>
        </p:spPr>
        <p:txBody>
          <a:bodyPr wrap="square">
            <a:spAutoFit/>
          </a:bodyPr>
          <a:lstStyle/>
          <a:p>
            <a:pPr lvl="0" algn="ctr"/>
            <a:r>
              <a:rPr lang="el-GR" sz="2400" b="1">
                <a:solidFill>
                  <a:srgbClr val="FF0000"/>
                </a:solidFill>
              </a:rPr>
              <a:t>Οδηγός Εκπαιδευτικού</a:t>
            </a:r>
            <a:br>
              <a:rPr lang="el-GR" sz="2400" b="1">
                <a:solidFill>
                  <a:srgbClr val="FF0000"/>
                </a:solidFill>
              </a:rPr>
            </a:br>
            <a:r>
              <a:rPr lang="el-GR" sz="2400" b="1">
                <a:solidFill>
                  <a:srgbClr val="FF0000"/>
                </a:solidFill>
              </a:rPr>
              <a:t>για προγράμματα δράσεων ενίσχυσης της ενεργού </a:t>
            </a:r>
            <a:r>
              <a:rPr lang="el-GR" sz="2400" b="1" err="1">
                <a:solidFill>
                  <a:srgbClr val="FF0000"/>
                </a:solidFill>
              </a:rPr>
              <a:t>πολιτειότητας</a:t>
            </a:r>
            <a:r>
              <a:rPr lang="el-GR" sz="2400" b="1">
                <a:solidFill>
                  <a:srgbClr val="FF0000"/>
                </a:solidFill>
              </a:rPr>
              <a:t> των μαθητών και των μαθητριών</a:t>
            </a:r>
          </a:p>
        </p:txBody>
      </p:sp>
      <p:sp>
        <p:nvSpPr>
          <p:cNvPr id="9" name="Ορθογώνιο 8">
            <a:extLst>
              <a:ext uri="{FF2B5EF4-FFF2-40B4-BE49-F238E27FC236}">
                <a16:creationId xmlns:a16="http://schemas.microsoft.com/office/drawing/2014/main" id="{6AD9C350-F2DF-0074-EE47-0BAC77CF6F7E}"/>
              </a:ext>
            </a:extLst>
          </p:cNvPr>
          <p:cNvSpPr/>
          <p:nvPr/>
        </p:nvSpPr>
        <p:spPr>
          <a:xfrm>
            <a:off x="586532" y="2085788"/>
            <a:ext cx="6096000" cy="4247317"/>
          </a:xfrm>
          <a:prstGeom prst="rect">
            <a:avLst/>
          </a:prstGeom>
        </p:spPr>
        <p:txBody>
          <a:bodyPr>
            <a:spAutoFit/>
          </a:bodyPr>
          <a:lstStyle/>
          <a:p>
            <a:pPr algn="just">
              <a:lnSpc>
                <a:spcPct val="150000"/>
              </a:lnSpc>
              <a:spcAft>
                <a:spcPts val="0"/>
              </a:spcAft>
            </a:pPr>
            <a:r>
              <a:rPr lang="el-GR" b="1">
                <a:latin typeface="Calibri" panose="020F0502020204030204" pitchFamily="34" charset="0"/>
                <a:ea typeface="Calibri" panose="020F0502020204030204" pitchFamily="34" charset="0"/>
                <a:cs typeface="Times New Roman" panose="02020603050405020304" pitchFamily="18" charset="0"/>
              </a:rPr>
              <a:t>θεματικά πεδία</a:t>
            </a:r>
            <a:r>
              <a:rPr lang="el-GR">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50000"/>
              </a:lnSpc>
              <a:spcAft>
                <a:spcPts val="0"/>
              </a:spcAft>
              <a:buFont typeface="+mj-lt"/>
              <a:buAutoNum type="arabicPeriod"/>
            </a:pPr>
            <a:r>
              <a:rPr lang="el-GR" b="1"/>
              <a:t>Κοινωνική αλληλεγγύη-υποστήριξη ευπαθών ομάδων</a:t>
            </a:r>
            <a:r>
              <a:rPr lang="el-GR"/>
              <a:t> </a:t>
            </a:r>
          </a:p>
          <a:p>
            <a:pPr marL="342900" lvl="0" indent="-342900" algn="just">
              <a:lnSpc>
                <a:spcPct val="150000"/>
              </a:lnSpc>
              <a:spcAft>
                <a:spcPts val="0"/>
              </a:spcAft>
              <a:buFont typeface="+mj-lt"/>
              <a:buAutoNum type="arabicPeriod"/>
            </a:pPr>
            <a:r>
              <a:rPr lang="el-GR" b="1"/>
              <a:t>Συνύπαρξη στην κοινότητα</a:t>
            </a:r>
            <a:r>
              <a:rPr lang="el-GR"/>
              <a:t> </a:t>
            </a:r>
          </a:p>
          <a:p>
            <a:pPr marL="342900" lvl="0" indent="-342900" algn="just">
              <a:lnSpc>
                <a:spcPct val="150000"/>
              </a:lnSpc>
              <a:spcAft>
                <a:spcPts val="0"/>
              </a:spcAft>
              <a:buFont typeface="+mj-lt"/>
              <a:buAutoNum type="arabicPeriod"/>
            </a:pPr>
            <a:r>
              <a:rPr lang="el-GR" b="1"/>
              <a:t>Δικτύωση μέσα από συμμετοχικές δράσεις και</a:t>
            </a:r>
            <a:r>
              <a:rPr lang="el-GR"/>
              <a:t> </a:t>
            </a:r>
            <a:r>
              <a:rPr lang="el-GR" b="1"/>
              <a:t>πρωτοβουλίες παροχής βοήθειας σε δύσκολες καταστάσεις</a:t>
            </a:r>
            <a:r>
              <a:rPr lang="el-GR"/>
              <a:t> </a:t>
            </a:r>
          </a:p>
          <a:p>
            <a:pPr marL="342900" lvl="0" indent="-342900" algn="just">
              <a:lnSpc>
                <a:spcPct val="150000"/>
              </a:lnSpc>
              <a:spcAft>
                <a:spcPts val="0"/>
              </a:spcAft>
              <a:buFont typeface="+mj-lt"/>
              <a:buAutoNum type="arabicPeriod"/>
            </a:pPr>
            <a:r>
              <a:rPr lang="el-GR" b="1"/>
              <a:t>Προαγωγή ποιότητας ζωής του γενικού πληθυσμού</a:t>
            </a:r>
            <a:r>
              <a:rPr lang="el-GR"/>
              <a:t> </a:t>
            </a:r>
          </a:p>
          <a:p>
            <a:pPr marL="342900" lvl="0" indent="-342900" algn="just">
              <a:lnSpc>
                <a:spcPct val="150000"/>
              </a:lnSpc>
              <a:spcAft>
                <a:spcPts val="0"/>
              </a:spcAft>
              <a:buFont typeface="+mj-lt"/>
              <a:buAutoNum type="arabicPeriod"/>
            </a:pPr>
            <a:r>
              <a:rPr lang="el-GR" b="1"/>
              <a:t>Προστασία και ανάδειξη του φυσικού και πολιτιστικού περιβάλλοντος</a:t>
            </a:r>
            <a:endParaRPr lang="el-GR"/>
          </a:p>
          <a:p>
            <a:pPr marL="342900" lvl="0" indent="-342900" algn="just">
              <a:lnSpc>
                <a:spcPct val="150000"/>
              </a:lnSpc>
              <a:spcAft>
                <a:spcPts val="0"/>
              </a:spcAft>
              <a:buFont typeface="+mj-lt"/>
              <a:buAutoNum type="arabicPeriod"/>
            </a:pPr>
            <a:r>
              <a:rPr lang="el-GR" b="1"/>
              <a:t>Φιλοζωία</a:t>
            </a:r>
            <a:endParaRPr lang="el-GR">
              <a:effectLst/>
            </a:endParaRPr>
          </a:p>
        </p:txBody>
      </p:sp>
      <p:graphicFrame>
        <p:nvGraphicFramePr>
          <p:cNvPr id="10" name="Διάγραμμα 9">
            <a:extLst>
              <a:ext uri="{FF2B5EF4-FFF2-40B4-BE49-F238E27FC236}">
                <a16:creationId xmlns:a16="http://schemas.microsoft.com/office/drawing/2014/main" id="{318BFE8E-0036-31FF-61F3-BF4CEE19ABBD}"/>
              </a:ext>
            </a:extLst>
          </p:cNvPr>
          <p:cNvGraphicFramePr/>
          <p:nvPr/>
        </p:nvGraphicFramePr>
        <p:xfrm>
          <a:off x="5116945" y="1704048"/>
          <a:ext cx="6974441" cy="4306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Εικόνα 1">
            <a:extLst>
              <a:ext uri="{FF2B5EF4-FFF2-40B4-BE49-F238E27FC236}">
                <a16:creationId xmlns:a16="http://schemas.microsoft.com/office/drawing/2014/main" id="{ECCB7B48-644D-902B-66E2-00EAD81D73DB}"/>
              </a:ext>
            </a:extLst>
          </p:cNvPr>
          <p:cNvPicPr>
            <a:picLocks noChangeAspect="1"/>
          </p:cNvPicPr>
          <p:nvPr/>
        </p:nvPicPr>
        <p:blipFill>
          <a:blip r:embed="rId9"/>
          <a:stretch>
            <a:fillRect/>
          </a:stretch>
        </p:blipFill>
        <p:spPr>
          <a:xfrm>
            <a:off x="10695156" y="510395"/>
            <a:ext cx="985965" cy="721867"/>
          </a:xfrm>
          <a:prstGeom prst="rect">
            <a:avLst/>
          </a:prstGeom>
        </p:spPr>
      </p:pic>
      <p:pic>
        <p:nvPicPr>
          <p:cNvPr id="11" name="Εικόνα 10"/>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786262" y="6380549"/>
            <a:ext cx="1425895" cy="399250"/>
          </a:xfrm>
          <a:prstGeom prst="rect">
            <a:avLst/>
          </a:prstGeom>
        </p:spPr>
      </p:pic>
    </p:spTree>
    <p:extLst>
      <p:ext uri="{BB962C8B-B14F-4D97-AF65-F5344CB8AC3E}">
        <p14:creationId xmlns:p14="http://schemas.microsoft.com/office/powerpoint/2010/main" val="130468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4874" y="1027825"/>
            <a:ext cx="10044332" cy="2358915"/>
          </a:xfrm>
          <a:prstGeom prst="rect">
            <a:avLst/>
          </a:prstGeom>
          <a:noFill/>
        </p:spPr>
        <p:txBody>
          <a:bodyPr wrap="square">
            <a:spAutoFit/>
          </a:bodyPr>
          <a:lstStyle/>
          <a:p>
            <a:pPr algn="ctr">
              <a:lnSpc>
                <a:spcPct val="107000"/>
              </a:lnSpc>
              <a:spcAft>
                <a:spcPts val="800"/>
              </a:spcAft>
            </a:pPr>
            <a:r>
              <a:rPr lang="el-GR" kern="100">
                <a:latin typeface="Calibri" panose="020F0502020204030204" charset="0"/>
                <a:ea typeface="Calibri" panose="020F0502020204030204" charset="0"/>
                <a:cs typeface="Times New Roman" panose="02020603050405020304" pitchFamily="18" charset="0"/>
              </a:rPr>
              <a:t>Η </a:t>
            </a:r>
            <a:r>
              <a:rPr lang="el-GR" b="1" kern="100" err="1">
                <a:latin typeface="Calibri" panose="020F0502020204030204" charset="0"/>
                <a:ea typeface="Calibri" panose="020F0502020204030204" charset="0"/>
                <a:cs typeface="Times New Roman" panose="02020603050405020304" pitchFamily="18" charset="0"/>
              </a:rPr>
              <a:t>αειφορία</a:t>
            </a:r>
            <a:r>
              <a:rPr lang="el-GR" b="1" kern="100">
                <a:latin typeface="Calibri" panose="020F0502020204030204" charset="0"/>
                <a:ea typeface="Calibri" panose="020F0502020204030204" charset="0"/>
                <a:cs typeface="Times New Roman" panose="02020603050405020304" pitchFamily="18" charset="0"/>
              </a:rPr>
              <a:t> και η</a:t>
            </a:r>
            <a:r>
              <a:rPr lang="el-GR" kern="100">
                <a:latin typeface="Calibri" panose="020F0502020204030204" charset="0"/>
                <a:ea typeface="Calibri" panose="020F0502020204030204" charset="0"/>
                <a:cs typeface="Times New Roman" panose="02020603050405020304" pitchFamily="18" charset="0"/>
              </a:rPr>
              <a:t> </a:t>
            </a:r>
            <a:r>
              <a:rPr lang="el-GR" b="1" kern="100">
                <a:latin typeface="Calibri" panose="020F0502020204030204" charset="0"/>
                <a:ea typeface="Calibri" panose="020F0502020204030204" charset="0"/>
                <a:cs typeface="Times New Roman" panose="02020603050405020304" pitchFamily="18" charset="0"/>
              </a:rPr>
              <a:t>ενεργός πολιτειότητα</a:t>
            </a:r>
            <a:r>
              <a:rPr lang="el-GR" kern="100">
                <a:latin typeface="Calibri" panose="020F0502020204030204" charset="0"/>
                <a:ea typeface="Calibri" panose="020F0502020204030204" charset="0"/>
                <a:cs typeface="Times New Roman" panose="02020603050405020304" pitchFamily="18" charset="0"/>
              </a:rPr>
              <a:t> είναι πρακτικές όλης της σχολικής κοινότητας (</a:t>
            </a:r>
            <a:r>
              <a:rPr lang="en-US" b="1" kern="100">
                <a:latin typeface="Calibri" panose="020F0502020204030204" charset="0"/>
                <a:ea typeface="Calibri" panose="020F0502020204030204" charset="0"/>
                <a:cs typeface="Times New Roman" panose="02020603050405020304" pitchFamily="18" charset="0"/>
              </a:rPr>
              <a:t>whole school approach</a:t>
            </a:r>
            <a:r>
              <a:rPr lang="en-US" kern="100">
                <a:latin typeface="Calibri" panose="020F0502020204030204" charset="0"/>
                <a:ea typeface="Calibri" panose="020F0502020204030204" charset="0"/>
                <a:cs typeface="Times New Roman" panose="02020603050405020304" pitchFamily="18" charset="0"/>
              </a:rPr>
              <a:t>)</a:t>
            </a:r>
          </a:p>
          <a:p>
            <a:pPr algn="ctr">
              <a:lnSpc>
                <a:spcPct val="107000"/>
              </a:lnSpc>
              <a:spcAft>
                <a:spcPts val="800"/>
              </a:spcAft>
            </a:pPr>
            <a:endParaRPr lang="el-GR" kern="100">
              <a:latin typeface="Calibri" panose="020F0502020204030204" charset="0"/>
              <a:ea typeface="Calibri" panose="020F0502020204030204" charset="0"/>
              <a:cs typeface="Times New Roman" panose="02020603050405020304" pitchFamily="18" charset="0"/>
            </a:endParaRPr>
          </a:p>
          <a:p>
            <a:pPr>
              <a:lnSpc>
                <a:spcPct val="107000"/>
              </a:lnSpc>
              <a:spcAft>
                <a:spcPts val="800"/>
              </a:spcAft>
            </a:pPr>
            <a:r>
              <a:rPr lang="el-GR" kern="100">
                <a:latin typeface="Calibri" panose="020F0502020204030204" charset="0"/>
                <a:ea typeface="Calibri" panose="020F0502020204030204" charset="0"/>
                <a:cs typeface="Times New Roman" panose="02020603050405020304" pitchFamily="18" charset="0"/>
              </a:rPr>
              <a:t>Η</a:t>
            </a:r>
            <a:r>
              <a:rPr lang="el-GR" sz="1800" kern="100">
                <a:effectLst/>
                <a:latin typeface="Calibri" panose="020F0502020204030204" charset="0"/>
                <a:ea typeface="Calibri" panose="020F0502020204030204" charset="0"/>
                <a:cs typeface="Times New Roman" panose="02020603050405020304" pitchFamily="18" charset="0"/>
              </a:rPr>
              <a:t> </a:t>
            </a:r>
            <a:r>
              <a:rPr lang="el-GR" sz="1800" b="1" kern="100">
                <a:effectLst/>
                <a:latin typeface="Calibri" panose="020F0502020204030204" charset="0"/>
                <a:ea typeface="Calibri" panose="020F0502020204030204" charset="0"/>
                <a:cs typeface="Times New Roman" panose="02020603050405020304" pitchFamily="18" charset="0"/>
              </a:rPr>
              <a:t>σχολική τάξη </a:t>
            </a:r>
            <a:r>
              <a:rPr lang="el-GR" sz="1800" kern="100">
                <a:effectLst/>
                <a:latin typeface="Calibri" panose="020F0502020204030204" charset="0"/>
                <a:ea typeface="Calibri" panose="020F0502020204030204" charset="0"/>
                <a:cs typeface="Times New Roman" panose="02020603050405020304" pitchFamily="18" charset="0"/>
              </a:rPr>
              <a:t>είναι από τα πρώτα πλαίσια κοινωνικών σχέσεων στα οποία συμμετέχει το παιδί, δηλαδή είναι ίσως μετά την οικογένεια μία από τις πρώτες συλλογικότητες μέσα στις οποίες συμμετέχει με συγκεκριμένους ρόλους. Η ανάληψη ρόλου συνεπάγεται μία σειρά από δικαιώματα και υποχρεώσεις που απορρέουν από την άσκηση του ρόλου. </a:t>
            </a:r>
          </a:p>
        </p:txBody>
      </p:sp>
      <p:pic>
        <p:nvPicPr>
          <p:cNvPr id="5" name="Εικόνα 4"/>
          <p:cNvPicPr>
            <a:picLocks noChangeAspect="1"/>
          </p:cNvPicPr>
          <p:nvPr/>
        </p:nvPicPr>
        <p:blipFill>
          <a:blip r:embed="rId3"/>
          <a:stretch>
            <a:fillRect/>
          </a:stretch>
        </p:blipFill>
        <p:spPr>
          <a:xfrm>
            <a:off x="2702630" y="3464992"/>
            <a:ext cx="5794984" cy="2897492"/>
          </a:xfrm>
          <a:prstGeom prst="rect">
            <a:avLst/>
          </a:prstGeom>
        </p:spPr>
      </p:pic>
      <p:grpSp>
        <p:nvGrpSpPr>
          <p:cNvPr id="4" name="Ομάδα 3"/>
          <p:cNvGrpSpPr/>
          <p:nvPr/>
        </p:nvGrpSpPr>
        <p:grpSpPr>
          <a:xfrm>
            <a:off x="0" y="6283136"/>
            <a:ext cx="8497614" cy="607060"/>
            <a:chOff x="0" y="5831840"/>
            <a:chExt cx="8497614" cy="607060"/>
          </a:xfrm>
        </p:grpSpPr>
        <p:sp>
          <p:nvSpPr>
            <p:cNvPr id="6"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2" name="TextBox 1"/>
          <p:cNvSpPr txBox="1"/>
          <p:nvPr/>
        </p:nvSpPr>
        <p:spPr>
          <a:xfrm>
            <a:off x="1772491" y="327239"/>
            <a:ext cx="8552341" cy="523220"/>
          </a:xfrm>
          <a:prstGeom prst="rect">
            <a:avLst/>
          </a:prstGeom>
          <a:noFill/>
        </p:spPr>
        <p:txBody>
          <a:bodyPr wrap="none" rtlCol="0">
            <a:spAutoFit/>
          </a:bodyPr>
          <a:lstStyle/>
          <a:p>
            <a:pPr algn="ctr"/>
            <a:r>
              <a:rPr lang="el-GR" sz="2800" spc="300">
                <a:ea typeface="Lato Heavy" panose="020F0502020204030203" pitchFamily="34" charset="0"/>
                <a:cs typeface="Lato Heavy" panose="020F0502020204030203" pitchFamily="34" charset="0"/>
              </a:rPr>
              <a:t>Το Αειφόρο Σχολείο: Μια Κοινότητα Μάθησης</a:t>
            </a:r>
            <a:endParaRPr lang="id-ID" sz="2800" spc="300">
              <a:ea typeface="Lato Heavy" panose="020F0502020204030203" pitchFamily="34" charset="0"/>
              <a:cs typeface="Lato Heavy" panose="020F0502020204030203" pitchFamily="34" charset="0"/>
            </a:endParaRPr>
          </a:p>
        </p:txBody>
      </p:sp>
      <p:pic>
        <p:nvPicPr>
          <p:cNvPr id="10" name="Εικόνα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95174" y="6412694"/>
            <a:ext cx="1425895" cy="3992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774" y="1837566"/>
            <a:ext cx="10142806" cy="3905428"/>
          </a:xfrm>
          <a:prstGeom prst="rect">
            <a:avLst/>
          </a:prstGeom>
          <a:noFill/>
        </p:spPr>
        <p:txBody>
          <a:bodyPr wrap="square">
            <a:spAutoFit/>
          </a:bodyPr>
          <a:lstStyle/>
          <a:p>
            <a:pPr algn="just">
              <a:lnSpc>
                <a:spcPct val="107000"/>
              </a:lnSpc>
              <a:spcAft>
                <a:spcPts val="800"/>
              </a:spcAft>
            </a:pPr>
            <a:r>
              <a:rPr lang="el-GR" sz="2000" kern="100">
                <a:effectLst/>
                <a:latin typeface="Calibri" panose="020F0502020204030204" charset="0"/>
                <a:ea typeface="Calibri" panose="020F0502020204030204" charset="0"/>
                <a:cs typeface="Times New Roman" panose="02020603050405020304" pitchFamily="18" charset="0"/>
              </a:rPr>
              <a:t>Συνεπώς, </a:t>
            </a:r>
            <a:r>
              <a:rPr lang="el-GR" sz="2000" b="1" kern="100">
                <a:effectLst/>
                <a:latin typeface="Calibri" panose="020F0502020204030204" charset="0"/>
                <a:ea typeface="Calibri" panose="020F0502020204030204" charset="0"/>
                <a:cs typeface="Times New Roman" panose="02020603050405020304" pitchFamily="18" charset="0"/>
              </a:rPr>
              <a:t>η καλλιέργεια των σχέσεων της ‘ομάδας’ στο σχολικό πλαίσιο είναι προϋπόθεση για να λειτουργήσουν οι όποιες συλλογικότητες </a:t>
            </a:r>
            <a:r>
              <a:rPr lang="el-GR" sz="2000" kern="100">
                <a:effectLst/>
                <a:latin typeface="Calibri" panose="020F0502020204030204" charset="0"/>
                <a:ea typeface="Calibri" panose="020F0502020204030204" charset="0"/>
                <a:cs typeface="Times New Roman" panose="02020603050405020304" pitchFamily="18" charset="0"/>
              </a:rPr>
              <a:t>(σχολικές τάξεις, ομάδες δράσεων, όμιλοι, κτλ.), στις οποίες γίνεται ανάληψη ρόλων, με δικαιώματα και υποχρεώσεις που απορρέουν από την άσκηση των ρόλων προκειμένου να επιτευχθούν οι στόχοι της </a:t>
            </a:r>
            <a:r>
              <a:rPr lang="el-GR" sz="2000" kern="100">
                <a:latin typeface="Calibri" panose="020F0502020204030204" charset="0"/>
                <a:ea typeface="Calibri" panose="020F0502020204030204" charset="0"/>
                <a:cs typeface="Times New Roman" panose="02020603050405020304" pitchFamily="18" charset="0"/>
              </a:rPr>
              <a:t> όποιας </a:t>
            </a:r>
            <a:r>
              <a:rPr lang="el-GR" sz="2000" kern="100">
                <a:effectLst/>
                <a:latin typeface="Calibri" panose="020F0502020204030204" charset="0"/>
                <a:ea typeface="Calibri" panose="020F0502020204030204" charset="0"/>
                <a:cs typeface="Times New Roman" panose="02020603050405020304" pitchFamily="18" charset="0"/>
              </a:rPr>
              <a:t>ανάληψης δράσεων (είτε στο πλαίσιο της </a:t>
            </a:r>
            <a:r>
              <a:rPr lang="el-GR" sz="2000" kern="100" err="1">
                <a:effectLst/>
                <a:latin typeface="Calibri" panose="020F0502020204030204" charset="0"/>
                <a:ea typeface="Calibri" panose="020F0502020204030204" charset="0"/>
                <a:cs typeface="Times New Roman" panose="02020603050405020304" pitchFamily="18" charset="0"/>
              </a:rPr>
              <a:t>αειφορίας</a:t>
            </a:r>
            <a:r>
              <a:rPr lang="el-GR" sz="2000" kern="100">
                <a:effectLst/>
                <a:latin typeface="Calibri" panose="020F0502020204030204" charset="0"/>
                <a:ea typeface="Calibri" panose="020F0502020204030204" charset="0"/>
                <a:cs typeface="Times New Roman" panose="02020603050405020304" pitchFamily="18" charset="0"/>
              </a:rPr>
              <a:t>, είτε του ενεργού πολίτη είτε γενικότερα της πρωτογενούς πρόληψης της σχολικής βίας και του σχολικού εκφοβισμού). </a:t>
            </a:r>
          </a:p>
          <a:p>
            <a:pPr algn="just">
              <a:lnSpc>
                <a:spcPct val="107000"/>
              </a:lnSpc>
              <a:spcAft>
                <a:spcPts val="800"/>
              </a:spcAft>
            </a:pPr>
            <a:endParaRPr lang="el-GR" sz="2000" kern="100">
              <a:effectLs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l-GR" sz="2000" kern="100">
                <a:effectLst/>
                <a:latin typeface="Calibri" panose="020F0502020204030204" charset="0"/>
                <a:ea typeface="Calibri" panose="020F0502020204030204" charset="0"/>
                <a:cs typeface="Times New Roman" panose="02020603050405020304" pitchFamily="18" charset="0"/>
              </a:rPr>
              <a:t>Αν το παιδί έχει αποκτήσει στοιχεία </a:t>
            </a:r>
            <a:r>
              <a:rPr lang="el-GR" sz="2000" b="1" kern="100">
                <a:effectLst/>
                <a:latin typeface="Calibri" panose="020F0502020204030204" charset="0"/>
                <a:ea typeface="Calibri" panose="020F0502020204030204" charset="0"/>
                <a:cs typeface="Times New Roman" panose="02020603050405020304" pitchFamily="18" charset="0"/>
              </a:rPr>
              <a:t>κριτικής σκέψης </a:t>
            </a:r>
            <a:r>
              <a:rPr lang="el-GR" sz="2000" kern="100">
                <a:effectLst/>
                <a:latin typeface="Calibri" panose="020F0502020204030204" charset="0"/>
                <a:ea typeface="Calibri" panose="020F0502020204030204" charset="0"/>
                <a:cs typeface="Times New Roman" panose="02020603050405020304" pitchFamily="18" charset="0"/>
              </a:rPr>
              <a:t>είναι πιθανόν να καταλάβει πού υπάρχει πρόβλημα και να πάρει πρωτοβουλίες για την </a:t>
            </a:r>
            <a:r>
              <a:rPr lang="el-GR" sz="2000" b="1" kern="100">
                <a:effectLst/>
                <a:latin typeface="Calibri" panose="020F0502020204030204" charset="0"/>
                <a:ea typeface="Calibri" panose="020F0502020204030204" charset="0"/>
                <a:cs typeface="Times New Roman" panose="02020603050405020304" pitchFamily="18" charset="0"/>
              </a:rPr>
              <a:t>επίλυση προβλημάτων</a:t>
            </a:r>
            <a:r>
              <a:rPr lang="el-GR" sz="2000" kern="100">
                <a:effectLst/>
                <a:latin typeface="Calibri" panose="020F0502020204030204" charset="0"/>
                <a:ea typeface="Calibri" panose="020F0502020204030204" charset="0"/>
                <a:cs typeface="Times New Roman" panose="02020603050405020304" pitchFamily="18" charset="0"/>
              </a:rPr>
              <a:t>. Άρα η προαγωγή των όποιων δράσεων, έπεται, αφού πρώτα σκεφτεί ο/η ίδιος/α, δει μέσα από την </a:t>
            </a:r>
            <a:r>
              <a:rPr lang="el-GR" sz="2000" b="1" kern="100">
                <a:effectLst/>
                <a:latin typeface="Calibri" panose="020F0502020204030204" charset="0"/>
                <a:ea typeface="Calibri" panose="020F0502020204030204" charset="0"/>
                <a:cs typeface="Times New Roman" panose="02020603050405020304" pitchFamily="18" charset="0"/>
              </a:rPr>
              <a:t>οπτική ‘του άλλου</a:t>
            </a:r>
            <a:r>
              <a:rPr lang="el-GR" sz="2000" kern="100">
                <a:effectLst/>
                <a:latin typeface="Calibri" panose="020F0502020204030204" charset="0"/>
                <a:ea typeface="Calibri" panose="020F0502020204030204" charset="0"/>
                <a:cs typeface="Times New Roman" panose="02020603050405020304" pitchFamily="18" charset="0"/>
              </a:rPr>
              <a:t>’, εντοπίσει το πρόβλημα για την αντίστοιχη δράση και πάρει απόφαση να δράσει.</a:t>
            </a:r>
          </a:p>
        </p:txBody>
      </p:sp>
      <p:grpSp>
        <p:nvGrpSpPr>
          <p:cNvPr id="4" name="Ομάδα 3"/>
          <p:cNvGrpSpPr/>
          <p:nvPr/>
        </p:nvGrpSpPr>
        <p:grpSpPr>
          <a:xfrm>
            <a:off x="0" y="6283136"/>
            <a:ext cx="8497614" cy="607060"/>
            <a:chOff x="0" y="5831840"/>
            <a:chExt cx="8497614" cy="607060"/>
          </a:xfrm>
        </p:grpSpPr>
        <p:sp>
          <p:nvSpPr>
            <p:cNvPr id="5"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8" name="TextBox 7"/>
          <p:cNvSpPr txBox="1"/>
          <p:nvPr/>
        </p:nvSpPr>
        <p:spPr>
          <a:xfrm>
            <a:off x="254771" y="327239"/>
            <a:ext cx="11587788" cy="523220"/>
          </a:xfrm>
          <a:prstGeom prst="rect">
            <a:avLst/>
          </a:prstGeom>
          <a:noFill/>
        </p:spPr>
        <p:txBody>
          <a:bodyPr wrap="none" rtlCol="0">
            <a:spAutoFit/>
          </a:bodyPr>
          <a:lstStyle/>
          <a:p>
            <a:pPr algn="ctr"/>
            <a:r>
              <a:rPr lang="el-GR" sz="2800" spc="300">
                <a:ea typeface="Lato Heavy" panose="020F0502020204030203" pitchFamily="34" charset="0"/>
                <a:cs typeface="Lato Heavy" panose="020F0502020204030203" pitchFamily="34" charset="0"/>
              </a:rPr>
              <a:t>Το Αειφόρο Σχολείο: Μια Κοινότητα Μάθησης και Συνεργασίας</a:t>
            </a:r>
            <a:endParaRPr lang="id-ID" sz="2800" spc="300">
              <a:ea typeface="Lato Heavy" panose="020F0502020204030203" pitchFamily="34" charset="0"/>
              <a:cs typeface="Lato Heavy" panose="020F0502020204030203" pitchFamily="34" charset="0"/>
            </a:endParaRPr>
          </a:p>
        </p:txBody>
      </p:sp>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95174" y="6387041"/>
            <a:ext cx="1425895" cy="3992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194" y="1540904"/>
            <a:ext cx="7646892" cy="3816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27594" y="1124008"/>
            <a:ext cx="2650084" cy="369332"/>
          </a:xfrm>
          <a:prstGeom prst="rect">
            <a:avLst/>
          </a:prstGeom>
          <a:noFill/>
        </p:spPr>
        <p:txBody>
          <a:bodyPr wrap="none" rtlCol="0">
            <a:spAutoFit/>
          </a:bodyPr>
          <a:lstStyle/>
          <a:p>
            <a:r>
              <a:rPr lang="el-GR"/>
              <a:t>Μέσα στη σχολική τάξη…</a:t>
            </a:r>
          </a:p>
        </p:txBody>
      </p:sp>
      <p:sp>
        <p:nvSpPr>
          <p:cNvPr id="3" name="Ορθογώνιο 2"/>
          <p:cNvSpPr/>
          <p:nvPr/>
        </p:nvSpPr>
        <p:spPr>
          <a:xfrm>
            <a:off x="2722715" y="5589241"/>
            <a:ext cx="7927448" cy="461665"/>
          </a:xfrm>
          <a:prstGeom prst="rect">
            <a:avLst/>
          </a:prstGeom>
        </p:spPr>
        <p:txBody>
          <a:bodyPr wrap="square">
            <a:spAutoFit/>
          </a:bodyPr>
          <a:lstStyle/>
          <a:p>
            <a:r>
              <a:rPr lang="el-GR" sz="1200"/>
              <a:t>Πηγή διαφάνειας: ΕΠΙΜΟΡΦΩΤΙΚΟ ΥΛΙΚΟ Θέματα αξιοποίησης της ομάδας στην σχολική τάξη, ΠΑΙΔΑΓΩΓΙΚΟ ΙΝΣΤΙΤΟΥΤΟ, Σεπτέμβριος 2011 </a:t>
            </a:r>
          </a:p>
        </p:txBody>
      </p:sp>
      <p:grpSp>
        <p:nvGrpSpPr>
          <p:cNvPr id="5" name="Ομάδα 4"/>
          <p:cNvGrpSpPr/>
          <p:nvPr/>
        </p:nvGrpSpPr>
        <p:grpSpPr>
          <a:xfrm>
            <a:off x="0" y="6283136"/>
            <a:ext cx="8497614" cy="607060"/>
            <a:chOff x="0" y="5831840"/>
            <a:chExt cx="8497614" cy="607060"/>
          </a:xfrm>
        </p:grpSpPr>
        <p:sp>
          <p:nvSpPr>
            <p:cNvPr id="6"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4" name="TextBox 3"/>
          <p:cNvSpPr txBox="1"/>
          <p:nvPr/>
        </p:nvSpPr>
        <p:spPr>
          <a:xfrm>
            <a:off x="2563900" y="327239"/>
            <a:ext cx="6969537" cy="523220"/>
          </a:xfrm>
          <a:prstGeom prst="rect">
            <a:avLst/>
          </a:prstGeom>
          <a:noFill/>
        </p:spPr>
        <p:txBody>
          <a:bodyPr wrap="none" rtlCol="0">
            <a:spAutoFit/>
          </a:bodyPr>
          <a:lstStyle/>
          <a:p>
            <a:pPr algn="ctr"/>
            <a:r>
              <a:rPr lang="el-GR" sz="2800" spc="300">
                <a:ea typeface="Lato Heavy" panose="020F0502020204030203" pitchFamily="34" charset="0"/>
                <a:cs typeface="Lato Heavy" panose="020F0502020204030203" pitchFamily="34" charset="0"/>
              </a:rPr>
              <a:t>Η Σχολική Τάξη στο Αειφόρο Σχολείο</a:t>
            </a:r>
            <a:r>
              <a:rPr lang="en-US" sz="2800" spc="300">
                <a:ea typeface="Lato Heavy" panose="020F0502020204030203" pitchFamily="34" charset="0"/>
                <a:cs typeface="Lato Heavy" panose="020F0502020204030203" pitchFamily="34" charset="0"/>
              </a:rPr>
              <a:t> </a:t>
            </a:r>
            <a:endParaRPr lang="id-ID" sz="2800" spc="300">
              <a:ea typeface="Lato Heavy" panose="020F0502020204030203" pitchFamily="34" charset="0"/>
              <a:cs typeface="Lato Heavy" panose="020F0502020204030203" pitchFamily="34" charset="0"/>
            </a:endParaRPr>
          </a:p>
        </p:txBody>
      </p:sp>
      <p:pic>
        <p:nvPicPr>
          <p:cNvPr id="10" name="Εικόνα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95174" y="6412694"/>
            <a:ext cx="1425895" cy="3992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0" y="6250940"/>
            <a:ext cx="7950912" cy="607060"/>
            <a:chOff x="0" y="5831840"/>
            <a:chExt cx="8497614" cy="607060"/>
          </a:xfrm>
        </p:grpSpPr>
        <p:sp>
          <p:nvSpPr>
            <p:cNvPr id="6"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a:fillRect/>
          </a:stretch>
        </p:blipFill>
        <p:spPr bwMode="auto">
          <a:xfrm>
            <a:off x="3646339" y="867154"/>
            <a:ext cx="4304573" cy="599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3434" y="2828835"/>
            <a:ext cx="3609644" cy="1200329"/>
          </a:xfrm>
          <a:prstGeom prst="rect">
            <a:avLst/>
          </a:prstGeom>
          <a:noFill/>
        </p:spPr>
        <p:txBody>
          <a:bodyPr wrap="square" rtlCol="0">
            <a:spAutoFit/>
          </a:bodyPr>
          <a:lstStyle/>
          <a:p>
            <a:r>
              <a:rPr lang="el-GR"/>
              <a:t>χ1-χ3: </a:t>
            </a:r>
          </a:p>
          <a:p>
            <a:r>
              <a:rPr lang="el-GR"/>
              <a:t>η διάσταση του χρόνου (τι προηγείται και τι έπεται σε κάθε μορφή κοινωνικής οργάνωσης)</a:t>
            </a:r>
          </a:p>
        </p:txBody>
      </p:sp>
      <p:sp>
        <p:nvSpPr>
          <p:cNvPr id="3" name="TextBox 2"/>
          <p:cNvSpPr txBox="1"/>
          <p:nvPr/>
        </p:nvSpPr>
        <p:spPr>
          <a:xfrm>
            <a:off x="567892" y="171040"/>
            <a:ext cx="10404908" cy="523220"/>
          </a:xfrm>
          <a:prstGeom prst="rect">
            <a:avLst/>
          </a:prstGeom>
          <a:noFill/>
        </p:spPr>
        <p:txBody>
          <a:bodyPr wrap="square" rtlCol="0">
            <a:spAutoFit/>
          </a:bodyPr>
          <a:lstStyle/>
          <a:p>
            <a:pPr algn="ctr"/>
            <a:r>
              <a:rPr lang="el-GR" sz="2800"/>
              <a:t>Οι σχέσεις σε  κάθε επίπεδο  κοινωνικής οργάνωσης</a:t>
            </a:r>
          </a:p>
        </p:txBody>
      </p:sp>
      <p:sp>
        <p:nvSpPr>
          <p:cNvPr id="4" name="Ορθογώνιο 3">
            <a:extLst>
              <a:ext uri="{FF2B5EF4-FFF2-40B4-BE49-F238E27FC236}">
                <a16:creationId xmlns:a16="http://schemas.microsoft.com/office/drawing/2014/main" id="{88CFAFBF-EAAE-1F9A-75BB-3C44789D3EBD}"/>
              </a:ext>
            </a:extLst>
          </p:cNvPr>
          <p:cNvSpPr/>
          <p:nvPr/>
        </p:nvSpPr>
        <p:spPr>
          <a:xfrm>
            <a:off x="8324223" y="6074100"/>
            <a:ext cx="3885282" cy="646331"/>
          </a:xfrm>
          <a:prstGeom prst="rect">
            <a:avLst/>
          </a:prstGeom>
        </p:spPr>
        <p:txBody>
          <a:bodyPr wrap="square">
            <a:spAutoFit/>
          </a:bodyPr>
          <a:lstStyle/>
          <a:p>
            <a:r>
              <a:rPr lang="en-US" sz="1200"/>
              <a:t> </a:t>
            </a:r>
            <a:r>
              <a:rPr lang="el-GR" sz="1200"/>
              <a:t>Πηγή διαφάνειας: ΕΠΙΜΟΡΦΩΤΙΚΟ ΥΛΙΚΟ</a:t>
            </a:r>
            <a:endParaRPr lang="en-US" sz="1200"/>
          </a:p>
          <a:p>
            <a:r>
              <a:rPr lang="el-GR" sz="1200"/>
              <a:t> Θέματα αξιοποίησης της ομάδας στην σχολική τάξη,</a:t>
            </a:r>
            <a:endParaRPr lang="en-US" sz="1200"/>
          </a:p>
          <a:p>
            <a:r>
              <a:rPr lang="el-GR" sz="1200"/>
              <a:t> ΠΑΙΔΑΓΩΓΙΚΟ ΙΝΣΤΙΤΟΥΤΟ, Σεπτέμβριος 2011 </a:t>
            </a:r>
          </a:p>
        </p:txBody>
      </p:sp>
      <p:pic>
        <p:nvPicPr>
          <p:cNvPr id="10" name="Εικόνα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090888" y="6397265"/>
            <a:ext cx="1425895" cy="3992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0652" y="958252"/>
            <a:ext cx="10414535" cy="6155531"/>
          </a:xfrm>
          <a:prstGeom prst="rect">
            <a:avLst/>
          </a:prstGeom>
          <a:noFill/>
        </p:spPr>
        <p:txBody>
          <a:bodyPr wrap="square">
            <a:spAutoFit/>
          </a:bodyPr>
          <a:lstStyle/>
          <a:p>
            <a:pPr algn="just"/>
            <a:r>
              <a:rPr lang="el-GR" sz="2000" b="1">
                <a:ea typeface="Calibri" panose="020F0502020204030204" charset="0"/>
                <a:cs typeface="Times New Roman" panose="02020603050405020304" pitchFamily="18" charset="0"/>
              </a:rPr>
              <a:t>Αειφόρο σχολείο: δεν εισάγεται η </a:t>
            </a:r>
            <a:r>
              <a:rPr lang="el-GR" sz="2000" b="1" err="1">
                <a:ea typeface="Calibri" panose="020F0502020204030204" charset="0"/>
                <a:cs typeface="Times New Roman" panose="02020603050405020304" pitchFamily="18" charset="0"/>
              </a:rPr>
              <a:t>αειφορία</a:t>
            </a:r>
            <a:r>
              <a:rPr lang="el-GR" sz="2000" b="1">
                <a:ea typeface="Calibri" panose="020F0502020204030204" charset="0"/>
                <a:cs typeface="Times New Roman" panose="02020603050405020304" pitchFamily="18" charset="0"/>
              </a:rPr>
              <a:t> στην εκπαίδευση, η εκπαίδευση εισάγεται στην </a:t>
            </a:r>
            <a:r>
              <a:rPr lang="el-GR" sz="2000" b="1" err="1">
                <a:ea typeface="Calibri" panose="020F0502020204030204" charset="0"/>
                <a:cs typeface="Times New Roman" panose="02020603050405020304" pitchFamily="18" charset="0"/>
              </a:rPr>
              <a:t>αειφορία</a:t>
            </a:r>
            <a:r>
              <a:rPr lang="el-GR" sz="2000" b="1">
                <a:ea typeface="Calibri" panose="020F0502020204030204" charset="0"/>
                <a:cs typeface="Times New Roman" panose="02020603050405020304" pitchFamily="18" charset="0"/>
              </a:rPr>
              <a:t> (</a:t>
            </a:r>
            <a:r>
              <a:rPr lang="en-US" sz="2000" b="1">
                <a:ea typeface="Calibri" panose="020F0502020204030204" charset="0"/>
                <a:cs typeface="Times New Roman" panose="02020603050405020304" pitchFamily="18" charset="0"/>
              </a:rPr>
              <a:t>whole school approach</a:t>
            </a:r>
            <a:r>
              <a:rPr lang="el-GR" sz="2000" b="1">
                <a:ea typeface="Calibri" panose="020F0502020204030204" charset="0"/>
                <a:cs typeface="Times New Roman" panose="02020603050405020304" pitchFamily="18" charset="0"/>
              </a:rPr>
              <a:t>: πρακτική της σχολικής κοινότητας)</a:t>
            </a:r>
            <a:endParaRPr lang="el-GR" sz="2000" b="1">
              <a:effectLst/>
              <a:ea typeface="Calibri" panose="020F0502020204030204" charset="0"/>
              <a:cs typeface="Times New Roman" panose="02020603050405020304" pitchFamily="18" charset="0"/>
            </a:endParaRPr>
          </a:p>
          <a:p>
            <a:pPr algn="just"/>
            <a:endParaRPr lang="en-US" sz="2000">
              <a:effectLst/>
              <a:ea typeface="Calibri" panose="020F0502020204030204" charset="0"/>
              <a:cs typeface="Times New Roman" panose="02020603050405020304" pitchFamily="18" charset="0"/>
            </a:endParaRPr>
          </a:p>
          <a:p>
            <a:pPr algn="just"/>
            <a:r>
              <a:rPr lang="el-GR" sz="2000">
                <a:effectLst/>
                <a:ea typeface="Calibri" panose="020F0502020204030204" charset="0"/>
                <a:cs typeface="Times New Roman" panose="02020603050405020304" pitchFamily="18" charset="0"/>
              </a:rPr>
              <a:t>Η πρόληψη κτίζεται στις σχέσεις. Οι σχέσεις είναι η προϋπόθεση για αλλαγή εαυτού και σχολικής κοινότητας. Η αλλαγή των σχέσεων είναι προϋπόθεση για να γίνει η </a:t>
            </a:r>
            <a:r>
              <a:rPr lang="el-GR" sz="2000" err="1">
                <a:effectLst/>
                <a:ea typeface="Calibri" panose="020F0502020204030204" charset="0"/>
                <a:cs typeface="Times New Roman" panose="02020603050405020304" pitchFamily="18" charset="0"/>
              </a:rPr>
              <a:t>αειφορία</a:t>
            </a:r>
            <a:r>
              <a:rPr lang="el-GR" sz="2000">
                <a:effectLst/>
                <a:ea typeface="Calibri" panose="020F0502020204030204" charset="0"/>
                <a:cs typeface="Times New Roman" panose="02020603050405020304" pitchFamily="18" charset="0"/>
              </a:rPr>
              <a:t> πρακτική όλης της σχολικής κοινότητας. Άρα, δεν γίνεται ‘μάθημα’ για τις σχέσεις (</a:t>
            </a:r>
            <a:r>
              <a:rPr lang="el-GR" sz="2000" err="1">
                <a:effectLst/>
                <a:ea typeface="Calibri" panose="020F0502020204030204" charset="0"/>
                <a:cs typeface="Times New Roman" panose="02020603050405020304" pitchFamily="18" charset="0"/>
              </a:rPr>
              <a:t>γνωσιοκεντρική</a:t>
            </a:r>
            <a:r>
              <a:rPr lang="el-GR" sz="2000">
                <a:effectLst/>
                <a:ea typeface="Calibri" panose="020F0502020204030204" charset="0"/>
                <a:cs typeface="Times New Roman" panose="02020603050405020304" pitchFamily="18" charset="0"/>
              </a:rPr>
              <a:t> οπτική)</a:t>
            </a:r>
            <a:r>
              <a:rPr lang="el-GR" sz="2000">
                <a:ea typeface="Calibri" panose="020F0502020204030204" charset="0"/>
                <a:cs typeface="Calibri" panose="020F0502020204030204" charset="0"/>
              </a:rPr>
              <a:t>. </a:t>
            </a:r>
            <a:r>
              <a:rPr lang="el-GR" sz="2000">
                <a:ea typeface="Calibri" panose="020F0502020204030204" charset="0"/>
                <a:cs typeface="Times New Roman" panose="02020603050405020304" pitchFamily="18" charset="0"/>
              </a:rPr>
              <a:t>Ε</a:t>
            </a:r>
            <a:r>
              <a:rPr lang="el-GR" sz="2000">
                <a:effectLst/>
                <a:ea typeface="Calibri" panose="020F0502020204030204" charset="0"/>
                <a:cs typeface="Times New Roman" panose="02020603050405020304" pitchFamily="18" charset="0"/>
              </a:rPr>
              <a:t>κπαιδευτικοί, μαθητές/-</a:t>
            </a:r>
            <a:r>
              <a:rPr lang="el-GR" sz="2000" err="1">
                <a:effectLst/>
                <a:ea typeface="Calibri" panose="020F0502020204030204" charset="0"/>
                <a:cs typeface="Times New Roman" panose="02020603050405020304" pitchFamily="18" charset="0"/>
              </a:rPr>
              <a:t>τριες</a:t>
            </a:r>
            <a:r>
              <a:rPr lang="el-GR" sz="2000">
                <a:effectLst/>
                <a:ea typeface="Calibri" panose="020F0502020204030204" charset="0"/>
                <a:cs typeface="Times New Roman" panose="02020603050405020304" pitchFamily="18" charset="0"/>
              </a:rPr>
              <a:t> και όλα τα μέλη της σχολικής κοινότητας κάνουν σχέσεις (κοινωνική και συναισθηματική οπτική). </a:t>
            </a:r>
            <a:r>
              <a:rPr lang="el-GR" sz="2000" b="1">
                <a:ea typeface="Calibri" panose="020F0502020204030204" charset="0"/>
                <a:cs typeface="Times New Roman" panose="02020603050405020304" pitchFamily="18" charset="0"/>
              </a:rPr>
              <a:t>Άρα πρόκειται για μία μ</a:t>
            </a:r>
            <a:r>
              <a:rPr lang="el-GR" sz="2000" b="1">
                <a:effectLst/>
                <a:ea typeface="Calibri" panose="020F0502020204030204" charset="0"/>
                <a:cs typeface="Times New Roman" panose="02020603050405020304" pitchFamily="18" charset="0"/>
              </a:rPr>
              <a:t>ετατόπιση βάρους από το </a:t>
            </a:r>
            <a:r>
              <a:rPr lang="el-GR" sz="2000" b="1" err="1">
                <a:effectLst/>
                <a:ea typeface="Calibri" panose="020F0502020204030204" charset="0"/>
                <a:cs typeface="Times New Roman" panose="02020603050405020304" pitchFamily="18" charset="0"/>
              </a:rPr>
              <a:t>γνωσιοκεντρικό</a:t>
            </a:r>
            <a:r>
              <a:rPr lang="el-GR" sz="2000" b="1">
                <a:effectLst/>
                <a:ea typeface="Calibri" panose="020F0502020204030204" charset="0"/>
                <a:cs typeface="Times New Roman" panose="02020603050405020304" pitchFamily="18" charset="0"/>
              </a:rPr>
              <a:t> και </a:t>
            </a:r>
            <a:r>
              <a:rPr lang="el-GR" sz="2000" b="1" err="1">
                <a:effectLst/>
                <a:ea typeface="Calibri" panose="020F0502020204030204" charset="0"/>
                <a:cs typeface="Times New Roman" panose="02020603050405020304" pitchFamily="18" charset="0"/>
              </a:rPr>
              <a:t>ατομοκεντρικό</a:t>
            </a:r>
            <a:r>
              <a:rPr lang="el-GR" sz="2000" b="1">
                <a:effectLst/>
                <a:ea typeface="Calibri" panose="020F0502020204030204" charset="0"/>
                <a:cs typeface="Times New Roman" panose="02020603050405020304" pitchFamily="18" charset="0"/>
              </a:rPr>
              <a:t> στο συναισθηματικό, κοινοτικό, συμμετοχικό</a:t>
            </a:r>
            <a:r>
              <a:rPr lang="en-US" sz="2000" b="1">
                <a:effectLst/>
                <a:ea typeface="Calibri" panose="020F0502020204030204" charset="0"/>
                <a:cs typeface="Times New Roman" panose="02020603050405020304" pitchFamily="18" charset="0"/>
              </a:rPr>
              <a:t>, </a:t>
            </a:r>
            <a:r>
              <a:rPr lang="el-GR" sz="2000" b="1">
                <a:effectLst/>
                <a:ea typeface="Calibri" panose="020F0502020204030204" charset="0"/>
                <a:cs typeface="Times New Roman" panose="02020603050405020304" pitchFamily="18" charset="0"/>
              </a:rPr>
              <a:t>τελικά πρόκειται για αλλαγή </a:t>
            </a:r>
            <a:r>
              <a:rPr lang="el-GR" sz="2000" b="1">
                <a:ea typeface="Calibri" panose="020F0502020204030204" charset="0"/>
                <a:cs typeface="Times New Roman" panose="02020603050405020304" pitchFamily="18" charset="0"/>
              </a:rPr>
              <a:t>Π</a:t>
            </a:r>
            <a:r>
              <a:rPr lang="el-GR" sz="2000" b="1">
                <a:effectLst/>
                <a:ea typeface="Calibri" panose="020F0502020204030204" charset="0"/>
                <a:cs typeface="Times New Roman" panose="02020603050405020304" pitchFamily="18" charset="0"/>
              </a:rPr>
              <a:t>αραδείγματος στην εκπαίδευση </a:t>
            </a:r>
            <a:r>
              <a:rPr lang="el-GR" sz="2000">
                <a:effectLst/>
                <a:ea typeface="Calibri" panose="020F0502020204030204" charset="0"/>
                <a:cs typeface="Times New Roman" panose="02020603050405020304" pitchFamily="18" charset="0"/>
              </a:rPr>
              <a:t>(</a:t>
            </a:r>
            <a:r>
              <a:rPr lang="en-US" sz="2000">
                <a:effectLst/>
                <a:ea typeface="Calibri" panose="020F0502020204030204" charset="0"/>
                <a:cs typeface="Times New Roman" panose="02020603050405020304" pitchFamily="18" charset="0"/>
              </a:rPr>
              <a:t>Kochhar-Lindgren, 2015</a:t>
            </a:r>
            <a:r>
              <a:rPr lang="el-GR" sz="2000">
                <a:effectLst/>
                <a:ea typeface="Calibri" panose="020F0502020204030204" charset="0"/>
                <a:cs typeface="Times New Roman" panose="02020603050405020304" pitchFamily="18" charset="0"/>
              </a:rPr>
              <a:t>)</a:t>
            </a:r>
          </a:p>
          <a:p>
            <a:pPr algn="just"/>
            <a:endParaRPr lang="el-GR" sz="2000" b="1">
              <a:cs typeface="Times New Roman" panose="02020603050405020304" pitchFamily="18" charset="0"/>
            </a:endParaRPr>
          </a:p>
          <a:p>
            <a:pPr algn="just"/>
            <a:r>
              <a:rPr lang="el-GR" sz="2000"/>
              <a:t>Οι ίδιοι οι συμμετέχοντες είναι οι φορείς της αλλαγής, άρα επιλέγουν τα ‘εργαλεία’ που θα αποτυπώσουν το σχολικό κλίμα και θα αποτιμούν τον μετασχηματισμό του σχολείου σε αειφόρο. Στο Πρόγραμμα Σπουδών της Αειφορίας το εργαλείο που προτείνεται είναι η </a:t>
            </a:r>
            <a:r>
              <a:rPr lang="el-GR" sz="2000" b="1"/>
              <a:t>έρευνα δράσης (τα χαρακτηριστικά της συνίστανται κυρίως στη συμμετοχή των μελών της σχολικής κοινότητας και τη συνεργασία μεταξύ όλων των εμπλεκομένων στο περιβάλλον του σχολείου, με στόχο τη βελτίωση).</a:t>
            </a:r>
          </a:p>
          <a:p>
            <a:endParaRPr lang="el-GR" b="1"/>
          </a:p>
          <a:p>
            <a:endParaRPr lang="el-GR" b="1"/>
          </a:p>
          <a:p>
            <a:endParaRPr lang="el-GR" b="1"/>
          </a:p>
        </p:txBody>
      </p:sp>
      <p:grpSp>
        <p:nvGrpSpPr>
          <p:cNvPr id="4" name="Ομάδα 3"/>
          <p:cNvGrpSpPr/>
          <p:nvPr/>
        </p:nvGrpSpPr>
        <p:grpSpPr>
          <a:xfrm>
            <a:off x="0" y="6283136"/>
            <a:ext cx="8497614" cy="607060"/>
            <a:chOff x="0" y="5831840"/>
            <a:chExt cx="8497614" cy="607060"/>
          </a:xfrm>
        </p:grpSpPr>
        <p:sp>
          <p:nvSpPr>
            <p:cNvPr id="5"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2" name="TextBox 1"/>
          <p:cNvSpPr txBox="1"/>
          <p:nvPr/>
        </p:nvSpPr>
        <p:spPr>
          <a:xfrm>
            <a:off x="1993718" y="327239"/>
            <a:ext cx="8109912" cy="523220"/>
          </a:xfrm>
          <a:prstGeom prst="rect">
            <a:avLst/>
          </a:prstGeom>
          <a:noFill/>
        </p:spPr>
        <p:txBody>
          <a:bodyPr wrap="none" rtlCol="0">
            <a:spAutoFit/>
          </a:bodyPr>
          <a:lstStyle/>
          <a:p>
            <a:pPr algn="ctr"/>
            <a:r>
              <a:rPr lang="el-GR" sz="2800" spc="300">
                <a:ea typeface="Lato Heavy" panose="020F0502020204030203" pitchFamily="34" charset="0"/>
                <a:cs typeface="Lato Heavy" panose="020F0502020204030203" pitchFamily="34" charset="0"/>
              </a:rPr>
              <a:t>Αλλαγή «Παραδείγματος» στην Εκπαίδευση</a:t>
            </a:r>
            <a:endParaRPr lang="id-ID" sz="2800" spc="300">
              <a:ea typeface="Lato Heavy" panose="020F0502020204030203" pitchFamily="34" charset="0"/>
              <a:cs typeface="Lato Heavy" panose="020F0502020204030203" pitchFamily="34" charset="0"/>
            </a:endParaRPr>
          </a:p>
        </p:txBody>
      </p:sp>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95174" y="6403115"/>
            <a:ext cx="1425895" cy="399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8611ED2A-2190-F2E9-6399-58F67A0E5CFA}"/>
              </a:ext>
            </a:extLst>
          </p:cNvPr>
          <p:cNvSpPr/>
          <p:nvPr/>
        </p:nvSpPr>
        <p:spPr>
          <a:xfrm>
            <a:off x="-1" y="-8730"/>
            <a:ext cx="3438525"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4" name="Εικόνα 3">
            <a:extLst>
              <a:ext uri="{FF2B5EF4-FFF2-40B4-BE49-F238E27FC236}">
                <a16:creationId xmlns:a16="http://schemas.microsoft.com/office/drawing/2014/main" id="{7A176DFD-CEF4-A1D5-BBCF-BF102A6C8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35" y="455016"/>
            <a:ext cx="2574165" cy="681696"/>
          </a:xfrm>
          <a:prstGeom prst="rect">
            <a:avLst/>
          </a:prstGeom>
          <a:effectLst/>
        </p:spPr>
      </p:pic>
      <p:pic>
        <p:nvPicPr>
          <p:cNvPr id="5" name="Εικόνα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66082" y="2499120"/>
            <a:ext cx="2333693" cy="653433"/>
          </a:xfrm>
          <a:prstGeom prst="rect">
            <a:avLst/>
          </a:prstGeom>
        </p:spPr>
      </p:pic>
      <p:sp>
        <p:nvSpPr>
          <p:cNvPr id="6" name="TextBox 5">
            <a:extLst>
              <a:ext uri="{FF2B5EF4-FFF2-40B4-BE49-F238E27FC236}">
                <a16:creationId xmlns:a16="http://schemas.microsoft.com/office/drawing/2014/main" id="{EC0CF421-1670-6163-A00C-C713E81E5548}"/>
              </a:ext>
            </a:extLst>
          </p:cNvPr>
          <p:cNvSpPr txBox="1"/>
          <p:nvPr/>
        </p:nvSpPr>
        <p:spPr>
          <a:xfrm>
            <a:off x="164400" y="3476096"/>
            <a:ext cx="6043214" cy="1015663"/>
          </a:xfrm>
          <a:prstGeom prst="rect">
            <a:avLst/>
          </a:prstGeom>
          <a:noFill/>
        </p:spPr>
        <p:txBody>
          <a:bodyPr wrap="square" rtlCol="0">
            <a:spAutoFit/>
          </a:bodyPr>
          <a:lstStyle/>
          <a:p>
            <a:pPr algn="ctr"/>
            <a:r>
              <a:rPr lang="el-GR" sz="2000" b="1" dirty="0">
                <a:latin typeface="Arial Black" panose="020B0A04020102020204" pitchFamily="34" charset="0"/>
                <a:ea typeface="Lato" panose="020F0502020204030203" pitchFamily="34" charset="0"/>
                <a:cs typeface="Lato" panose="020F0502020204030203" pitchFamily="34" charset="0"/>
              </a:rPr>
              <a:t>Επιμόρφωση για την </a:t>
            </a:r>
          </a:p>
          <a:p>
            <a:pPr algn="ctr"/>
            <a:r>
              <a:rPr lang="el-GR" sz="2000" b="1" dirty="0" err="1">
                <a:latin typeface="Arial Black" panose="020B0A04020102020204" pitchFamily="34" charset="0"/>
                <a:ea typeface="Lato" panose="020F0502020204030203" pitchFamily="34" charset="0"/>
                <a:cs typeface="Lato" panose="020F0502020204030203" pitchFamily="34" charset="0"/>
              </a:rPr>
              <a:t>Ενδοσχολική</a:t>
            </a:r>
            <a:r>
              <a:rPr lang="el-GR" sz="2000" b="1" dirty="0">
                <a:latin typeface="Arial Black" panose="020B0A04020102020204" pitchFamily="34" charset="0"/>
                <a:ea typeface="Lato" panose="020F0502020204030203" pitchFamily="34" charset="0"/>
                <a:cs typeface="Lato" panose="020F0502020204030203" pitchFamily="34" charset="0"/>
              </a:rPr>
              <a:t> Βία και τον Εκφοβισμό (Ε.ΒΙ.Ε.)</a:t>
            </a:r>
            <a:endParaRPr lang="id-ID" sz="2000" b="1" dirty="0">
              <a:latin typeface="Arial Black" panose="020B0A04020102020204"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BB40C897-DAE8-E483-AEBA-B94D118CA0EB}"/>
              </a:ext>
            </a:extLst>
          </p:cNvPr>
          <p:cNvSpPr txBox="1"/>
          <p:nvPr/>
        </p:nvSpPr>
        <p:spPr>
          <a:xfrm>
            <a:off x="7198361" y="795864"/>
            <a:ext cx="4094480" cy="400110"/>
          </a:xfrm>
          <a:prstGeom prst="rect">
            <a:avLst/>
          </a:prstGeom>
          <a:solidFill>
            <a:schemeClr val="accent1">
              <a:lumMod val="40000"/>
              <a:lumOff val="60000"/>
            </a:schemeClr>
          </a:solidFill>
          <a:ln>
            <a:noFill/>
          </a:ln>
        </p:spPr>
        <p:txBody>
          <a:bodyPr wrap="square" rtlCol="0">
            <a:spAutoFit/>
          </a:bodyPr>
          <a:lstStyle/>
          <a:p>
            <a:pPr algn="ctr"/>
            <a:r>
              <a:rPr lang="el-GR" sz="2000" b="1" dirty="0"/>
              <a:t>Εκπόνηση Επιμορφωτικού  Υλικού</a:t>
            </a:r>
          </a:p>
        </p:txBody>
      </p:sp>
      <p:sp>
        <p:nvSpPr>
          <p:cNvPr id="8" name="TextBox 7">
            <a:extLst>
              <a:ext uri="{FF2B5EF4-FFF2-40B4-BE49-F238E27FC236}">
                <a16:creationId xmlns:a16="http://schemas.microsoft.com/office/drawing/2014/main" id="{186CD0F0-E736-AE17-AC68-FAF4AACC9E48}"/>
              </a:ext>
            </a:extLst>
          </p:cNvPr>
          <p:cNvSpPr txBox="1"/>
          <p:nvPr/>
        </p:nvSpPr>
        <p:spPr>
          <a:xfrm>
            <a:off x="6207614" y="1348509"/>
            <a:ext cx="2955636" cy="4431983"/>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Σύμβουλοι ΙΕΠ</a:t>
            </a:r>
          </a:p>
          <a:p>
            <a:pPr algn="ctr"/>
            <a:endParaRPr lang="el-GR" sz="12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Αφεντουλίδου</a:t>
            </a:r>
            <a:r>
              <a:rPr lang="el-GR" b="1" dirty="0">
                <a:solidFill>
                  <a:srgbClr val="000000"/>
                </a:solidFill>
                <a:latin typeface="Calibri" panose="020F0502020204030204" pitchFamily="34" charset="0"/>
                <a:cs typeface="Times New Roman" panose="02020603050405020304" pitchFamily="18" charset="0"/>
              </a:rPr>
              <a:t> Άννα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Βούρβουλη</a:t>
            </a:r>
            <a:r>
              <a:rPr lang="el-GR" b="1" dirty="0">
                <a:solidFill>
                  <a:srgbClr val="000000"/>
                </a:solidFill>
                <a:latin typeface="Calibri" panose="020F0502020204030204" pitchFamily="34" charset="0"/>
                <a:cs typeface="Times New Roman" panose="02020603050405020304" pitchFamily="18" charset="0"/>
              </a:rPr>
              <a:t> Σταυρούλα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Γελαστοπούλου</a:t>
            </a:r>
            <a:r>
              <a:rPr lang="el-GR" b="1" dirty="0">
                <a:solidFill>
                  <a:srgbClr val="000000"/>
                </a:solidFill>
                <a:latin typeface="Calibri" panose="020F0502020204030204" pitchFamily="34" charset="0"/>
                <a:cs typeface="Times New Roman" panose="02020603050405020304" pitchFamily="18" charset="0"/>
              </a:rPr>
              <a:t> Μαρία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Καλογηράτου</a:t>
            </a:r>
            <a:r>
              <a:rPr lang="el-GR" b="1" dirty="0">
                <a:solidFill>
                  <a:srgbClr val="000000"/>
                </a:solidFill>
                <a:latin typeface="Calibri" panose="020F0502020204030204" pitchFamily="34" charset="0"/>
                <a:cs typeface="Times New Roman" panose="02020603050405020304" pitchFamily="18" charset="0"/>
              </a:rPr>
              <a:t> Ευαγγελία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Καραγιάννη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Κλημεντιώτη</a:t>
            </a:r>
            <a:r>
              <a:rPr lang="el-GR" b="1" dirty="0">
                <a:solidFill>
                  <a:srgbClr val="000000"/>
                </a:solidFill>
                <a:latin typeface="Calibri" panose="020F0502020204030204" pitchFamily="34" charset="0"/>
                <a:cs typeface="Times New Roman" panose="02020603050405020304" pitchFamily="18" charset="0"/>
              </a:rPr>
              <a:t> Χριστίνα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Μίνη</a:t>
            </a:r>
            <a:r>
              <a:rPr lang="el-GR" b="1" dirty="0">
                <a:solidFill>
                  <a:srgbClr val="000000"/>
                </a:solidFill>
                <a:latin typeface="Calibri" panose="020F0502020204030204" pitchFamily="34" charset="0"/>
                <a:cs typeface="Times New Roman" panose="02020603050405020304" pitchFamily="18" charset="0"/>
              </a:rPr>
              <a:t> </a:t>
            </a:r>
            <a:r>
              <a:rPr lang="el-GR" b="1" dirty="0" err="1">
                <a:solidFill>
                  <a:srgbClr val="000000"/>
                </a:solidFill>
                <a:latin typeface="Calibri" panose="020F0502020204030204" pitchFamily="34" charset="0"/>
                <a:cs typeface="Times New Roman" panose="02020603050405020304" pitchFamily="18" charset="0"/>
              </a:rPr>
              <a:t>Πάμελα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Νίκα Μαρία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Παπαγεωργίου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Πήλιουρας</a:t>
            </a:r>
            <a:r>
              <a:rPr lang="el-GR" b="1" dirty="0">
                <a:solidFill>
                  <a:srgbClr val="000000"/>
                </a:solidFill>
                <a:latin typeface="Calibri" panose="020F0502020204030204" pitchFamily="34" charset="0"/>
                <a:cs typeface="Times New Roman" panose="02020603050405020304" pitchFamily="18" charset="0"/>
              </a:rPr>
              <a:t> Παναγιώτης</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Συκά</a:t>
            </a:r>
            <a:r>
              <a:rPr lang="el-GR" b="1" dirty="0">
                <a:solidFill>
                  <a:srgbClr val="000000"/>
                </a:solidFill>
                <a:latin typeface="Calibri" panose="020F0502020204030204" pitchFamily="34" charset="0"/>
                <a:cs typeface="Times New Roman" panose="02020603050405020304" pitchFamily="18" charset="0"/>
              </a:rPr>
              <a:t> </a:t>
            </a:r>
            <a:r>
              <a:rPr lang="el-GR" b="1" dirty="0" smtClean="0">
                <a:solidFill>
                  <a:srgbClr val="000000"/>
                </a:solidFill>
                <a:latin typeface="Calibri" panose="020F0502020204030204" pitchFamily="34" charset="0"/>
                <a:cs typeface="Times New Roman" panose="02020603050405020304" pitchFamily="18" charset="0"/>
              </a:rPr>
              <a:t>Χριστίνα-</a:t>
            </a:r>
            <a:r>
              <a:rPr lang="el-GR" b="1" dirty="0" err="1" smtClean="0">
                <a:solidFill>
                  <a:srgbClr val="000000"/>
                </a:solidFill>
                <a:latin typeface="Calibri" panose="020F0502020204030204" pitchFamily="34" charset="0"/>
                <a:cs typeface="Times New Roman" panose="02020603050405020304" pitchFamily="18" charset="0"/>
              </a:rPr>
              <a:t>Ερριέττα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Χαραλαμπίδου Παυλίνα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Χαντζούλη</a:t>
            </a:r>
            <a:r>
              <a:rPr lang="el-GR" b="1" dirty="0">
                <a:solidFill>
                  <a:srgbClr val="000000"/>
                </a:solidFill>
                <a:latin typeface="Calibri" panose="020F0502020204030204" pitchFamily="34" charset="0"/>
                <a:cs typeface="Times New Roman" panose="02020603050405020304" pitchFamily="18" charset="0"/>
              </a:rPr>
              <a:t> Ελένη</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Χριστοδούλου Νικόλαος </a:t>
            </a:r>
          </a:p>
        </p:txBody>
      </p:sp>
      <p:sp>
        <p:nvSpPr>
          <p:cNvPr id="9" name="TextBox 8">
            <a:extLst>
              <a:ext uri="{FF2B5EF4-FFF2-40B4-BE49-F238E27FC236}">
                <a16:creationId xmlns:a16="http://schemas.microsoft.com/office/drawing/2014/main" id="{9D2F4EAA-ACC6-39AE-BACE-4C3ABCD3F8B9}"/>
              </a:ext>
            </a:extLst>
          </p:cNvPr>
          <p:cNvSpPr txBox="1"/>
          <p:nvPr/>
        </p:nvSpPr>
        <p:spPr>
          <a:xfrm>
            <a:off x="9231746" y="1348509"/>
            <a:ext cx="2865296" cy="1754326"/>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Στελέχη Υ.ΠΑΙ.Θ.Α.</a:t>
            </a:r>
          </a:p>
          <a:p>
            <a:pPr algn="ctr"/>
            <a:endParaRPr lang="el-GR" sz="18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Μαρούδας Ηλίας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Νικολόπουλος Βασίλειος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Ρέντζη</a:t>
            </a: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Αργυρώ</a:t>
            </a:r>
            <a:endParaRPr lang="el-GR" sz="1800" dirty="0">
              <a:effectLst/>
              <a:latin typeface="Times New Roman" panose="02020603050405020304" pitchFamily="18" charset="0"/>
              <a:ea typeface="Times New Roman" panose="02020603050405020304" pitchFamily="18" charset="0"/>
            </a:endParaRPr>
          </a:p>
          <a:p>
            <a:pPr algn="ctr"/>
            <a:endParaRPr lang="el-GR" dirty="0"/>
          </a:p>
        </p:txBody>
      </p:sp>
    </p:spTree>
    <p:extLst>
      <p:ext uri="{BB962C8B-B14F-4D97-AF65-F5344CB8AC3E}">
        <p14:creationId xmlns:p14="http://schemas.microsoft.com/office/powerpoint/2010/main" val="2507579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239" y="1292110"/>
            <a:ext cx="11012557" cy="4973028"/>
          </a:xfrm>
          <a:prstGeom prst="rect">
            <a:avLst/>
          </a:prstGeom>
          <a:noFill/>
        </p:spPr>
        <p:txBody>
          <a:bodyPr wrap="square">
            <a:spAutoFit/>
          </a:bodyPr>
          <a:lstStyle/>
          <a:p>
            <a:pPr marL="285750" indent="-285750" algn="just" eaLnBrk="1" hangingPunct="1">
              <a:lnSpc>
                <a:spcPct val="80000"/>
              </a:lnSpc>
              <a:buFont typeface="Arial" panose="020B0604020202020204" pitchFamily="34" charset="0"/>
              <a:buChar char="•"/>
              <a:defRPr/>
            </a:pPr>
            <a:r>
              <a:rPr lang="el-GR" altLang="en-US" i="1" dirty="0">
                <a:solidFill>
                  <a:srgbClr val="0A0A0A"/>
                </a:solidFill>
                <a:highlight>
                  <a:srgbClr val="FFFFFF"/>
                </a:highlight>
              </a:rPr>
              <a:t>Υπό-στόχος 16.1 </a:t>
            </a:r>
            <a:r>
              <a:rPr lang="en-US" altLang="en-US" i="1" dirty="0">
                <a:solidFill>
                  <a:srgbClr val="0A0A0A"/>
                </a:solidFill>
                <a:highlight>
                  <a:srgbClr val="FFFFFF"/>
                </a:highlight>
              </a:rPr>
              <a:t>(SDG)</a:t>
            </a:r>
            <a:r>
              <a:rPr lang="el-GR" altLang="en-US" i="1" dirty="0">
                <a:solidFill>
                  <a:srgbClr val="0A0A0A"/>
                </a:solidFill>
                <a:highlight>
                  <a:srgbClr val="FFFFFF"/>
                </a:highlight>
              </a:rPr>
              <a:t>: επικεντρώνεται στη μείωση της βίας στο πλαίσιο της «προώθησης ειρηνικών και χωρίς αποκλεισμούς κοινωνιών για τη βιώσιμη ανάπτυξη, την παροχή πρόσβασης στη δικαιοσύνη για όλους και την </a:t>
            </a:r>
            <a:r>
              <a:rPr lang="el-GR" altLang="en-US" i="1" dirty="0">
                <a:solidFill>
                  <a:srgbClr val="0A0A0A"/>
                </a:solidFill>
                <a:highlight>
                  <a:srgbClr val="FBFBFB"/>
                </a:highlight>
              </a:rPr>
              <a:t>οικοδόμηση αποτελεσματικών, υπεύθυνων και χωρίς αποκλεισμούς οργανισμών (π.χ. σχολείων ή άλλων φορέων) σε όλα τα επίπεδα»</a:t>
            </a:r>
          </a:p>
          <a:p>
            <a:pPr marL="285750" indent="-285750" algn="just" eaLnBrk="1" hangingPunct="1">
              <a:lnSpc>
                <a:spcPct val="80000"/>
              </a:lnSpc>
              <a:buFont typeface="Arial" panose="020B0604020202020204" pitchFamily="34" charset="0"/>
              <a:buChar char="•"/>
              <a:defRPr/>
            </a:pPr>
            <a:endParaRPr lang="el-GR" altLang="en-US" i="1" dirty="0">
              <a:solidFill>
                <a:srgbClr val="0A0A0A"/>
              </a:solidFill>
              <a:highlight>
                <a:srgbClr val="FFFFFF"/>
              </a:highlight>
            </a:endParaRPr>
          </a:p>
          <a:p>
            <a:pPr marL="285750" indent="-285750" algn="just" eaLnBrk="1" hangingPunct="1">
              <a:lnSpc>
                <a:spcPct val="80000"/>
              </a:lnSpc>
              <a:buFont typeface="Arial" panose="020B0604020202020204" pitchFamily="34" charset="0"/>
              <a:buChar char="•"/>
              <a:defRPr/>
            </a:pPr>
            <a:r>
              <a:rPr lang="el-GR" altLang="en-US" i="1" dirty="0">
                <a:solidFill>
                  <a:srgbClr val="0A0A0A"/>
                </a:solidFill>
                <a:highlight>
                  <a:srgbClr val="FFFFFF"/>
                </a:highlight>
              </a:rPr>
              <a:t>Η κλιματική αλλαγή με τις συνακόλουθες συνέπειες που αφορούν στην αύξηση της ανεργίας, στη μείωση των φυσικών πόρων και τελικά στην αύξηση της φτώχιας και στη διεύρυνση της ανισότητας οδηγεί, βέβαια, και στην έξαρση της συλλογικής βίας (</a:t>
            </a:r>
            <a:r>
              <a:rPr lang="es-ES" altLang="en-US" i="1" dirty="0">
                <a:solidFill>
                  <a:srgbClr val="0A0A0A"/>
                </a:solidFill>
                <a:highlight>
                  <a:srgbClr val="FFFFFF"/>
                </a:highlight>
              </a:rPr>
              <a:t>Levy, Sidel &amp; Patz</a:t>
            </a:r>
            <a:r>
              <a:rPr lang="en-US" altLang="en-US" i="1" dirty="0">
                <a:solidFill>
                  <a:srgbClr val="0A0A0A"/>
                </a:solidFill>
                <a:highlight>
                  <a:srgbClr val="FFFFFF"/>
                </a:highlight>
              </a:rPr>
              <a:t>, 2017</a:t>
            </a:r>
            <a:r>
              <a:rPr lang="el-GR" altLang="en-US" i="1" dirty="0">
                <a:solidFill>
                  <a:srgbClr val="0A0A0A"/>
                </a:solidFill>
                <a:highlight>
                  <a:srgbClr val="FFFFFF"/>
                </a:highlight>
              </a:rPr>
              <a:t>)</a:t>
            </a:r>
            <a:r>
              <a:rPr lang="en-US" altLang="en-US" i="1" dirty="0">
                <a:solidFill>
                  <a:srgbClr val="0A0A0A"/>
                </a:solidFill>
                <a:highlight>
                  <a:srgbClr val="FFFFFF"/>
                </a:highlight>
              </a:rPr>
              <a:t>, </a:t>
            </a:r>
            <a:r>
              <a:rPr lang="el-GR" altLang="en-US" i="1" dirty="0">
                <a:solidFill>
                  <a:srgbClr val="0A0A0A"/>
                </a:solidFill>
                <a:highlight>
                  <a:srgbClr val="FFFFFF"/>
                </a:highlight>
              </a:rPr>
              <a:t>ενώ έχει και επίδραση στην ψυχική υγεία των ανθρώπων και στην ατομική συμπεριφορά αφού π.χ. η αύξηση της ζέστης δύναται να οδηγήσει σε αύξηση της επιθετικότητας και της βίας (2019). </a:t>
            </a:r>
          </a:p>
          <a:p>
            <a:pPr marL="285750" indent="-285750" algn="just" eaLnBrk="1" hangingPunct="1">
              <a:lnSpc>
                <a:spcPct val="80000"/>
              </a:lnSpc>
              <a:buFont typeface="Arial" panose="020B0604020202020204" pitchFamily="34" charset="0"/>
              <a:buChar char="•"/>
              <a:defRPr/>
            </a:pPr>
            <a:endParaRPr lang="el-GR" altLang="en-US" i="1" dirty="0">
              <a:solidFill>
                <a:srgbClr val="0A0A0A"/>
              </a:solidFill>
              <a:highlight>
                <a:srgbClr val="FFFFFF"/>
              </a:highlight>
            </a:endParaRPr>
          </a:p>
          <a:p>
            <a:pPr marL="285750" indent="-285750" algn="just">
              <a:lnSpc>
                <a:spcPct val="80000"/>
              </a:lnSpc>
              <a:buFont typeface="Arial" panose="020B0604020202020204" pitchFamily="34" charset="0"/>
              <a:buChar char="•"/>
              <a:defRPr/>
            </a:pPr>
            <a:r>
              <a:rPr lang="en-US" i="1" dirty="0">
                <a:solidFill>
                  <a:srgbClr val="0A0A0A"/>
                </a:solidFill>
                <a:effectLst/>
                <a:highlight>
                  <a:srgbClr val="FFFFFF"/>
                </a:highlight>
              </a:rPr>
              <a:t>“</a:t>
            </a:r>
            <a:r>
              <a:rPr lang="el-GR" i="1" dirty="0">
                <a:solidFill>
                  <a:srgbClr val="0A0A0A"/>
                </a:solidFill>
                <a:effectLst/>
                <a:highlight>
                  <a:srgbClr val="FFFFFF"/>
                </a:highlight>
              </a:rPr>
              <a:t>Όπως η κλιματική αλλαγή απειλεί την ανθρώπινη υγεία και την ανθρώπινη ζωή, έτσι και η βία. Η διαπροσωπική και η δομική βία* αποτελούν σοβαρά εμπόδια στην οικονομική και κοινωνική ανάπτυξη και πρέπει να αντιμετωπιστούν με τον ίδιο επείγοντα χαρακτήρα όπως η κλιματική αλλαγή.</a:t>
            </a:r>
            <a:r>
              <a:rPr lang="en-US" i="1" dirty="0">
                <a:solidFill>
                  <a:srgbClr val="0A0A0A"/>
                </a:solidFill>
                <a:effectLst/>
                <a:highlight>
                  <a:srgbClr val="FFFFFF"/>
                </a:highlight>
              </a:rPr>
              <a:t>” (Gupta &amp; Sullivan, 2018).</a:t>
            </a:r>
            <a:endParaRPr lang="el-GR" i="1" dirty="0">
              <a:solidFill>
                <a:srgbClr val="0A0A0A"/>
              </a:solidFill>
              <a:effectLst/>
              <a:highlight>
                <a:srgbClr val="FFFFFF"/>
              </a:highlight>
            </a:endParaRPr>
          </a:p>
          <a:p>
            <a:pPr marL="285750" indent="-285750" algn="just">
              <a:lnSpc>
                <a:spcPct val="80000"/>
              </a:lnSpc>
              <a:buFont typeface="Arial" panose="020B0604020202020204" pitchFamily="34" charset="0"/>
              <a:buChar char="•"/>
              <a:defRPr/>
            </a:pPr>
            <a:endParaRPr lang="el-GR" i="1" dirty="0">
              <a:solidFill>
                <a:srgbClr val="0A0A0A"/>
              </a:solidFill>
              <a:highlight>
                <a:srgbClr val="FFFFFF"/>
              </a:highlight>
            </a:endParaRPr>
          </a:p>
          <a:p>
            <a:pPr marL="285750" indent="-285750" algn="just">
              <a:lnSpc>
                <a:spcPct val="80000"/>
              </a:lnSpc>
              <a:buFont typeface="Arial" panose="020B0604020202020204" pitchFamily="34" charset="0"/>
              <a:buChar char="•"/>
              <a:defRPr/>
            </a:pPr>
            <a:r>
              <a:rPr lang="el-GR" i="1" dirty="0">
                <a:solidFill>
                  <a:srgbClr val="0A0A0A"/>
                </a:solidFill>
                <a:highlight>
                  <a:srgbClr val="FFFFFF"/>
                </a:highlight>
              </a:rPr>
              <a:t>*Η </a:t>
            </a:r>
            <a:r>
              <a:rPr lang="el-GR" i="1" dirty="0">
                <a:solidFill>
                  <a:srgbClr val="0A0A0A"/>
                </a:solidFill>
                <a:effectLst/>
                <a:highlight>
                  <a:srgbClr val="FFFFFF"/>
                </a:highlight>
              </a:rPr>
              <a:t>Δομική Βία συνδέεται με μορφές βίας, όπως η φτώχεια, ο ρατσισμός, η καταπάτηση ανθρωπίνων δικαιωμάτων, η χειραγώγηση και εκμετάλλευση του ατόμου, ο σεξισμός, ο εθνοκεντρισμός, ο εθνικισμός, ο σεξισμός</a:t>
            </a:r>
          </a:p>
          <a:p>
            <a:pPr marL="285750" indent="-285750" algn="just" eaLnBrk="1" hangingPunct="1">
              <a:lnSpc>
                <a:spcPct val="80000"/>
              </a:lnSpc>
              <a:buFont typeface="Arial" panose="020B0604020202020204" pitchFamily="34" charset="0"/>
              <a:buChar char="•"/>
              <a:defRPr/>
            </a:pPr>
            <a:endParaRPr lang="el-GR" altLang="en-US" dirty="0"/>
          </a:p>
          <a:p>
            <a:pPr marL="285750" indent="-285750" algn="just" eaLnBrk="1" hangingPunct="1">
              <a:lnSpc>
                <a:spcPct val="80000"/>
              </a:lnSpc>
              <a:buFont typeface="Arial" panose="020B0604020202020204" pitchFamily="34" charset="0"/>
              <a:buChar char="•"/>
              <a:defRPr/>
            </a:pPr>
            <a:r>
              <a:rPr lang="el-GR" altLang="en-US" dirty="0"/>
              <a:t>Τα περιστατικά </a:t>
            </a:r>
            <a:r>
              <a:rPr lang="el-GR" altLang="en-US" dirty="0" err="1"/>
              <a:t>ενδοσχολικής</a:t>
            </a:r>
            <a:r>
              <a:rPr lang="el-GR" altLang="en-US" dirty="0"/>
              <a:t> βίας και εκφοβισμού μπορεί να πάρουν αντίστοιχες μορφές.</a:t>
            </a:r>
            <a:endParaRPr lang="en-US" altLang="en-US" dirty="0"/>
          </a:p>
          <a:p>
            <a:pPr eaLnBrk="1" hangingPunct="1">
              <a:lnSpc>
                <a:spcPct val="80000"/>
              </a:lnSpc>
              <a:defRPr/>
            </a:pPr>
            <a:endParaRPr lang="en-US" altLang="en-US" sz="1800" dirty="0"/>
          </a:p>
        </p:txBody>
      </p:sp>
      <p:sp>
        <p:nvSpPr>
          <p:cNvPr id="5" name="TextBox 4"/>
          <p:cNvSpPr txBox="1"/>
          <p:nvPr/>
        </p:nvSpPr>
        <p:spPr>
          <a:xfrm>
            <a:off x="1474796" y="250257"/>
            <a:ext cx="8927444" cy="830997"/>
          </a:xfrm>
          <a:prstGeom prst="rect">
            <a:avLst/>
          </a:prstGeom>
          <a:noFill/>
        </p:spPr>
        <p:txBody>
          <a:bodyPr wrap="none" rtlCol="0">
            <a:spAutoFit/>
          </a:bodyPr>
          <a:lstStyle/>
          <a:p>
            <a:pPr algn="ctr"/>
            <a:r>
              <a:rPr lang="el-GR" sz="2400" spc="300">
                <a:ea typeface="Lato Heavy" panose="020F0502020204030203" pitchFamily="34" charset="0"/>
                <a:cs typeface="Lato Heavy" panose="020F0502020204030203" pitchFamily="34" charset="0"/>
              </a:rPr>
              <a:t>Πρόληψη και Αντιμετώπιση της Βίας: Προϋπόθεση της</a:t>
            </a:r>
          </a:p>
          <a:p>
            <a:pPr algn="ctr"/>
            <a:r>
              <a:rPr lang="el-GR" sz="2400" spc="300">
                <a:ea typeface="Lato Heavy" panose="020F0502020204030203" pitchFamily="34" charset="0"/>
                <a:cs typeface="Lato Heavy" panose="020F0502020204030203" pitchFamily="34" charset="0"/>
              </a:rPr>
              <a:t>Βιώσιμης Ανάπτυξης &amp; του «Βιώσιμου Σχολείου»</a:t>
            </a:r>
            <a:endParaRPr lang="id-ID" sz="2400" spc="300">
              <a:ea typeface="Lato Heavy" panose="020F0502020204030203" pitchFamily="34" charset="0"/>
              <a:cs typeface="Lato Heavy" panose="020F0502020204030203" pitchFamily="34" charset="0"/>
            </a:endParaRPr>
          </a:p>
        </p:txBody>
      </p:sp>
      <p:grpSp>
        <p:nvGrpSpPr>
          <p:cNvPr id="3" name="Ομάδα 3"/>
          <p:cNvGrpSpPr/>
          <p:nvPr/>
        </p:nvGrpSpPr>
        <p:grpSpPr>
          <a:xfrm>
            <a:off x="0" y="6351797"/>
            <a:ext cx="8044070" cy="538396"/>
            <a:chOff x="0" y="5831840"/>
            <a:chExt cx="8497614" cy="607060"/>
          </a:xfrm>
        </p:grpSpPr>
        <p:sp>
          <p:nvSpPr>
            <p:cNvPr id="4" name="Rectangle 3"/>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83789" y="6458750"/>
            <a:ext cx="1425895" cy="3992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7455A83-8AD9-4C79-9FF7-BBD1199ADB6A}"/>
              </a:ext>
            </a:extLst>
          </p:cNvPr>
          <p:cNvSpPr txBox="1"/>
          <p:nvPr/>
        </p:nvSpPr>
        <p:spPr>
          <a:xfrm>
            <a:off x="2093127" y="2928329"/>
            <a:ext cx="8124000" cy="330596"/>
          </a:xfrm>
          <a:prstGeom prst="rect">
            <a:avLst/>
          </a:prstGeom>
          <a:ln w="317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l-GR" dirty="0"/>
          </a:p>
        </p:txBody>
      </p:sp>
      <p:sp>
        <p:nvSpPr>
          <p:cNvPr id="2" name="TextBox 1">
            <a:extLst>
              <a:ext uri="{FF2B5EF4-FFF2-40B4-BE49-F238E27FC236}">
                <a16:creationId xmlns:a16="http://schemas.microsoft.com/office/drawing/2014/main" id="{A145A0DC-3E29-47D6-B31B-F67A26CD5D92}"/>
              </a:ext>
            </a:extLst>
          </p:cNvPr>
          <p:cNvSpPr txBox="1"/>
          <p:nvPr/>
        </p:nvSpPr>
        <p:spPr>
          <a:xfrm>
            <a:off x="2067170" y="3367338"/>
            <a:ext cx="3882693" cy="330596"/>
          </a:xfrm>
          <a:prstGeom prst="rect">
            <a:avLst/>
          </a:prstGeom>
          <a:ln w="317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l-GR" dirty="0"/>
          </a:p>
        </p:txBody>
      </p:sp>
      <p:sp>
        <p:nvSpPr>
          <p:cNvPr id="9" name="TextBox 8"/>
          <p:cNvSpPr txBox="1"/>
          <p:nvPr/>
        </p:nvSpPr>
        <p:spPr>
          <a:xfrm>
            <a:off x="1944278" y="1285803"/>
            <a:ext cx="8128637" cy="646331"/>
          </a:xfrm>
          <a:prstGeom prst="rect">
            <a:avLst/>
          </a:prstGeom>
          <a:noFill/>
        </p:spPr>
        <p:txBody>
          <a:bodyPr wrap="none" rtlCol="0">
            <a:spAutoFit/>
          </a:bodyPr>
          <a:lstStyle/>
          <a:p>
            <a:pPr algn="ctr"/>
            <a:r>
              <a:rPr lang="el-GR" sz="3600" spc="300" err="1">
                <a:latin typeface="Lato Heavy" panose="020F0502020204030203" pitchFamily="34" charset="0"/>
                <a:ea typeface="Lato Heavy" panose="020F0502020204030203" pitchFamily="34" charset="0"/>
                <a:cs typeface="Lato Heavy" panose="020F0502020204030203" pitchFamily="34" charset="0"/>
              </a:rPr>
              <a:t>Ενδοσχολική</a:t>
            </a:r>
            <a:r>
              <a:rPr lang="el-GR" sz="3600" spc="300">
                <a:latin typeface="Lato Heavy" panose="020F0502020204030203" pitchFamily="34" charset="0"/>
                <a:ea typeface="Lato Heavy" panose="020F0502020204030203" pitchFamily="34" charset="0"/>
                <a:cs typeface="Lato Heavy" panose="020F0502020204030203" pitchFamily="34" charset="0"/>
              </a:rPr>
              <a:t> Βία και Εκφοβισμός</a:t>
            </a:r>
            <a:endParaRPr lang="id-ID" sz="3600" spc="300">
              <a:latin typeface="Lato Heavy" panose="020F0502020204030203" pitchFamily="34" charset="0"/>
              <a:ea typeface="Lato Heavy" panose="020F0502020204030203" pitchFamily="34" charset="0"/>
              <a:cs typeface="Lato Heavy" panose="020F0502020204030203" pitchFamily="34" charset="0"/>
            </a:endParaRPr>
          </a:p>
        </p:txBody>
      </p:sp>
      <p:sp>
        <p:nvSpPr>
          <p:cNvPr id="3" name="TextBox 2"/>
          <p:cNvSpPr txBox="1"/>
          <p:nvPr/>
        </p:nvSpPr>
        <p:spPr>
          <a:xfrm>
            <a:off x="2069443" y="1774167"/>
            <a:ext cx="8124000" cy="2308324"/>
          </a:xfrm>
          <a:prstGeom prst="rect">
            <a:avLst/>
          </a:prstGeom>
          <a:noFill/>
        </p:spPr>
        <p:txBody>
          <a:bodyPr wrap="square" rtlCol="0">
            <a:spAutoFit/>
          </a:bodyPr>
          <a:lstStyle/>
          <a:p>
            <a:pPr algn="just"/>
            <a:r>
              <a:rPr lang="el-GR" sz="2400" dirty="0"/>
              <a:t>«Κάθε μορφή σωματικής, λεκτικής, ψυχολογικής, συναισθηματικής, κοινωνικής, ρατσιστικής, σεξουαλικής, διαδικτυακής ή άλλης βίας και </a:t>
            </a:r>
            <a:r>
              <a:rPr lang="el-GR" sz="2400" dirty="0" err="1"/>
              <a:t>παραβατικής</a:t>
            </a:r>
            <a:r>
              <a:rPr lang="el-GR" sz="2400" dirty="0"/>
              <a:t> συμπεριφοράς, που πλήττει τη σχολική κοινότητα και διαταράσσει την εκπαιδευτική διαδικασία, συνιστά </a:t>
            </a:r>
            <a:r>
              <a:rPr lang="el-GR" sz="2400" dirty="0" err="1"/>
              <a:t>ενδοσχολική</a:t>
            </a:r>
            <a:r>
              <a:rPr lang="el-GR" sz="2400" dirty="0"/>
              <a:t> βία και εκφοβισμό»</a:t>
            </a:r>
            <a:endParaRPr lang="en-US" sz="2400" dirty="0"/>
          </a:p>
        </p:txBody>
      </p:sp>
      <p:pic>
        <p:nvPicPr>
          <p:cNvPr id="5"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10" name="TextBox 9">
            <a:extLst>
              <a:ext uri="{FF2B5EF4-FFF2-40B4-BE49-F238E27FC236}">
                <a16:creationId xmlns:a16="http://schemas.microsoft.com/office/drawing/2014/main" id="{AD0A7CD4-5D6B-4625-8FF7-94D9390CC64E}"/>
              </a:ext>
            </a:extLst>
          </p:cNvPr>
          <p:cNvSpPr txBox="1"/>
          <p:nvPr/>
        </p:nvSpPr>
        <p:spPr>
          <a:xfrm>
            <a:off x="7733314" y="4962599"/>
            <a:ext cx="2621280" cy="369332"/>
          </a:xfrm>
          <a:prstGeom prst="rect">
            <a:avLst/>
          </a:prstGeom>
          <a:noFill/>
        </p:spPr>
        <p:txBody>
          <a:bodyPr wrap="square">
            <a:spAutoFit/>
          </a:bodyPr>
          <a:lstStyle/>
          <a:p>
            <a:r>
              <a:rPr lang="el-GR" sz="1800" dirty="0"/>
              <a:t>(Ν. 5029/2023, Άρθρο 4)</a:t>
            </a:r>
            <a:endParaRPr lang="el-GR" dirty="0"/>
          </a:p>
        </p:txBody>
      </p:sp>
      <p:sp>
        <p:nvSpPr>
          <p:cNvPr id="12" name="TextBox 11">
            <a:extLst>
              <a:ext uri="{FF2B5EF4-FFF2-40B4-BE49-F238E27FC236}">
                <a16:creationId xmlns:a16="http://schemas.microsoft.com/office/drawing/2014/main" id="{555E063D-A5BA-436A-8D00-58FA1FF10807}"/>
              </a:ext>
            </a:extLst>
          </p:cNvPr>
          <p:cNvSpPr txBox="1"/>
          <p:nvPr/>
        </p:nvSpPr>
        <p:spPr>
          <a:xfrm>
            <a:off x="955542" y="5409403"/>
            <a:ext cx="10280915" cy="671915"/>
          </a:xfrm>
          <a:prstGeom prst="rect">
            <a:avLst/>
          </a:prstGeom>
          <a:noFill/>
        </p:spPr>
        <p:txBody>
          <a:bodyPr wrap="square">
            <a:spAutoFit/>
          </a:bodyPr>
          <a:lstStyle/>
          <a:p>
            <a:pPr>
              <a:lnSpc>
                <a:spcPct val="107000"/>
              </a:lnSpc>
              <a:spcAft>
                <a:spcPts val="800"/>
              </a:spcAft>
            </a:pPr>
            <a:r>
              <a:rPr lang="el-GR" sz="1800" i="1" kern="1200" dirty="0">
                <a:solidFill>
                  <a:srgbClr val="000000"/>
                </a:solidFill>
                <a:effectLst/>
                <a:latin typeface="Calibri" panose="020F0502020204030204" pitchFamily="34" charset="0"/>
                <a:ea typeface="+mn-ea"/>
                <a:cs typeface="+mn-cs"/>
              </a:rPr>
              <a:t>Πώς θεωρείτε ότι πλήττεται η σχολική κοινότητα και διαταράσσεται η εκπαιδευτική διαδικασία από τα περιστατικά Ε.ΒΙ.Ε.;</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Εικόνα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7599" y="956096"/>
            <a:ext cx="1425895" cy="399250"/>
          </a:xfrm>
          <a:prstGeom prst="rect">
            <a:avLst/>
          </a:prstGeom>
        </p:spPr>
      </p:pic>
    </p:spTree>
    <p:extLst>
      <p:ext uri="{BB962C8B-B14F-4D97-AF65-F5344CB8AC3E}">
        <p14:creationId xmlns:p14="http://schemas.microsoft.com/office/powerpoint/2010/main" val="307765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84020" y="295786"/>
            <a:ext cx="7455054" cy="523220"/>
          </a:xfrm>
          <a:prstGeom prst="rect">
            <a:avLst/>
          </a:prstGeom>
          <a:noFill/>
        </p:spPr>
        <p:txBody>
          <a:bodyPr wrap="none" rtlCol="0">
            <a:spAutoFit/>
          </a:bodyPr>
          <a:lstStyle/>
          <a:p>
            <a:r>
              <a:rPr lang="el-GR" sz="2800" spc="300" dirty="0">
                <a:latin typeface="Lato Heavy" panose="020F0502020204030203" pitchFamily="34" charset="0"/>
                <a:ea typeface="Lato Heavy" panose="020F0502020204030203" pitchFamily="34" charset="0"/>
                <a:cs typeface="Lato Heavy" panose="020F0502020204030203" pitchFamily="34" charset="0"/>
              </a:rPr>
              <a:t>Β. Εκφοβισμός στο Σχολείο - Ορισμοί</a:t>
            </a:r>
            <a:endParaRPr lang="id-ID" sz="2800" spc="300" dirty="0">
              <a:latin typeface="Lato Heavy" panose="020F0502020204030203" pitchFamily="34" charset="0"/>
              <a:ea typeface="Lato Heavy" panose="020F0502020204030203" pitchFamily="34" charset="0"/>
              <a:cs typeface="Lato Heavy" panose="020F0502020204030203" pitchFamily="34" charset="0"/>
            </a:endParaRPr>
          </a:p>
        </p:txBody>
      </p:sp>
      <p:pic>
        <p:nvPicPr>
          <p:cNvPr id="12" name="Θέση εικόνας 11"/>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a:fillRect/>
          </a:stretch>
        </p:blipFill>
        <p:spPr>
          <a:xfrm>
            <a:off x="0" y="0"/>
            <a:ext cx="3953435" cy="6858000"/>
          </a:xfrm>
          <a:prstGeom prst="rect">
            <a:avLst/>
          </a:prstGeom>
        </p:spPr>
      </p:pic>
      <p:grpSp>
        <p:nvGrpSpPr>
          <p:cNvPr id="4" name="Group 3"/>
          <p:cNvGrpSpPr/>
          <p:nvPr/>
        </p:nvGrpSpPr>
        <p:grpSpPr>
          <a:xfrm>
            <a:off x="0" y="6250940"/>
            <a:ext cx="12192000" cy="607060"/>
            <a:chOff x="0" y="5876573"/>
            <a:chExt cx="12192000" cy="607060"/>
          </a:xfrm>
        </p:grpSpPr>
        <p:sp>
          <p:nvSpPr>
            <p:cNvPr id="5" name="Rectangle 4"/>
            <p:cNvSpPr/>
            <p:nvPr/>
          </p:nvSpPr>
          <p:spPr>
            <a:xfrm>
              <a:off x="0" y="5876573"/>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14" name="TextBox 13"/>
          <p:cNvSpPr txBox="1"/>
          <p:nvPr/>
        </p:nvSpPr>
        <p:spPr>
          <a:xfrm>
            <a:off x="4384020" y="1254177"/>
            <a:ext cx="7614315" cy="4701543"/>
          </a:xfrm>
          <a:prstGeom prst="rect">
            <a:avLst/>
          </a:prstGeom>
          <a:noFill/>
        </p:spPr>
        <p:txBody>
          <a:bodyPr wrap="square">
            <a:spAutoFit/>
          </a:bodyPr>
          <a:lstStyle/>
          <a:p>
            <a:pPr algn="just" eaLnBrk="1" hangingPunct="1">
              <a:lnSpc>
                <a:spcPct val="80000"/>
              </a:lnSpc>
              <a:defRPr/>
            </a:pPr>
            <a:r>
              <a:rPr lang="en-US" altLang="en-US" dirty="0"/>
              <a:t>E</a:t>
            </a:r>
            <a:r>
              <a:rPr lang="el-GR" altLang="en-US" dirty="0" err="1"/>
              <a:t>παναλαμβανόμενη</a:t>
            </a:r>
            <a:r>
              <a:rPr lang="el-GR" altLang="en-US" dirty="0"/>
              <a:t> αρνητική ή κακόβουλη συμπεριφορά από ένα ή περισσότερα άτομα, απευθυνόμενη σε ένα άτομο που δυσκολεύεται να υπερασπιστεί τον εαυτό του (</a:t>
            </a:r>
            <a:r>
              <a:rPr lang="el-GR" altLang="en-US" dirty="0" err="1"/>
              <a:t>Olweus</a:t>
            </a:r>
            <a:r>
              <a:rPr lang="el-GR" altLang="en-US" dirty="0"/>
              <a:t>, 199</a:t>
            </a:r>
            <a:r>
              <a:rPr lang="el-GR" altLang="en-US" dirty="0">
                <a:highlight>
                  <a:srgbClr val="FBFBFB"/>
                </a:highlight>
              </a:rPr>
              <a:t>3).</a:t>
            </a:r>
          </a:p>
          <a:p>
            <a:pPr algn="just" eaLnBrk="1" hangingPunct="1">
              <a:lnSpc>
                <a:spcPct val="80000"/>
              </a:lnSpc>
              <a:defRPr/>
            </a:pPr>
            <a:endParaRPr lang="en-US" altLang="en-US" dirty="0">
              <a:highlight>
                <a:srgbClr val="FBFBFB"/>
              </a:highlight>
            </a:endParaRPr>
          </a:p>
          <a:p>
            <a:pPr algn="just" eaLnBrk="1" hangingPunct="1">
              <a:lnSpc>
                <a:spcPct val="80000"/>
              </a:lnSpc>
              <a:buFont typeface="Wingdings" panose="05000000000000000000" pitchFamily="2" charset="2"/>
              <a:buNone/>
              <a:defRPr/>
            </a:pPr>
            <a:endParaRPr lang="en-US" altLang="en-US" u="sng" dirty="0"/>
          </a:p>
          <a:p>
            <a:pPr algn="just" eaLnBrk="1" hangingPunct="1">
              <a:lnSpc>
                <a:spcPct val="80000"/>
              </a:lnSpc>
              <a:buFont typeface="Wingdings" panose="05000000000000000000" pitchFamily="2" charset="2"/>
              <a:buNone/>
              <a:defRPr/>
            </a:pPr>
            <a:r>
              <a:rPr lang="el-GR" altLang="en-US" u="sng" dirty="0"/>
              <a:t>Αρνητική Συμπεριφορά/Πράξεις:</a:t>
            </a:r>
            <a:r>
              <a:rPr lang="el-GR" altLang="en-US" dirty="0"/>
              <a:t>  </a:t>
            </a:r>
            <a:endParaRPr lang="en-US" altLang="en-US" dirty="0"/>
          </a:p>
          <a:p>
            <a:pPr algn="just" eaLnBrk="1" hangingPunct="1">
              <a:lnSpc>
                <a:spcPct val="80000"/>
              </a:lnSpc>
              <a:buFont typeface="Wingdings" panose="05000000000000000000" pitchFamily="2" charset="2"/>
              <a:buNone/>
              <a:defRPr/>
            </a:pPr>
            <a:r>
              <a:rPr lang="en-US" altLang="en-US" dirty="0"/>
              <a:t>    </a:t>
            </a:r>
            <a:r>
              <a:rPr lang="el-GR" altLang="en-US" dirty="0"/>
              <a:t>Η πρόθεση ή απόπειρα ενός ατόμου (ή ατόμων) να προκαλέσει</a:t>
            </a:r>
            <a:r>
              <a:rPr lang="en-US" altLang="en-US" dirty="0"/>
              <a:t> </a:t>
            </a:r>
            <a:r>
              <a:rPr lang="el-GR" altLang="en-US" dirty="0"/>
              <a:t>τραυματισμό ή</a:t>
            </a:r>
            <a:r>
              <a:rPr lang="en-US" altLang="en-US" dirty="0"/>
              <a:t> </a:t>
            </a:r>
            <a:r>
              <a:rPr lang="el-GR" altLang="en-US" dirty="0"/>
              <a:t>να φέρει σε δύσκολη θέση</a:t>
            </a:r>
            <a:r>
              <a:rPr lang="en-US" altLang="en-US" dirty="0"/>
              <a:t> </a:t>
            </a:r>
            <a:r>
              <a:rPr lang="el-GR" altLang="en-US" dirty="0"/>
              <a:t>ένα άλλο άτομο με:</a:t>
            </a:r>
            <a:endParaRPr lang="en-US" altLang="en-US" dirty="0"/>
          </a:p>
          <a:p>
            <a:pPr algn="just" eaLnBrk="1" hangingPunct="1">
              <a:lnSpc>
                <a:spcPct val="80000"/>
              </a:lnSpc>
              <a:buFont typeface="Wingdings" panose="05000000000000000000" pitchFamily="2" charset="2"/>
              <a:buChar char="Ø"/>
              <a:defRPr/>
            </a:pPr>
            <a:r>
              <a:rPr lang="el-GR" altLang="en-US" dirty="0"/>
              <a:t>φυσική επαφή (</a:t>
            </a:r>
            <a:r>
              <a:rPr lang="en-US" altLang="en-US" dirty="0"/>
              <a:t>physical contact)</a:t>
            </a:r>
            <a:r>
              <a:rPr lang="el-GR" altLang="en-US" dirty="0"/>
              <a:t>,</a:t>
            </a:r>
          </a:p>
          <a:p>
            <a:pPr algn="just" eaLnBrk="1" hangingPunct="1">
              <a:lnSpc>
                <a:spcPct val="80000"/>
              </a:lnSpc>
              <a:buFont typeface="Wingdings" panose="05000000000000000000" pitchFamily="2" charset="2"/>
              <a:buChar char="Ø"/>
              <a:defRPr/>
            </a:pPr>
            <a:r>
              <a:rPr lang="el-GR" altLang="en-US" dirty="0"/>
              <a:t>με τα λόγια, </a:t>
            </a:r>
          </a:p>
          <a:p>
            <a:pPr algn="just" eaLnBrk="1" hangingPunct="1">
              <a:lnSpc>
                <a:spcPct val="80000"/>
              </a:lnSpc>
              <a:buFont typeface="Wingdings" panose="05000000000000000000" pitchFamily="2" charset="2"/>
              <a:buChar char="Ø"/>
              <a:defRPr/>
            </a:pPr>
            <a:r>
              <a:rPr lang="el-GR" altLang="en-US" dirty="0"/>
              <a:t>με τον αποκλεισμό από την ομάδα </a:t>
            </a:r>
            <a:r>
              <a:rPr lang="en-US" altLang="en-US" dirty="0"/>
              <a:t>(Olweus,</a:t>
            </a:r>
            <a:r>
              <a:rPr lang="el-GR" altLang="en-US" dirty="0"/>
              <a:t> 1993</a:t>
            </a:r>
            <a:r>
              <a:rPr lang="en-US" altLang="en-US" dirty="0"/>
              <a:t>; 2010)</a:t>
            </a:r>
            <a:r>
              <a:rPr lang="el-GR" altLang="en-US" dirty="0"/>
              <a:t>.</a:t>
            </a:r>
          </a:p>
          <a:p>
            <a:pPr algn="just" eaLnBrk="1" hangingPunct="1">
              <a:lnSpc>
                <a:spcPct val="80000"/>
              </a:lnSpc>
              <a:defRPr/>
            </a:pPr>
            <a:endParaRPr lang="el-GR" altLang="en-US" dirty="0"/>
          </a:p>
          <a:p>
            <a:pPr algn="just" eaLnBrk="1" hangingPunct="1">
              <a:lnSpc>
                <a:spcPct val="80000"/>
              </a:lnSpc>
              <a:defRPr/>
            </a:pPr>
            <a:endParaRPr lang="el-GR" altLang="en-US" dirty="0"/>
          </a:p>
          <a:p>
            <a:pPr algn="just">
              <a:lnSpc>
                <a:spcPct val="80000"/>
              </a:lnSpc>
              <a:defRPr/>
            </a:pPr>
            <a:r>
              <a:rPr lang="en-US" altLang="en-US" dirty="0">
                <a:highlight>
                  <a:srgbClr val="FBFBFB"/>
                </a:highlight>
              </a:rPr>
              <a:t>H </a:t>
            </a:r>
            <a:r>
              <a:rPr lang="el-GR" altLang="en-US" dirty="0"/>
              <a:t>ανεπιθύμητη επιθετική συμπεριφορά από άλλους νέους, </a:t>
            </a:r>
            <a:r>
              <a:rPr lang="el-GR" altLang="en-US" b="1" dirty="0"/>
              <a:t>με παρατηρούμενη ή αντιληπτή ανισορροπία δύναμης </a:t>
            </a:r>
            <a:r>
              <a:rPr lang="el-GR" altLang="en-US" dirty="0"/>
              <a:t>που επαναλαμβάνεται πολλές φορές (CDC, 2019).</a:t>
            </a:r>
          </a:p>
          <a:p>
            <a:pPr algn="just">
              <a:lnSpc>
                <a:spcPct val="80000"/>
              </a:lnSpc>
              <a:defRPr/>
            </a:pPr>
            <a:endParaRPr lang="el-GR" altLang="en-US" dirty="0"/>
          </a:p>
          <a:p>
            <a:pPr algn="just">
              <a:lnSpc>
                <a:spcPct val="80000"/>
              </a:lnSpc>
              <a:defRPr/>
            </a:pPr>
            <a:r>
              <a:rPr lang="en-US" altLang="en-US" dirty="0"/>
              <a:t>K</a:t>
            </a:r>
            <a:r>
              <a:rPr lang="el-GR" altLang="en-US" dirty="0" err="1"/>
              <a:t>ατάχρηση</a:t>
            </a:r>
            <a:r>
              <a:rPr lang="el-GR" altLang="en-US" dirty="0"/>
              <a:t> εξουσίας και παραβίαση των ανθρωπίνων δικαιωμάτων</a:t>
            </a:r>
            <a:r>
              <a:rPr lang="en-US" altLang="en-US" dirty="0"/>
              <a:t> </a:t>
            </a:r>
            <a:r>
              <a:rPr lang="el-GR" altLang="en-US" dirty="0"/>
              <a:t>(</a:t>
            </a:r>
            <a:r>
              <a:rPr lang="en-US" b="0" i="0" dirty="0">
                <a:solidFill>
                  <a:srgbClr val="212121"/>
                </a:solidFill>
                <a:effectLst/>
                <a:highlight>
                  <a:srgbClr val="FFFFFF"/>
                </a:highlight>
                <a:latin typeface="BlinkMacSystemFont"/>
              </a:rPr>
              <a:t>Andrews et al., 2023</a:t>
            </a:r>
            <a:r>
              <a:rPr lang="el-GR" altLang="en-US" dirty="0"/>
              <a:t>)</a:t>
            </a:r>
          </a:p>
          <a:p>
            <a:pPr marL="0" indent="0" algn="just" eaLnBrk="1" hangingPunct="1">
              <a:lnSpc>
                <a:spcPct val="80000"/>
              </a:lnSpc>
              <a:buNone/>
              <a:defRPr/>
            </a:pPr>
            <a:endParaRPr lang="el-GR" altLang="en-US" sz="1600" u="sng" dirty="0"/>
          </a:p>
          <a:p>
            <a:pPr marL="0" indent="0" algn="just" eaLnBrk="1" hangingPunct="1">
              <a:lnSpc>
                <a:spcPct val="80000"/>
              </a:lnSpc>
              <a:buNone/>
              <a:defRPr/>
            </a:pPr>
            <a:endParaRPr lang="el-GR" altLang="en-US" sz="1600" u="sng" dirty="0"/>
          </a:p>
        </p:txBody>
      </p:sp>
      <p:pic>
        <p:nvPicPr>
          <p:cNvPr id="9" name="Εικόνα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439113" y="6354845"/>
            <a:ext cx="1425895" cy="3992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300" dirty="0"/>
              <a:t>Μελέτη Περίπτωσης</a:t>
            </a:r>
            <a:r>
              <a:rPr lang="el-GR" dirty="0"/>
              <a:t/>
            </a:r>
            <a:br>
              <a:rPr lang="el-GR" dirty="0"/>
            </a:br>
            <a:endParaRPr lang="en-US" dirty="0"/>
          </a:p>
        </p:txBody>
      </p:sp>
      <p:sp>
        <p:nvSpPr>
          <p:cNvPr id="3" name="Content Placeholder 2"/>
          <p:cNvSpPr>
            <a:spLocks noGrp="1"/>
          </p:cNvSpPr>
          <p:nvPr>
            <p:ph idx="1"/>
          </p:nvPr>
        </p:nvSpPr>
        <p:spPr>
          <a:xfrm>
            <a:off x="944732" y="1473484"/>
            <a:ext cx="10515600" cy="3911031"/>
          </a:xfrm>
        </p:spPr>
        <p:txBody>
          <a:bodyPr>
            <a:normAutofit fontScale="92500" lnSpcReduction="10000"/>
          </a:bodyPr>
          <a:lstStyle/>
          <a:p>
            <a:pPr marL="0" indent="0" algn="just">
              <a:buNone/>
            </a:pPr>
            <a:r>
              <a:rPr lang="el-GR" sz="2000" dirty="0"/>
              <a:t>Ο Γιάννης είναι ένα αγόρι 10 ετών που φοιτά στην Ε’ Δημοτικού σε ένα σχολείο σε προάστιο της Αττικής. Είναι χορευτής από τα 5 του χρόνια και όπως ο ίδιος λέει: «νιώθει ότι γεννήθηκε για να χορεύει»! Όταν οι συμμαθητές του παίζουν ποδόσφαιρο στη γυμναστική, ο Γιάννης παίρνει ένα στεφάνι και κάνει διάφορα ακροβατικά κόλπα. Αυτό έχει οδηγήσει στη </a:t>
            </a:r>
            <a:r>
              <a:rPr lang="el-GR" sz="2000" dirty="0" err="1"/>
              <a:t>στοχοποίησή</a:t>
            </a:r>
            <a:r>
              <a:rPr lang="el-GR" sz="2000" dirty="0"/>
              <a:t> του από τα αγόρια της τάξης. </a:t>
            </a:r>
          </a:p>
          <a:p>
            <a:pPr marL="0" indent="0" algn="just">
              <a:buNone/>
            </a:pPr>
            <a:endParaRPr lang="el-GR" sz="2000" dirty="0"/>
          </a:p>
          <a:p>
            <a:pPr marL="0" indent="0" algn="just">
              <a:buNone/>
            </a:pPr>
            <a:r>
              <a:rPr lang="el-GR" sz="2000" dirty="0"/>
              <a:t>Την περασμένη εβδομάδα ο Γιάννης είδε μια ανακοίνωση για διεξαγωγή χορευτικού διαγωνισμού στο σχολείο του και αποφάσισε να λάβει μέρος. Από εκείνη την ημέρα έχει γίνει ο περίγελος των συμμαθητών και κάποιων συμμαθητριών του. Όταν το ανέφερε στον δάσκαλο της Γυμναστικής αυτός του είπε: «Μα καλά βρε παιδάκι μου κι εσύ! Πώς το σκέφτηκες; Εγώ στη θέση σου θα απέσυρα τη συμμετοχή μου στον διαγωνισμό, για να με αφήσουν ήσυχο»! Ο Γιάννης την επόμενη ημέρα απέσυρε τη συμμετοχή του…</a:t>
            </a:r>
          </a:p>
          <a:p>
            <a:pPr marL="0" indent="0" algn="just">
              <a:buNone/>
            </a:pPr>
            <a:endParaRPr lang="el-GR" sz="2000" dirty="0"/>
          </a:p>
          <a:p>
            <a:pPr marL="0" indent="0" algn="just">
              <a:buNone/>
            </a:pPr>
            <a:r>
              <a:rPr lang="el-GR" sz="2000" i="1" dirty="0">
                <a:highlight>
                  <a:srgbClr val="FFFF00"/>
                </a:highlight>
              </a:rPr>
              <a:t>Η μελέτη περίπτωση συνιστά Ε.ΒΙ.Ε. και αν ναι, με βάση ποια χαρακτηριστικά;</a:t>
            </a:r>
            <a:endParaRPr lang="en-US" sz="2000" i="1" dirty="0">
              <a:highlight>
                <a:srgbClr val="FFFF00"/>
              </a:highlight>
            </a:endParaRPr>
          </a:p>
        </p:txBody>
      </p:sp>
      <p:grpSp>
        <p:nvGrpSpPr>
          <p:cNvPr id="4" name="Group 3"/>
          <p:cNvGrpSpPr/>
          <p:nvPr/>
        </p:nvGrpSpPr>
        <p:grpSpPr>
          <a:xfrm>
            <a:off x="3633952" y="6265784"/>
            <a:ext cx="8558048" cy="592218"/>
            <a:chOff x="3633952" y="5831840"/>
            <a:chExt cx="8558048" cy="607060"/>
          </a:xfrm>
        </p:grpSpPr>
        <p:sp>
          <p:nvSpPr>
            <p:cNvPr id="5" name="Rectangle 4"/>
            <p:cNvSpPr/>
            <p:nvPr/>
          </p:nvSpPr>
          <p:spPr>
            <a:xfrm>
              <a:off x="3633952" y="5831840"/>
              <a:ext cx="85580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97728" y="6382413"/>
            <a:ext cx="1425895" cy="399250"/>
          </a:xfrm>
          <a:prstGeom prst="rect">
            <a:avLst/>
          </a:prstGeom>
        </p:spPr>
      </p:pic>
    </p:spTree>
    <p:extLst>
      <p:ext uri="{BB962C8B-B14F-4D97-AF65-F5344CB8AC3E}">
        <p14:creationId xmlns:p14="http://schemas.microsoft.com/office/powerpoint/2010/main" val="3548162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44278" y="1285803"/>
            <a:ext cx="8128637" cy="646331"/>
          </a:xfrm>
          <a:prstGeom prst="rect">
            <a:avLst/>
          </a:prstGeom>
          <a:noFill/>
        </p:spPr>
        <p:txBody>
          <a:bodyPr wrap="none" rtlCol="0">
            <a:spAutoFit/>
          </a:bodyPr>
          <a:lstStyle/>
          <a:p>
            <a:pPr algn="ctr"/>
            <a:r>
              <a:rPr lang="el-GR" sz="3600" spc="300" dirty="0" err="1">
                <a:latin typeface="Lato Heavy" panose="020F0502020204030203" pitchFamily="34" charset="0"/>
                <a:ea typeface="Lato Heavy" panose="020F0502020204030203" pitchFamily="34" charset="0"/>
                <a:cs typeface="Lato Heavy" panose="020F0502020204030203" pitchFamily="34" charset="0"/>
              </a:rPr>
              <a:t>Ενδοσχολική</a:t>
            </a:r>
            <a:r>
              <a:rPr lang="el-GR" sz="3600" spc="300" dirty="0">
                <a:latin typeface="Lato Heavy" panose="020F0502020204030203" pitchFamily="34" charset="0"/>
                <a:ea typeface="Lato Heavy" panose="020F0502020204030203" pitchFamily="34" charset="0"/>
                <a:cs typeface="Lato Heavy" panose="020F0502020204030203" pitchFamily="34" charset="0"/>
              </a:rPr>
              <a:t> Βία και Εκφοβισμός</a:t>
            </a:r>
            <a:endParaRPr lang="id-ID" sz="3600" spc="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82CAF242-C7AA-4810-8EBB-395C07AAE3D5}"/>
              </a:ext>
            </a:extLst>
          </p:cNvPr>
          <p:cNvSpPr txBox="1"/>
          <p:nvPr/>
        </p:nvSpPr>
        <p:spPr>
          <a:xfrm>
            <a:off x="1847295" y="2712312"/>
            <a:ext cx="9016947" cy="2465931"/>
          </a:xfrm>
          <a:prstGeom prst="rect">
            <a:avLst/>
          </a:prstGeom>
          <a:noFill/>
        </p:spPr>
        <p:txBody>
          <a:bodyPr wrap="square">
            <a:spAutoFit/>
          </a:bodyPr>
          <a:lstStyle/>
          <a:p>
            <a:pPr algn="just" eaLnBrk="1" hangingPunct="1">
              <a:lnSpc>
                <a:spcPct val="80000"/>
              </a:lnSpc>
              <a:defRPr/>
            </a:pPr>
            <a:r>
              <a:rPr lang="el-GR" altLang="en-US" sz="3200" dirty="0"/>
              <a:t>Ο εκφοβισμός των παιδιών και των νέων είναι ενέργειες από ενήλικες ή/και παιδιά και νέους που </a:t>
            </a:r>
            <a:r>
              <a:rPr lang="el-GR" altLang="en-US" sz="3200" dirty="0">
                <a:solidFill>
                  <a:srgbClr val="FF0000"/>
                </a:solidFill>
              </a:rPr>
              <a:t>εμποδίζουν την εμπειρία του </a:t>
            </a:r>
            <a:r>
              <a:rPr lang="el-GR" altLang="en-US" sz="3200" dirty="0" err="1">
                <a:solidFill>
                  <a:srgbClr val="FF0000"/>
                </a:solidFill>
              </a:rPr>
              <a:t>ανήκειν</a:t>
            </a:r>
            <a:r>
              <a:rPr lang="el-GR" altLang="en-US" sz="3200" dirty="0">
                <a:solidFill>
                  <a:srgbClr val="FF0000"/>
                </a:solidFill>
              </a:rPr>
              <a:t> </a:t>
            </a:r>
            <a:r>
              <a:rPr lang="el-GR" altLang="en-US" sz="3200" dirty="0"/>
              <a:t>και της </a:t>
            </a:r>
            <a:r>
              <a:rPr lang="el-GR" altLang="en-US" sz="3200" dirty="0">
                <a:solidFill>
                  <a:srgbClr val="FF0000"/>
                </a:solidFill>
              </a:rPr>
              <a:t>ουσιαστικής συμμετοχής </a:t>
            </a:r>
            <a:r>
              <a:rPr lang="el-GR" altLang="en-US" sz="3200" dirty="0"/>
              <a:t>στην κοινότητα.</a:t>
            </a:r>
          </a:p>
          <a:p>
            <a:pPr algn="just" eaLnBrk="1" hangingPunct="1">
              <a:lnSpc>
                <a:spcPct val="80000"/>
              </a:lnSpc>
              <a:defRPr/>
            </a:pPr>
            <a:endParaRPr lang="el-GR" altLang="en-US" sz="3200" dirty="0"/>
          </a:p>
          <a:p>
            <a:pPr algn="r" eaLnBrk="1" hangingPunct="1">
              <a:lnSpc>
                <a:spcPct val="80000"/>
              </a:lnSpc>
              <a:defRPr/>
            </a:pPr>
            <a:r>
              <a:rPr lang="el-GR" altLang="en-US" sz="3200" i="1" dirty="0"/>
              <a:t>(</a:t>
            </a:r>
            <a:r>
              <a:rPr lang="en-US" altLang="en-US" sz="3200" i="1" dirty="0"/>
              <a:t>Skoglund</a:t>
            </a:r>
            <a:r>
              <a:rPr lang="el-GR" altLang="en-US" sz="3200" i="1" dirty="0"/>
              <a:t>, 2020)</a:t>
            </a:r>
            <a:endParaRPr lang="en-US" altLang="en-US" sz="3200" i="1" dirty="0"/>
          </a:p>
        </p:txBody>
      </p:sp>
      <p:pic>
        <p:nvPicPr>
          <p:cNvPr id="8"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10" name="Εικόνα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385144" y="6276906"/>
            <a:ext cx="1425895" cy="399250"/>
          </a:xfrm>
          <a:prstGeom prst="rect">
            <a:avLst/>
          </a:prstGeom>
        </p:spPr>
      </p:pic>
    </p:spTree>
    <p:extLst>
      <p:ext uri="{BB962C8B-B14F-4D97-AF65-F5344CB8AC3E}">
        <p14:creationId xmlns:p14="http://schemas.microsoft.com/office/powerpoint/2010/main" val="3627672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21411" y="4977303"/>
            <a:ext cx="3952990" cy="307777"/>
          </a:xfrm>
          <a:prstGeom prst="rect">
            <a:avLst/>
          </a:prstGeom>
          <a:noFill/>
        </p:spPr>
        <p:txBody>
          <a:bodyPr wrap="square">
            <a:spAutoFit/>
          </a:bodyPr>
          <a:lstStyle/>
          <a:p>
            <a:pPr algn="r"/>
            <a:r>
              <a:rPr lang="en-US" sz="1400" i="1" dirty="0"/>
              <a:t>(Office of Human Rights, District of Columbia</a:t>
            </a:r>
            <a:r>
              <a:rPr lang="el-GR" sz="1400" i="1" dirty="0"/>
              <a:t>, </a:t>
            </a:r>
            <a:r>
              <a:rPr lang="en-US" sz="1400" i="1" dirty="0"/>
              <a:t>2023)</a:t>
            </a:r>
            <a:endParaRPr lang="el-GR" i="1" dirty="0"/>
          </a:p>
        </p:txBody>
      </p:sp>
      <p:graphicFrame>
        <p:nvGraphicFramePr>
          <p:cNvPr id="8" name="Table 7"/>
          <p:cNvGraphicFramePr>
            <a:graphicFrameLocks noGrp="1"/>
          </p:cNvGraphicFramePr>
          <p:nvPr>
            <p:extLst>
              <p:ext uri="{D42A27DB-BD31-4B8C-83A1-F6EECF244321}">
                <p14:modId xmlns:p14="http://schemas.microsoft.com/office/powerpoint/2010/main" val="1868917058"/>
              </p:ext>
            </p:extLst>
          </p:nvPr>
        </p:nvGraphicFramePr>
        <p:xfrm>
          <a:off x="3741620" y="826405"/>
          <a:ext cx="8132781" cy="3360700"/>
        </p:xfrm>
        <a:graphic>
          <a:graphicData uri="http://schemas.openxmlformats.org/drawingml/2006/table">
            <a:tbl>
              <a:tblPr firstRow="1" firstCol="1" bandRow="1"/>
              <a:tblGrid>
                <a:gridCol w="3957059">
                  <a:extLst>
                    <a:ext uri="{9D8B030D-6E8A-4147-A177-3AD203B41FA5}">
                      <a16:colId xmlns:a16="http://schemas.microsoft.com/office/drawing/2014/main" val="20000"/>
                    </a:ext>
                  </a:extLst>
                </a:gridCol>
                <a:gridCol w="4175722">
                  <a:extLst>
                    <a:ext uri="{9D8B030D-6E8A-4147-A177-3AD203B41FA5}">
                      <a16:colId xmlns:a16="http://schemas.microsoft.com/office/drawing/2014/main" val="20001"/>
                    </a:ext>
                  </a:extLst>
                </a:gridCol>
              </a:tblGrid>
              <a:tr h="226505">
                <a:tc>
                  <a:txBody>
                    <a:bodyPr/>
                    <a:lstStyle/>
                    <a:p>
                      <a:pPr algn="ctr">
                        <a:lnSpc>
                          <a:spcPct val="107000"/>
                        </a:lnSpc>
                        <a:spcAft>
                          <a:spcPts val="800"/>
                        </a:spcAft>
                      </a:pPr>
                      <a:r>
                        <a:rPr lang="el-GR" sz="1400" b="1" kern="100" dirty="0">
                          <a:solidFill>
                            <a:srgbClr val="000000"/>
                          </a:solidFill>
                          <a:effectLst/>
                          <a:highlight>
                            <a:srgbClr val="FF0000"/>
                          </a:highlight>
                          <a:latin typeface="Calibri"/>
                          <a:ea typeface="Calibri" panose="020F0502020204030204" charset="0"/>
                          <a:cs typeface="Arial"/>
                        </a:rPr>
                        <a:t>Απλή διένεξη</a:t>
                      </a:r>
                      <a:endParaRPr lang="en-US" sz="1400" kern="100" dirty="0">
                        <a:effectLst/>
                        <a:highlight>
                          <a:srgbClr val="FF0000"/>
                        </a:highligh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l-GR" sz="1400" b="1" kern="100" dirty="0">
                          <a:solidFill>
                            <a:srgbClr val="000000"/>
                          </a:solidFill>
                          <a:effectLst/>
                          <a:highlight>
                            <a:srgbClr val="FF0000"/>
                          </a:highlight>
                          <a:latin typeface="Calibri"/>
                          <a:ea typeface="Calibri" panose="020F0502020204030204" charset="0"/>
                          <a:cs typeface="Arial"/>
                        </a:rPr>
                        <a:t>Εκφοβισμός</a:t>
                      </a:r>
                      <a:endParaRPr lang="en-US" sz="1400" kern="100" dirty="0">
                        <a:effectLst/>
                        <a:highlight>
                          <a:srgbClr val="FF0000"/>
                        </a:highligh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50158">
                <a:tc>
                  <a:txBody>
                    <a:bodyPr/>
                    <a:lstStyle/>
                    <a:p>
                      <a:pPr>
                        <a:lnSpc>
                          <a:spcPct val="107000"/>
                        </a:lnSpc>
                        <a:spcAft>
                          <a:spcPts val="800"/>
                        </a:spcAft>
                      </a:pPr>
                      <a:endParaRPr lang="en-US"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US"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93932">
                <a:tc>
                  <a:txBody>
                    <a:bodyPr/>
                    <a:lstStyle/>
                    <a:p>
                      <a:pPr>
                        <a:lnSpc>
                          <a:spcPct val="107000"/>
                        </a:lnSpc>
                        <a:spcAft>
                          <a:spcPts val="800"/>
                        </a:spcAft>
                      </a:pPr>
                      <a:endParaRPr lang="en-US"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US"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527124">
                <a:tc>
                  <a:txBody>
                    <a:bodyPr/>
                    <a:lstStyle/>
                    <a:p>
                      <a:pPr>
                        <a:lnSpc>
                          <a:spcPct val="107000"/>
                        </a:lnSpc>
                        <a:spcAft>
                          <a:spcPts val="800"/>
                        </a:spcAft>
                      </a:pPr>
                      <a:endParaRPr lang="en-US"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US"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570156">
                <a:tc>
                  <a:txBody>
                    <a:bodyPr/>
                    <a:lstStyle/>
                    <a:p>
                      <a:pPr>
                        <a:lnSpc>
                          <a:spcPct val="107000"/>
                        </a:lnSpc>
                        <a:spcAft>
                          <a:spcPts val="800"/>
                        </a:spcAft>
                      </a:pPr>
                      <a:endParaRPr lang="en-US"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US"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532882">
                <a:tc>
                  <a:txBody>
                    <a:bodyPr/>
                    <a:lstStyle/>
                    <a:p>
                      <a:pPr>
                        <a:lnSpc>
                          <a:spcPct val="107000"/>
                        </a:lnSpc>
                        <a:spcAft>
                          <a:spcPts val="800"/>
                        </a:spcAft>
                      </a:pPr>
                      <a:endParaRPr lang="en-US"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US"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63283">
                <a:tc>
                  <a:txBody>
                    <a:bodyPr/>
                    <a:lstStyle/>
                    <a:p>
                      <a:pPr>
                        <a:lnSpc>
                          <a:spcPct val="107000"/>
                        </a:lnSpc>
                        <a:spcAft>
                          <a:spcPts val="800"/>
                        </a:spcAft>
                      </a:pPr>
                      <a:endParaRPr lang="en-US"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l-GR" sz="1400" kern="100" dirty="0">
                        <a:effectLst/>
                        <a:latin typeface="Calibri"/>
                        <a:ea typeface="Calibri" panose="020F0502020204030204" charset="0"/>
                        <a:cs typeface="Arial"/>
                      </a:endParaRPr>
                    </a:p>
                    <a:p>
                      <a:pPr lvl="0">
                        <a:lnSpc>
                          <a:spcPct val="107000"/>
                        </a:lnSpc>
                        <a:spcAft>
                          <a:spcPts val="800"/>
                        </a:spcAft>
                        <a:buNone/>
                      </a:pPr>
                      <a:endParaRPr lang="el-GR" sz="1400" kern="100" dirty="0">
                        <a:effectLst/>
                        <a:latin typeface="Calibri"/>
                        <a:ea typeface="Calibri" panose="020F0502020204030204" charset="0"/>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TextBox 8"/>
          <p:cNvSpPr txBox="1"/>
          <p:nvPr/>
        </p:nvSpPr>
        <p:spPr>
          <a:xfrm>
            <a:off x="3931598" y="170728"/>
            <a:ext cx="5844100" cy="523220"/>
          </a:xfrm>
          <a:prstGeom prst="rect">
            <a:avLst/>
          </a:prstGeom>
          <a:noFill/>
        </p:spPr>
        <p:txBody>
          <a:bodyPr wrap="none" rtlCol="0">
            <a:spAutoFit/>
          </a:bodyPr>
          <a:lstStyle/>
          <a:p>
            <a:pPr algn="ctr"/>
            <a:r>
              <a:rPr lang="el-GR" sz="2800" spc="300">
                <a:latin typeface="Lato Heavy" panose="020F0502020204030203" pitchFamily="34" charset="0"/>
                <a:ea typeface="Lato Heavy" panose="020F0502020204030203" pitchFamily="34" charset="0"/>
                <a:cs typeface="Lato Heavy" panose="020F0502020204030203" pitchFamily="34" charset="0"/>
              </a:rPr>
              <a:t>Απλή Διένεξη ή Εκφοβισμός;</a:t>
            </a:r>
            <a:endParaRPr lang="id-ID" sz="2800" spc="300">
              <a:latin typeface="Lato Heavy" panose="020F0502020204030203" pitchFamily="34" charset="0"/>
              <a:ea typeface="Lato Heavy" panose="020F0502020204030203" pitchFamily="34" charset="0"/>
              <a:cs typeface="Lato Heavy" panose="020F0502020204030203" pitchFamily="34" charset="0"/>
            </a:endParaRPr>
          </a:p>
        </p:txBody>
      </p:sp>
      <p:sp>
        <p:nvSpPr>
          <p:cNvPr id="3" name="TextBox 2"/>
          <p:cNvSpPr txBox="1"/>
          <p:nvPr/>
        </p:nvSpPr>
        <p:spPr>
          <a:xfrm>
            <a:off x="715834" y="5789015"/>
            <a:ext cx="11158567" cy="738664"/>
          </a:xfrm>
          <a:prstGeom prst="rect">
            <a:avLst/>
          </a:prstGeom>
          <a:noFill/>
        </p:spPr>
        <p:txBody>
          <a:bodyPr wrap="square" lIns="91440" tIns="45720" rIns="91440" bIns="45720" rtlCol="0" anchor="t">
            <a:spAutoFit/>
          </a:bodyPr>
          <a:lstStyle/>
          <a:p>
            <a:pPr algn="just"/>
            <a:r>
              <a:rPr lang="el-GR" sz="1400" dirty="0"/>
              <a:t>«Το φαινόμενο Ε.ΒΙ.Ε. διαφοροποιείται από άλλες μορφές επιθετικών συμπεριφορών που είναι δυνατόν να εκδηλώνονται από μαθητές/</a:t>
            </a:r>
            <a:r>
              <a:rPr lang="el-GR" sz="1400" dirty="0" err="1"/>
              <a:t>τριες</a:t>
            </a:r>
            <a:r>
              <a:rPr lang="el-GR" sz="1400" dirty="0"/>
              <a:t> στο σχολικό περιβάλλον. H επιθετικότητα δεν έχει στόχο, πάντοτε ή με συστηματικό τρόπο, την τρομοκράτηση του/της αδυνάμου/</a:t>
            </a:r>
            <a:r>
              <a:rPr lang="el-GR" sz="1400" dirty="0" err="1"/>
              <a:t>μης</a:t>
            </a:r>
            <a:r>
              <a:rPr lang="el-GR" sz="1400" dirty="0"/>
              <a:t>, ενώ είναι δυνατόν να εξυπηρετεί την αυτοπροστασία από προσλαμβανόμενους κινδύνους» (Αντωνίου και συν., 2024)</a:t>
            </a:r>
            <a:endParaRPr lang="en-US" sz="1400" dirty="0"/>
          </a:p>
        </p:txBody>
      </p:sp>
      <p:pic>
        <p:nvPicPr>
          <p:cNvPr id="5"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grpSp>
        <p:nvGrpSpPr>
          <p:cNvPr id="20" name="Ομάδα 19">
            <a:extLst>
              <a:ext uri="{FF2B5EF4-FFF2-40B4-BE49-F238E27FC236}">
                <a16:creationId xmlns:a16="http://schemas.microsoft.com/office/drawing/2014/main" id="{D5FAEC7D-983B-4E47-AC99-750700383CF9}"/>
              </a:ext>
            </a:extLst>
          </p:cNvPr>
          <p:cNvGrpSpPr/>
          <p:nvPr/>
        </p:nvGrpSpPr>
        <p:grpSpPr>
          <a:xfrm>
            <a:off x="3741619" y="1107192"/>
            <a:ext cx="7452570" cy="317523"/>
            <a:chOff x="1164306" y="1335125"/>
            <a:chExt cx="7452570" cy="317523"/>
          </a:xfrm>
        </p:grpSpPr>
        <p:sp>
          <p:nvSpPr>
            <p:cNvPr id="10" name="TextBox 9">
              <a:extLst>
                <a:ext uri="{FF2B5EF4-FFF2-40B4-BE49-F238E27FC236}">
                  <a16:creationId xmlns:a16="http://schemas.microsoft.com/office/drawing/2014/main" id="{5AF09BEC-CAA2-466F-AE63-1F016834B272}"/>
                </a:ext>
              </a:extLst>
            </p:cNvPr>
            <p:cNvSpPr txBox="1"/>
            <p:nvPr/>
          </p:nvSpPr>
          <p:spPr>
            <a:xfrm>
              <a:off x="1164306" y="1339998"/>
              <a:ext cx="3762695" cy="312650"/>
            </a:xfrm>
            <a:prstGeom prst="rect">
              <a:avLst/>
            </a:prstGeom>
            <a:noFill/>
          </p:spPr>
          <p:txBody>
            <a:bodyPr wrap="square" rtlCol="0">
              <a:spAutoFit/>
            </a:bodyPr>
            <a:lstStyle/>
            <a:p>
              <a:pPr>
                <a:lnSpc>
                  <a:spcPct val="107000"/>
                </a:lnSpc>
                <a:spcAft>
                  <a:spcPts val="800"/>
                </a:spcAft>
              </a:pPr>
              <a:r>
                <a:rPr lang="el-GR" sz="1400" kern="100" dirty="0">
                  <a:effectLst/>
                  <a:latin typeface="Calibri"/>
                  <a:ea typeface="Calibri" panose="020F0502020204030204" charset="0"/>
                  <a:cs typeface="Arial"/>
                </a:rPr>
                <a:t>Ισοδύναμα μέρη</a:t>
              </a:r>
              <a:endParaRPr lang="en-US" sz="1400" kern="100" dirty="0">
                <a:effectLst/>
                <a:latin typeface="Calibri"/>
                <a:ea typeface="Calibri" panose="020F0502020204030204" charset="0"/>
                <a:cs typeface="Arial"/>
              </a:endParaRPr>
            </a:p>
          </p:txBody>
        </p:sp>
        <p:sp>
          <p:nvSpPr>
            <p:cNvPr id="12" name="TextBox 11">
              <a:extLst>
                <a:ext uri="{FF2B5EF4-FFF2-40B4-BE49-F238E27FC236}">
                  <a16:creationId xmlns:a16="http://schemas.microsoft.com/office/drawing/2014/main" id="{32C03943-CDFA-45AE-A202-6280C8C41280}"/>
                </a:ext>
              </a:extLst>
            </p:cNvPr>
            <p:cNvSpPr txBox="1"/>
            <p:nvPr/>
          </p:nvSpPr>
          <p:spPr>
            <a:xfrm>
              <a:off x="5120641" y="1335125"/>
              <a:ext cx="3496235" cy="31265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prstClr val="black"/>
                  </a:solidFill>
                  <a:effectLst/>
                  <a:uLnTx/>
                  <a:uFillTx/>
                  <a:latin typeface="Calibri"/>
                  <a:ea typeface="Calibri" panose="020F0502020204030204" charset="0"/>
                  <a:cs typeface="Arial"/>
                </a:rPr>
                <a:t>Ανισορροπία δύναμης</a:t>
              </a:r>
              <a:endParaRPr kumimoji="0" lang="en-US" sz="1400" b="0" i="0" u="none" strike="noStrike" kern="100" cap="none" spc="0" normalizeH="0" baseline="0" noProof="0" dirty="0">
                <a:ln>
                  <a:noFill/>
                </a:ln>
                <a:solidFill>
                  <a:prstClr val="black"/>
                </a:solidFill>
                <a:effectLst/>
                <a:uLnTx/>
                <a:uFillTx/>
                <a:latin typeface="Calibri"/>
                <a:ea typeface="Calibri" panose="020F0502020204030204" charset="0"/>
                <a:cs typeface="Arial"/>
              </a:endParaRPr>
            </a:p>
          </p:txBody>
        </p:sp>
      </p:grpSp>
      <p:grpSp>
        <p:nvGrpSpPr>
          <p:cNvPr id="22" name="Ομάδα 21">
            <a:extLst>
              <a:ext uri="{FF2B5EF4-FFF2-40B4-BE49-F238E27FC236}">
                <a16:creationId xmlns:a16="http://schemas.microsoft.com/office/drawing/2014/main" id="{AE18254E-E5A7-4A7A-AE5F-327A44FB1129}"/>
              </a:ext>
            </a:extLst>
          </p:cNvPr>
          <p:cNvGrpSpPr/>
          <p:nvPr/>
        </p:nvGrpSpPr>
        <p:grpSpPr>
          <a:xfrm>
            <a:off x="3741619" y="2053448"/>
            <a:ext cx="6287601" cy="342678"/>
            <a:chOff x="1164306" y="2281381"/>
            <a:chExt cx="6287601" cy="342678"/>
          </a:xfrm>
        </p:grpSpPr>
        <p:sp>
          <p:nvSpPr>
            <p:cNvPr id="15" name="TextBox 14">
              <a:extLst>
                <a:ext uri="{FF2B5EF4-FFF2-40B4-BE49-F238E27FC236}">
                  <a16:creationId xmlns:a16="http://schemas.microsoft.com/office/drawing/2014/main" id="{B3DA9936-152A-44CF-8BFF-12EBFE9A92FB}"/>
                </a:ext>
              </a:extLst>
            </p:cNvPr>
            <p:cNvSpPr txBox="1"/>
            <p:nvPr/>
          </p:nvSpPr>
          <p:spPr>
            <a:xfrm>
              <a:off x="1164306" y="2311409"/>
              <a:ext cx="2065469" cy="31265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400" i="0" u="none" strike="noStrike" kern="100" cap="none" spc="0" normalizeH="0" baseline="0" noProof="0" dirty="0">
                  <a:ln>
                    <a:noFill/>
                  </a:ln>
                  <a:solidFill>
                    <a:prstClr val="black"/>
                  </a:solidFill>
                  <a:effectLst/>
                  <a:uLnTx/>
                  <a:uFillTx/>
                  <a:latin typeface="Calibri"/>
                  <a:ea typeface="Calibri" panose="020F0502020204030204" charset="0"/>
                  <a:cs typeface="Arial"/>
                </a:rPr>
                <a:t>Συμβαίνει τυχαία</a:t>
              </a:r>
              <a:endParaRPr kumimoji="0" lang="en-US" sz="1400" i="0" u="none" strike="noStrike" kern="100" cap="none" spc="0" normalizeH="0" baseline="0" noProof="0" dirty="0">
                <a:ln>
                  <a:noFill/>
                </a:ln>
                <a:solidFill>
                  <a:prstClr val="black"/>
                </a:solidFill>
                <a:effectLst/>
                <a:uLnTx/>
                <a:uFillTx/>
                <a:latin typeface="Calibri"/>
                <a:ea typeface="Calibri" panose="020F0502020204030204" charset="0"/>
                <a:cs typeface="Arial"/>
              </a:endParaRPr>
            </a:p>
          </p:txBody>
        </p:sp>
        <p:sp>
          <p:nvSpPr>
            <p:cNvPr id="16" name="TextBox 15">
              <a:extLst>
                <a:ext uri="{FF2B5EF4-FFF2-40B4-BE49-F238E27FC236}">
                  <a16:creationId xmlns:a16="http://schemas.microsoft.com/office/drawing/2014/main" id="{A67FD216-E046-4154-B2EC-90FFC4E51891}"/>
                </a:ext>
              </a:extLst>
            </p:cNvPr>
            <p:cNvSpPr txBox="1"/>
            <p:nvPr/>
          </p:nvSpPr>
          <p:spPr>
            <a:xfrm>
              <a:off x="5106740" y="2281381"/>
              <a:ext cx="2345167" cy="31265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400" i="0" u="none" strike="noStrike" kern="100" cap="none" spc="0" normalizeH="0" baseline="0" noProof="0" dirty="0">
                  <a:ln>
                    <a:noFill/>
                  </a:ln>
                  <a:solidFill>
                    <a:prstClr val="black"/>
                  </a:solidFill>
                  <a:effectLst/>
                  <a:uLnTx/>
                  <a:uFillTx/>
                  <a:latin typeface="Calibri"/>
                  <a:ea typeface="Calibri" panose="020F0502020204030204" charset="0"/>
                  <a:cs typeface="Arial"/>
                </a:rPr>
                <a:t>Συμβαίνει σκόπιμα</a:t>
              </a:r>
              <a:endParaRPr kumimoji="0" lang="en-US" sz="1400" i="0" u="none" strike="noStrike" kern="100" cap="none" spc="0" normalizeH="0" baseline="0" noProof="0" dirty="0">
                <a:ln>
                  <a:noFill/>
                </a:ln>
                <a:solidFill>
                  <a:prstClr val="black"/>
                </a:solidFill>
                <a:effectLst/>
                <a:uLnTx/>
                <a:uFillTx/>
                <a:latin typeface="Calibri"/>
                <a:ea typeface="Calibri" panose="020F0502020204030204" charset="0"/>
                <a:cs typeface="Arial"/>
              </a:endParaRPr>
            </a:p>
          </p:txBody>
        </p:sp>
      </p:grpSp>
      <p:grpSp>
        <p:nvGrpSpPr>
          <p:cNvPr id="23" name="Ομάδα 22">
            <a:extLst>
              <a:ext uri="{FF2B5EF4-FFF2-40B4-BE49-F238E27FC236}">
                <a16:creationId xmlns:a16="http://schemas.microsoft.com/office/drawing/2014/main" id="{A2713DB5-188C-4F7A-8E0F-31335AFEE097}"/>
              </a:ext>
            </a:extLst>
          </p:cNvPr>
          <p:cNvGrpSpPr/>
          <p:nvPr/>
        </p:nvGrpSpPr>
        <p:grpSpPr>
          <a:xfrm>
            <a:off x="3741619" y="2461032"/>
            <a:ext cx="8011967" cy="551169"/>
            <a:chOff x="1164306" y="2688965"/>
            <a:chExt cx="8011967" cy="551169"/>
          </a:xfrm>
        </p:grpSpPr>
        <p:sp>
          <p:nvSpPr>
            <p:cNvPr id="17" name="TextBox 16">
              <a:extLst>
                <a:ext uri="{FF2B5EF4-FFF2-40B4-BE49-F238E27FC236}">
                  <a16:creationId xmlns:a16="http://schemas.microsoft.com/office/drawing/2014/main" id="{B7CB38EC-9ED2-4B97-88DB-34057C0A4E36}"/>
                </a:ext>
              </a:extLst>
            </p:cNvPr>
            <p:cNvSpPr txBox="1"/>
            <p:nvPr/>
          </p:nvSpPr>
          <p:spPr>
            <a:xfrm>
              <a:off x="1164306" y="2696972"/>
              <a:ext cx="4332850" cy="54316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prstClr val="black"/>
                  </a:solidFill>
                  <a:effectLst/>
                  <a:uLnTx/>
                  <a:uFillTx/>
                  <a:latin typeface="Calibri"/>
                  <a:ea typeface="Calibri" panose="020F0502020204030204" charset="0"/>
                  <a:cs typeface="Arial"/>
                </a:rPr>
                <a:t>Συνήθως δεν είναι σοβαρή – εκτονώνεται γρήγορα η κατάσταση</a:t>
              </a:r>
              <a:endParaRPr kumimoji="0" lang="en-US" sz="1400" b="0" i="0" u="none" strike="noStrike" kern="100" cap="none" spc="0" normalizeH="0" baseline="0" noProof="0" dirty="0">
                <a:ln>
                  <a:noFill/>
                </a:ln>
                <a:solidFill>
                  <a:prstClr val="black"/>
                </a:solidFill>
                <a:effectLst/>
                <a:uLnTx/>
                <a:uFillTx/>
                <a:latin typeface="Calibri"/>
                <a:ea typeface="Calibri" panose="020F0502020204030204" charset="0"/>
                <a:cs typeface="Arial"/>
              </a:endParaRPr>
            </a:p>
          </p:txBody>
        </p:sp>
        <p:sp>
          <p:nvSpPr>
            <p:cNvPr id="19" name="TextBox 18">
              <a:extLst>
                <a:ext uri="{FF2B5EF4-FFF2-40B4-BE49-F238E27FC236}">
                  <a16:creationId xmlns:a16="http://schemas.microsoft.com/office/drawing/2014/main" id="{12C99135-734A-41B7-B340-95F7E1563344}"/>
                </a:ext>
              </a:extLst>
            </p:cNvPr>
            <p:cNvSpPr txBox="1"/>
            <p:nvPr/>
          </p:nvSpPr>
          <p:spPr>
            <a:xfrm>
              <a:off x="5105530" y="2688965"/>
              <a:ext cx="4070743" cy="543162"/>
            </a:xfrm>
            <a:prstGeom prst="rect">
              <a:avLst/>
            </a:prstGeom>
            <a:noFill/>
          </p:spPr>
          <p:txBody>
            <a:bodyPr wrap="square">
              <a:spAutoFit/>
            </a:bodyPr>
            <a:lstStyle/>
            <a:p>
              <a:pPr>
                <a:lnSpc>
                  <a:spcPct val="107000"/>
                </a:lnSpc>
                <a:spcAft>
                  <a:spcPts val="800"/>
                </a:spcAft>
              </a:pPr>
              <a:r>
                <a:rPr lang="el-GR" sz="1400" kern="100" dirty="0">
                  <a:effectLst/>
                  <a:latin typeface="Calibri"/>
                  <a:ea typeface="Calibri" panose="020F0502020204030204" charset="0"/>
                  <a:cs typeface="Arial"/>
                </a:rPr>
                <a:t>Σοβαρά περιστατικά, καθώς υπάρχει έντονη η απειλή σωματικής ή συναισθηματικής βλάβης</a:t>
              </a:r>
              <a:endParaRPr lang="en-US" sz="1400" kern="100" dirty="0">
                <a:effectLst/>
                <a:latin typeface="Calibri"/>
                <a:ea typeface="Calibri" panose="020F0502020204030204" charset="0"/>
                <a:cs typeface="Arial"/>
              </a:endParaRPr>
            </a:p>
          </p:txBody>
        </p:sp>
      </p:grpSp>
      <p:grpSp>
        <p:nvGrpSpPr>
          <p:cNvPr id="26" name="Ομάδα 25">
            <a:extLst>
              <a:ext uri="{FF2B5EF4-FFF2-40B4-BE49-F238E27FC236}">
                <a16:creationId xmlns:a16="http://schemas.microsoft.com/office/drawing/2014/main" id="{15060426-0681-4A7B-9C54-52ACFAD28F7D}"/>
              </a:ext>
            </a:extLst>
          </p:cNvPr>
          <p:cNvGrpSpPr/>
          <p:nvPr/>
        </p:nvGrpSpPr>
        <p:grpSpPr>
          <a:xfrm>
            <a:off x="3741619" y="3012201"/>
            <a:ext cx="8237878" cy="585650"/>
            <a:chOff x="1164306" y="3240134"/>
            <a:chExt cx="8237878" cy="585650"/>
          </a:xfrm>
        </p:grpSpPr>
        <p:sp>
          <p:nvSpPr>
            <p:cNvPr id="24" name="TextBox 23">
              <a:extLst>
                <a:ext uri="{FF2B5EF4-FFF2-40B4-BE49-F238E27FC236}">
                  <a16:creationId xmlns:a16="http://schemas.microsoft.com/office/drawing/2014/main" id="{F76A59A7-F87A-4B10-A9F6-D5FC7708A548}"/>
                </a:ext>
              </a:extLst>
            </p:cNvPr>
            <p:cNvSpPr txBox="1"/>
            <p:nvPr/>
          </p:nvSpPr>
          <p:spPr>
            <a:xfrm>
              <a:off x="1164306" y="3282622"/>
              <a:ext cx="3636083" cy="54316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prstClr val="black"/>
                  </a:solidFill>
                  <a:effectLst/>
                  <a:uLnTx/>
                  <a:uFillTx/>
                  <a:latin typeface="Calibri"/>
                  <a:ea typeface="Calibri" panose="020F0502020204030204" charset="0"/>
                  <a:cs typeface="Arial"/>
                </a:rPr>
                <a:t>Αντίστοιχη συναισθηματική αντίδραση των εμπλεκόμενων μερών</a:t>
              </a:r>
              <a:endParaRPr kumimoji="0" lang="en-US" sz="1400" b="0" i="0" u="none" strike="noStrike" kern="100" cap="none" spc="0" normalizeH="0" baseline="0" noProof="0" dirty="0">
                <a:ln>
                  <a:noFill/>
                </a:ln>
                <a:solidFill>
                  <a:prstClr val="black"/>
                </a:solidFill>
                <a:effectLst/>
                <a:uLnTx/>
                <a:uFillTx/>
                <a:latin typeface="Calibri"/>
                <a:ea typeface="Calibri" panose="020F0502020204030204" charset="0"/>
                <a:cs typeface="Arial"/>
              </a:endParaRPr>
            </a:p>
          </p:txBody>
        </p:sp>
        <p:sp>
          <p:nvSpPr>
            <p:cNvPr id="25" name="TextBox 24">
              <a:extLst>
                <a:ext uri="{FF2B5EF4-FFF2-40B4-BE49-F238E27FC236}">
                  <a16:creationId xmlns:a16="http://schemas.microsoft.com/office/drawing/2014/main" id="{134B340A-9103-41FA-BE91-0CF4113364E8}"/>
                </a:ext>
              </a:extLst>
            </p:cNvPr>
            <p:cNvSpPr txBox="1"/>
            <p:nvPr/>
          </p:nvSpPr>
          <p:spPr>
            <a:xfrm>
              <a:off x="5105530" y="3240134"/>
              <a:ext cx="4296654" cy="54316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prstClr val="black"/>
                  </a:solidFill>
                  <a:effectLst/>
                  <a:uLnTx/>
                  <a:uFillTx/>
                  <a:latin typeface="Calibri"/>
                  <a:ea typeface="Calibri" panose="020F0502020204030204" charset="0"/>
                  <a:cs typeface="Arial"/>
                </a:rPr>
                <a:t>Ισχυρή συναισθηματική αντίδραση (υφίσταται Ε.ΒΙ.Ε.) και ελάχιστη ή και καθόλου (που ασκεί Ε.ΒΙ.Ε.)</a:t>
              </a:r>
              <a:endParaRPr kumimoji="0" lang="en-US" sz="1400" b="0" i="0" u="none" strike="noStrike" kern="100" cap="none" spc="0" normalizeH="0" baseline="0" noProof="0" dirty="0">
                <a:ln>
                  <a:noFill/>
                </a:ln>
                <a:solidFill>
                  <a:prstClr val="black"/>
                </a:solidFill>
                <a:effectLst/>
                <a:uLnTx/>
                <a:uFillTx/>
                <a:latin typeface="Calibri"/>
                <a:ea typeface="Calibri" panose="020F0502020204030204" charset="0"/>
                <a:cs typeface="Arial"/>
              </a:endParaRPr>
            </a:p>
          </p:txBody>
        </p:sp>
      </p:grpSp>
      <p:grpSp>
        <p:nvGrpSpPr>
          <p:cNvPr id="33" name="Ομάδα 32">
            <a:extLst>
              <a:ext uri="{FF2B5EF4-FFF2-40B4-BE49-F238E27FC236}">
                <a16:creationId xmlns:a16="http://schemas.microsoft.com/office/drawing/2014/main" id="{11E8A14E-EAA7-475F-9398-04EC58C8047C}"/>
              </a:ext>
            </a:extLst>
          </p:cNvPr>
          <p:cNvGrpSpPr/>
          <p:nvPr/>
        </p:nvGrpSpPr>
        <p:grpSpPr>
          <a:xfrm>
            <a:off x="3741618" y="3597851"/>
            <a:ext cx="7788110" cy="543162"/>
            <a:chOff x="1164305" y="3825784"/>
            <a:chExt cx="7788110" cy="543162"/>
          </a:xfrm>
        </p:grpSpPr>
        <p:sp>
          <p:nvSpPr>
            <p:cNvPr id="27" name="TextBox 26">
              <a:extLst>
                <a:ext uri="{FF2B5EF4-FFF2-40B4-BE49-F238E27FC236}">
                  <a16:creationId xmlns:a16="http://schemas.microsoft.com/office/drawing/2014/main" id="{A51AF32E-3687-4B75-8805-12D0235FC60A}"/>
                </a:ext>
              </a:extLst>
            </p:cNvPr>
            <p:cNvSpPr txBox="1"/>
            <p:nvPr/>
          </p:nvSpPr>
          <p:spPr>
            <a:xfrm>
              <a:off x="1164305" y="3825784"/>
              <a:ext cx="3846885" cy="54316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prstClr val="black"/>
                  </a:solidFill>
                  <a:effectLst/>
                  <a:uLnTx/>
                  <a:uFillTx/>
                  <a:latin typeface="Calibri"/>
                  <a:ea typeface="Calibri" panose="020F0502020204030204" charset="0"/>
                  <a:cs typeface="Arial"/>
                </a:rPr>
                <a:t>Δεν πρόκειται για προσπάθεια αποκόμισης κάποιου κέρδους</a:t>
              </a:r>
              <a:endParaRPr kumimoji="0" lang="en-US" sz="1400" b="0" i="0" u="none" strike="noStrike" kern="100" cap="none" spc="0" normalizeH="0" baseline="0" noProof="0" dirty="0">
                <a:ln>
                  <a:noFill/>
                </a:ln>
                <a:solidFill>
                  <a:prstClr val="black"/>
                </a:solidFill>
                <a:effectLst/>
                <a:uLnTx/>
                <a:uFillTx/>
                <a:latin typeface="Calibri"/>
                <a:ea typeface="Calibri" panose="020F0502020204030204" charset="0"/>
                <a:cs typeface="Arial"/>
              </a:endParaRPr>
            </a:p>
          </p:txBody>
        </p:sp>
        <p:sp>
          <p:nvSpPr>
            <p:cNvPr id="28" name="TextBox 27">
              <a:extLst>
                <a:ext uri="{FF2B5EF4-FFF2-40B4-BE49-F238E27FC236}">
                  <a16:creationId xmlns:a16="http://schemas.microsoft.com/office/drawing/2014/main" id="{16F68F9B-458C-4755-91BB-0CE991D71F1F}"/>
                </a:ext>
              </a:extLst>
            </p:cNvPr>
            <p:cNvSpPr txBox="1"/>
            <p:nvPr/>
          </p:nvSpPr>
          <p:spPr>
            <a:xfrm>
              <a:off x="5105530" y="3916008"/>
              <a:ext cx="3846885" cy="31265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prstClr val="black"/>
                  </a:solidFill>
                  <a:effectLst/>
                  <a:uLnTx/>
                  <a:uFillTx/>
                  <a:latin typeface="Calibri"/>
                  <a:ea typeface="Calibri" panose="020F0502020204030204" charset="0"/>
                  <a:cs typeface="Arial"/>
                </a:rPr>
                <a:t>Αποκόμιση δύναμης, ελέγχου ή υλικά «κέρδη»</a:t>
              </a:r>
              <a:endParaRPr kumimoji="0" lang="en-US" sz="1400" b="0" i="0" u="none" strike="noStrike" kern="100" cap="none" spc="0" normalizeH="0" baseline="0" noProof="0" dirty="0">
                <a:ln>
                  <a:noFill/>
                </a:ln>
                <a:solidFill>
                  <a:prstClr val="black"/>
                </a:solidFill>
                <a:effectLst/>
                <a:uLnTx/>
                <a:uFillTx/>
                <a:latin typeface="Calibri"/>
                <a:ea typeface="Calibri" panose="020F0502020204030204" charset="0"/>
                <a:cs typeface="Arial"/>
              </a:endParaRPr>
            </a:p>
          </p:txBody>
        </p:sp>
      </p:grpSp>
      <p:grpSp>
        <p:nvGrpSpPr>
          <p:cNvPr id="35" name="Ομάδα 34">
            <a:extLst>
              <a:ext uri="{FF2B5EF4-FFF2-40B4-BE49-F238E27FC236}">
                <a16:creationId xmlns:a16="http://schemas.microsoft.com/office/drawing/2014/main" id="{12B1CD87-70C4-4DF8-A37C-1933E47A9163}"/>
              </a:ext>
            </a:extLst>
          </p:cNvPr>
          <p:cNvGrpSpPr/>
          <p:nvPr/>
        </p:nvGrpSpPr>
        <p:grpSpPr>
          <a:xfrm>
            <a:off x="3751769" y="1479257"/>
            <a:ext cx="7865167" cy="543283"/>
            <a:chOff x="1184606" y="1748564"/>
            <a:chExt cx="7865167" cy="543283"/>
          </a:xfrm>
        </p:grpSpPr>
        <p:sp>
          <p:nvSpPr>
            <p:cNvPr id="31" name="TextBox 30">
              <a:extLst>
                <a:ext uri="{FF2B5EF4-FFF2-40B4-BE49-F238E27FC236}">
                  <a16:creationId xmlns:a16="http://schemas.microsoft.com/office/drawing/2014/main" id="{81A917FB-B805-431E-89C7-D994DB03ED3F}"/>
                </a:ext>
              </a:extLst>
            </p:cNvPr>
            <p:cNvSpPr txBox="1"/>
            <p:nvPr/>
          </p:nvSpPr>
          <p:spPr>
            <a:xfrm>
              <a:off x="1184606" y="1748685"/>
              <a:ext cx="3752545" cy="54316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prstClr val="black"/>
                  </a:solidFill>
                  <a:effectLst/>
                  <a:uLnTx/>
                  <a:uFillTx/>
                  <a:latin typeface="Calibri"/>
                  <a:ea typeface="Calibri" panose="020F0502020204030204" charset="0"/>
                  <a:cs typeface="Arial"/>
                </a:rPr>
                <a:t>Προσπάθεια επίλυσης του θέματος (εμπλεκόμενα μέρη)</a:t>
              </a:r>
              <a:endParaRPr kumimoji="0" lang="en-US" sz="1400" b="0" i="0" u="none" strike="noStrike" kern="100" cap="none" spc="0" normalizeH="0" baseline="0" noProof="0" dirty="0">
                <a:ln>
                  <a:noFill/>
                </a:ln>
                <a:solidFill>
                  <a:prstClr val="black"/>
                </a:solidFill>
                <a:effectLst/>
                <a:uLnTx/>
                <a:uFillTx/>
                <a:latin typeface="Calibri"/>
                <a:ea typeface="Calibri" panose="020F0502020204030204" charset="0"/>
                <a:cs typeface="Arial"/>
              </a:endParaRPr>
            </a:p>
          </p:txBody>
        </p:sp>
        <p:sp>
          <p:nvSpPr>
            <p:cNvPr id="32" name="TextBox 31">
              <a:extLst>
                <a:ext uri="{FF2B5EF4-FFF2-40B4-BE49-F238E27FC236}">
                  <a16:creationId xmlns:a16="http://schemas.microsoft.com/office/drawing/2014/main" id="{468B88DE-B776-45E4-8420-C7184B3C5FF9}"/>
                </a:ext>
              </a:extLst>
            </p:cNvPr>
            <p:cNvSpPr txBox="1"/>
            <p:nvPr/>
          </p:nvSpPr>
          <p:spPr>
            <a:xfrm>
              <a:off x="5021449" y="1748564"/>
              <a:ext cx="4028324" cy="54316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prstClr val="black"/>
                  </a:solidFill>
                  <a:effectLst/>
                  <a:uLnTx/>
                  <a:uFillTx/>
                  <a:latin typeface="Calibri"/>
                  <a:ea typeface="Calibri" panose="020F0502020204030204" charset="0"/>
                  <a:cs typeface="Arial"/>
                </a:rPr>
                <a:t>Καμία προσπάθεια για να τελειώσει το θέμα (άτομα που ασκούν Ε.ΒΙ.Ε.)</a:t>
              </a:r>
            </a:p>
          </p:txBody>
        </p:sp>
      </p:grpSp>
      <p:pic>
        <p:nvPicPr>
          <p:cNvPr id="29" name="Εικόνα 2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7557" y="1069948"/>
            <a:ext cx="1425895" cy="399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εικόνας 9"/>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b="-115"/>
          <a:stretch>
            <a:fillRect/>
          </a:stretch>
        </p:blipFill>
        <p:spPr>
          <a:xfrm>
            <a:off x="7678057" y="0"/>
            <a:ext cx="4513943" cy="6865884"/>
          </a:xfrm>
          <a:prstGeom prst="rect">
            <a:avLst/>
          </a:prstGeom>
        </p:spPr>
      </p:pic>
      <p:sp>
        <p:nvSpPr>
          <p:cNvPr id="5" name="TextBox 4"/>
          <p:cNvSpPr txBox="1"/>
          <p:nvPr/>
        </p:nvSpPr>
        <p:spPr>
          <a:xfrm>
            <a:off x="1594388" y="297297"/>
            <a:ext cx="2406428" cy="400110"/>
          </a:xfrm>
          <a:prstGeom prst="rect">
            <a:avLst/>
          </a:prstGeom>
          <a:noFill/>
        </p:spPr>
        <p:txBody>
          <a:bodyPr wrap="none" rtlCol="0">
            <a:spAutoFit/>
          </a:bodyPr>
          <a:lstStyle/>
          <a:p>
            <a:r>
              <a:rPr lang="id-ID" sz="2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ABOUT IMAGE</a:t>
            </a:r>
          </a:p>
        </p:txBody>
      </p:sp>
      <p:sp>
        <p:nvSpPr>
          <p:cNvPr id="4" name="Rectangle 3"/>
          <p:cNvSpPr/>
          <p:nvPr/>
        </p:nvSpPr>
        <p:spPr>
          <a:xfrm>
            <a:off x="89446" y="1376885"/>
            <a:ext cx="7499165" cy="4979184"/>
          </a:xfrm>
          <a:prstGeom prst="rect">
            <a:avLst/>
          </a:prstGeom>
        </p:spPr>
        <p:txBody>
          <a:bodyPr wrap="square" lIns="91440" tIns="45720" rIns="91440" bIns="45720" anchor="t">
            <a:spAutoFit/>
          </a:bodyPr>
          <a:lstStyle/>
          <a:p>
            <a:pPr algn="just" eaLnBrk="1" hangingPunct="1">
              <a:lnSpc>
                <a:spcPct val="80000"/>
              </a:lnSpc>
              <a:buFont typeface="Wingdings" panose="05000000000000000000" pitchFamily="2" charset="2"/>
              <a:buNone/>
              <a:defRPr/>
            </a:pPr>
            <a:endParaRPr lang="el-GR" altLang="en-US" sz="2000" dirty="0"/>
          </a:p>
          <a:p>
            <a:pPr algn="just" eaLnBrk="1" hangingPunct="1">
              <a:lnSpc>
                <a:spcPct val="80000"/>
              </a:lnSpc>
              <a:buFont typeface="Wingdings" panose="05000000000000000000" pitchFamily="2" charset="2"/>
              <a:buNone/>
              <a:defRPr/>
            </a:pPr>
            <a:endParaRPr lang="el-GR" altLang="en-US" sz="2400" dirty="0"/>
          </a:p>
          <a:p>
            <a:pPr algn="just" eaLnBrk="1" hangingPunct="1">
              <a:lnSpc>
                <a:spcPct val="80000"/>
              </a:lnSpc>
              <a:buFont typeface="Wingdings" panose="05000000000000000000" pitchFamily="2" charset="2"/>
              <a:buNone/>
              <a:defRPr/>
            </a:pPr>
            <a:r>
              <a:rPr lang="el-GR" altLang="en-US" sz="2400" b="1" u="sng" dirty="0"/>
              <a:t>Συνθήκες για Εκφοβισμό:</a:t>
            </a:r>
            <a:endParaRPr lang="el-GR" altLang="en-US" sz="2400" dirty="0"/>
          </a:p>
          <a:p>
            <a:pPr algn="just" eaLnBrk="1" hangingPunct="1">
              <a:lnSpc>
                <a:spcPct val="80000"/>
              </a:lnSpc>
              <a:defRPr/>
            </a:pPr>
            <a:r>
              <a:rPr lang="el-GR" altLang="en-US" sz="2400" dirty="0">
                <a:solidFill>
                  <a:srgbClr val="FFFFFF"/>
                </a:solidFill>
              </a:rPr>
              <a:t>Αντοχών</a:t>
            </a:r>
            <a:endParaRPr lang="el-GR" altLang="en-US" sz="2400" dirty="0">
              <a:solidFill>
                <a:srgbClr val="FFFFFF"/>
              </a:solidFill>
              <a:cs typeface="Calibri"/>
            </a:endParaRPr>
          </a:p>
          <a:p>
            <a:pPr marL="342900" indent="-342900" algn="just">
              <a:lnSpc>
                <a:spcPct val="80000"/>
              </a:lnSpc>
              <a:spcBef>
                <a:spcPts val="20"/>
              </a:spcBef>
              <a:spcAft>
                <a:spcPct val="0"/>
              </a:spcAft>
              <a:buClr>
                <a:srgbClr val="CCECFF"/>
              </a:buClr>
              <a:buSzPct val="114999"/>
              <a:buFont typeface="Wingdings" panose="05000000000000000000" pitchFamily="2" charset="2"/>
              <a:buChar char="q"/>
              <a:defRPr/>
            </a:pPr>
            <a:r>
              <a:rPr lang="el-GR" sz="2400" kern="0" dirty="0">
                <a:cs typeface="Calibri"/>
              </a:rPr>
              <a:t>Πρόθεση από το παιδί που ασκεί Ε.ΒΙ.Ε. να βλάψει ή να κάνει ζημιά στο παιδί που το υφίσταται </a:t>
            </a:r>
            <a:r>
              <a:rPr lang="el-GR" sz="2400" i="1" kern="0" dirty="0">
                <a:cs typeface="Calibri"/>
              </a:rPr>
              <a:t>(</a:t>
            </a:r>
            <a:r>
              <a:rPr lang="el-GR" sz="2400" i="1" kern="0" dirty="0" err="1">
                <a:cs typeface="Calibri"/>
              </a:rPr>
              <a:t>Olweus</a:t>
            </a:r>
            <a:r>
              <a:rPr lang="el-GR" sz="2400" i="1" kern="0" dirty="0">
                <a:cs typeface="Calibri"/>
              </a:rPr>
              <a:t>, 2013) </a:t>
            </a:r>
            <a:r>
              <a:rPr lang="el-GR" sz="2400" kern="0" dirty="0">
                <a:cs typeface="Calibri"/>
              </a:rPr>
              <a:t>/ σκόπιμη, άδικη και απρόκλητη συμπεριφορά </a:t>
            </a:r>
            <a:r>
              <a:rPr lang="el-GR" sz="2400" i="1" kern="0" dirty="0">
                <a:cs typeface="Calibri"/>
              </a:rPr>
              <a:t>(Αντωνίου και συν., 2024)</a:t>
            </a:r>
            <a:endParaRPr lang="en-US" sz="2400" i="1" kern="0" dirty="0">
              <a:cs typeface="Calibri"/>
            </a:endParaRPr>
          </a:p>
          <a:p>
            <a:pPr algn="just">
              <a:lnSpc>
                <a:spcPct val="80000"/>
              </a:lnSpc>
              <a:spcBef>
                <a:spcPts val="20"/>
              </a:spcBef>
              <a:spcAft>
                <a:spcPct val="0"/>
              </a:spcAft>
              <a:buClr>
                <a:srgbClr val="CCECFF"/>
              </a:buClr>
              <a:buSzPct val="114999"/>
              <a:defRPr/>
            </a:pPr>
            <a:endParaRPr lang="en-US" sz="2400" kern="0" dirty="0">
              <a:cs typeface="Calibri"/>
            </a:endParaRPr>
          </a:p>
          <a:p>
            <a:pPr marL="342900" indent="-342900" algn="just">
              <a:lnSpc>
                <a:spcPct val="80000"/>
              </a:lnSpc>
              <a:spcBef>
                <a:spcPts val="20"/>
              </a:spcBef>
              <a:spcAft>
                <a:spcPct val="0"/>
              </a:spcAft>
              <a:buClr>
                <a:srgbClr val="CCECFF"/>
              </a:buClr>
              <a:buSzPct val="114999"/>
              <a:buFont typeface="Wingdings" panose="05000000000000000000" pitchFamily="2" charset="2"/>
              <a:buChar char="q"/>
              <a:defRPr/>
            </a:pPr>
            <a:r>
              <a:rPr lang="el-GR" altLang="en-US" sz="2400" kern="0" dirty="0">
                <a:cs typeface="Arial" panose="020B0604020202020204"/>
              </a:rPr>
              <a:t>Ανισορροπία Δύναμης και Αντοχών</a:t>
            </a:r>
            <a:endParaRPr lang="en-US" altLang="en-US" sz="2400" kern="0" dirty="0">
              <a:cs typeface="Arial" panose="020B0604020202020204"/>
            </a:endParaRPr>
          </a:p>
          <a:p>
            <a:pPr algn="just">
              <a:lnSpc>
                <a:spcPct val="80000"/>
              </a:lnSpc>
              <a:spcBef>
                <a:spcPts val="20"/>
              </a:spcBef>
              <a:spcAft>
                <a:spcPct val="0"/>
              </a:spcAft>
              <a:buClr>
                <a:srgbClr val="CCECFF"/>
              </a:buClr>
              <a:buSzPct val="114999"/>
              <a:defRPr/>
            </a:pPr>
            <a:endParaRPr lang="el-GR" sz="2400" kern="0" dirty="0">
              <a:cs typeface="Calibri"/>
            </a:endParaRPr>
          </a:p>
          <a:p>
            <a:pPr marL="342900" marR="0" lvl="0" indent="-342900" algn="just" defTabSz="914400">
              <a:lnSpc>
                <a:spcPct val="80000"/>
              </a:lnSpc>
              <a:spcBef>
                <a:spcPct val="20000"/>
              </a:spcBef>
              <a:spcAft>
                <a:spcPct val="0"/>
              </a:spcAft>
              <a:buClr>
                <a:srgbClr val="CCECFF"/>
              </a:buClr>
              <a:buSzPct val="114999"/>
              <a:buFont typeface="Wingdings" panose="05000000000000000000" pitchFamily="2" charset="2"/>
              <a:buChar char="q"/>
              <a:defRPr/>
            </a:pPr>
            <a:r>
              <a:rPr kumimoji="0" lang="el-GR" altLang="en-US" sz="2400" b="0" i="0" u="none" strike="noStrike" kern="0" cap="none" spc="0" normalizeH="0" baseline="0" noProof="0" dirty="0">
                <a:ln>
                  <a:noFill/>
                </a:ln>
                <a:uLnTx/>
                <a:uFillTx/>
                <a:ea typeface="+mn-ea"/>
                <a:cs typeface="Arial" panose="020B0604020202020204"/>
              </a:rPr>
              <a:t>Επανάληψη της Συμπεριφοράς (όχι ως απαραίτητη συνθήκη σε κάθε περιστατικό)*</a:t>
            </a:r>
            <a:endParaRPr lang="el-GR" sz="2400" dirty="0"/>
          </a:p>
          <a:p>
            <a:pPr marR="0" lvl="0" algn="r" defTabSz="914400" rtl="0" eaLnBrk="1" fontAlgn="base" latinLnBrk="0" hangingPunct="1">
              <a:lnSpc>
                <a:spcPct val="80000"/>
              </a:lnSpc>
              <a:spcBef>
                <a:spcPct val="20000"/>
              </a:spcBef>
              <a:spcAft>
                <a:spcPct val="0"/>
              </a:spcAft>
              <a:buClr>
                <a:srgbClr val="CCECFF"/>
              </a:buClr>
              <a:buSzPct val="115000"/>
              <a:defRPr/>
            </a:pPr>
            <a:endParaRPr lang="en-US" sz="2400" kern="0" dirty="0">
              <a:cs typeface="Calibri"/>
            </a:endParaRPr>
          </a:p>
          <a:p>
            <a:pPr marR="0" lvl="0" algn="r" defTabSz="914400" rtl="0" eaLnBrk="1" fontAlgn="base" latinLnBrk="0" hangingPunct="1">
              <a:lnSpc>
                <a:spcPct val="80000"/>
              </a:lnSpc>
              <a:spcBef>
                <a:spcPct val="20000"/>
              </a:spcBef>
              <a:spcAft>
                <a:spcPct val="0"/>
              </a:spcAft>
              <a:buClr>
                <a:srgbClr val="CCECFF"/>
              </a:buClr>
              <a:buSzPct val="115000"/>
              <a:defRPr/>
            </a:pPr>
            <a:r>
              <a:rPr lang="en-US" sz="2400" i="1" kern="0" dirty="0">
                <a:cs typeface="Calibri"/>
              </a:rPr>
              <a:t>(</a:t>
            </a:r>
            <a:r>
              <a:rPr lang="el-GR" sz="2400" i="1" kern="0" dirty="0">
                <a:cs typeface="Calibri"/>
              </a:rPr>
              <a:t>Αντωνίου και συν., 2024</a:t>
            </a:r>
            <a:r>
              <a:rPr lang="en-US" sz="2400" i="1" kern="0" dirty="0">
                <a:cs typeface="Calibri"/>
              </a:rPr>
              <a:t>)</a:t>
            </a:r>
            <a:endParaRPr kumimoji="0" lang="en-US" altLang="en-US" sz="2400" b="0" i="1" u="none" strike="noStrike" kern="0" cap="none" spc="0" normalizeH="0" baseline="0" noProof="0" dirty="0">
              <a:ln>
                <a:noFill/>
              </a:ln>
              <a:uLnTx/>
              <a:uFillTx/>
              <a:ea typeface="+mn-ea"/>
              <a:cs typeface="Arial" panose="020B0604020202020204"/>
            </a:endParaRPr>
          </a:p>
          <a:p>
            <a:pPr marR="0" lvl="0" algn="just" defTabSz="914400" rtl="0" eaLnBrk="1" fontAlgn="base" latinLnBrk="0" hangingPunct="1">
              <a:lnSpc>
                <a:spcPct val="80000"/>
              </a:lnSpc>
              <a:spcBef>
                <a:spcPct val="20000"/>
              </a:spcBef>
              <a:spcAft>
                <a:spcPct val="0"/>
              </a:spcAft>
              <a:buClr>
                <a:srgbClr val="CCECFF"/>
              </a:buClr>
              <a:buSzPct val="115000"/>
              <a:defRPr/>
            </a:pPr>
            <a:endParaRPr kumimoji="0" lang="el-GR" altLang="en-US" b="0" i="0" u="none" strike="noStrike" kern="0" cap="none" spc="0" normalizeH="0" baseline="0" noProof="0" dirty="0">
              <a:ln>
                <a:noFill/>
              </a:ln>
              <a:uLnTx/>
              <a:uFillTx/>
              <a:ea typeface="+mn-ea"/>
              <a:cs typeface="Arial" panose="020B0604020202020204"/>
            </a:endParaRPr>
          </a:p>
        </p:txBody>
      </p:sp>
      <p:grpSp>
        <p:nvGrpSpPr>
          <p:cNvPr id="2" name="Ομάδα 1">
            <a:extLst>
              <a:ext uri="{FF2B5EF4-FFF2-40B4-BE49-F238E27FC236}">
                <a16:creationId xmlns:a16="http://schemas.microsoft.com/office/drawing/2014/main" id="{FC184BB5-C1EE-4CE4-AB62-2778C80A9D9F}"/>
              </a:ext>
            </a:extLst>
          </p:cNvPr>
          <p:cNvGrpSpPr/>
          <p:nvPr/>
        </p:nvGrpSpPr>
        <p:grpSpPr>
          <a:xfrm>
            <a:off x="0" y="6169309"/>
            <a:ext cx="12192000" cy="687827"/>
            <a:chOff x="0" y="5812378"/>
            <a:chExt cx="8497614" cy="607060"/>
          </a:xfrm>
        </p:grpSpPr>
        <p:sp>
          <p:nvSpPr>
            <p:cNvPr id="13" name="Rectangle 4"/>
            <p:cNvSpPr/>
            <p:nvPr/>
          </p:nvSpPr>
          <p:spPr>
            <a:xfrm>
              <a:off x="0" y="5812378"/>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11" name="TextBox 10"/>
          <p:cNvSpPr txBox="1"/>
          <p:nvPr/>
        </p:nvSpPr>
        <p:spPr>
          <a:xfrm>
            <a:off x="329650" y="406295"/>
            <a:ext cx="6467757" cy="1077218"/>
          </a:xfrm>
          <a:prstGeom prst="rect">
            <a:avLst/>
          </a:prstGeom>
          <a:noFill/>
        </p:spPr>
        <p:txBody>
          <a:bodyPr wrap="square" rtlCol="0">
            <a:spAutoFit/>
          </a:bodyPr>
          <a:lstStyle/>
          <a:p>
            <a:pPr algn="ctr"/>
            <a:r>
              <a:rPr lang="el-GR" sz="3200" spc="300" dirty="0">
                <a:latin typeface="Lato Heavy" panose="020F0502020204030203" pitchFamily="34" charset="0"/>
                <a:ea typeface="Lato Heavy" panose="020F0502020204030203" pitchFamily="34" charset="0"/>
                <a:cs typeface="Lato Heavy" panose="020F0502020204030203" pitchFamily="34" charset="0"/>
              </a:rPr>
              <a:t>Εκφοβισμός στο Σχολείο – Απαραίτητες Συνθήκες</a:t>
            </a:r>
            <a:endParaRPr lang="id-ID" sz="3200" spc="300" dirty="0">
              <a:latin typeface="Lato Heavy" panose="020F0502020204030203" pitchFamily="34" charset="0"/>
              <a:ea typeface="Lato Heavy" panose="020F0502020204030203" pitchFamily="34" charset="0"/>
              <a:cs typeface="Lato Heavy" panose="020F0502020204030203" pitchFamily="34" charset="0"/>
            </a:endParaRPr>
          </a:p>
        </p:txBody>
      </p:sp>
      <p:pic>
        <p:nvPicPr>
          <p:cNvPr id="12" name="Εικόνα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87868" y="6313597"/>
            <a:ext cx="1425895" cy="3992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6A6588-E1C1-4F74-86C4-36AB040F99C1}"/>
              </a:ext>
            </a:extLst>
          </p:cNvPr>
          <p:cNvSpPr txBox="1"/>
          <p:nvPr/>
        </p:nvSpPr>
        <p:spPr>
          <a:xfrm>
            <a:off x="451821" y="1435491"/>
            <a:ext cx="6866493" cy="6873677"/>
          </a:xfrm>
          <a:prstGeom prst="rect">
            <a:avLst/>
          </a:prstGeom>
          <a:noFill/>
        </p:spPr>
        <p:txBody>
          <a:bodyPr wrap="square">
            <a:spAutoFit/>
          </a:bodyPr>
          <a:lstStyle/>
          <a:p>
            <a:pPr marL="457200" indent="-457200" algn="just">
              <a:lnSpc>
                <a:spcPct val="107000"/>
              </a:lnSpc>
              <a:spcAft>
                <a:spcPts val="800"/>
              </a:spcAft>
              <a:buFont typeface="Wingdings" panose="05000000000000000000" pitchFamily="2" charset="2"/>
              <a:buChar char="q"/>
            </a:pPr>
            <a:r>
              <a:rPr lang="el-GR" sz="2400" dirty="0">
                <a:latin typeface="Calibri" panose="020F0502020204030204" pitchFamily="34" charset="0"/>
                <a:ea typeface="Calibri" panose="020F0502020204030204" pitchFamily="34" charset="0"/>
                <a:cs typeface="Times New Roman" panose="02020603050405020304" pitchFamily="18" charset="0"/>
              </a:rPr>
              <a:t>Πράξεις και λόγια που έχουν σκοπό να βλάψουν</a:t>
            </a:r>
          </a:p>
          <a:p>
            <a:pPr marL="342900" indent="-342900" algn="just">
              <a:lnSpc>
                <a:spcPct val="107000"/>
              </a:lnSpc>
              <a:spcAft>
                <a:spcPts val="800"/>
              </a:spcAft>
              <a:buFont typeface="Wingdings" panose="05000000000000000000" pitchFamily="2" charset="2"/>
              <a:buChar char="Ø"/>
            </a:pPr>
            <a:r>
              <a:rPr lang="el-GR" sz="2400" dirty="0">
                <a:effectLst/>
                <a:latin typeface="Calibri" panose="020F0502020204030204" pitchFamily="34" charset="0"/>
                <a:ea typeface="Calibri" panose="020F0502020204030204" pitchFamily="34" charset="0"/>
                <a:cs typeface="Times New Roman" panose="02020603050405020304" pitchFamily="18" charset="0"/>
              </a:rPr>
              <a:t>Τα συναισθήματα</a:t>
            </a:r>
          </a:p>
          <a:p>
            <a:pPr marL="342900" indent="-342900" algn="just">
              <a:lnSpc>
                <a:spcPct val="107000"/>
              </a:lnSpc>
              <a:spcAft>
                <a:spcPts val="800"/>
              </a:spcAft>
              <a:buFont typeface="Wingdings" panose="05000000000000000000" pitchFamily="2" charset="2"/>
              <a:buChar char="Ø"/>
            </a:pPr>
            <a:r>
              <a:rPr lang="el-GR" sz="2400" dirty="0">
                <a:latin typeface="Calibri" panose="020F0502020204030204" pitchFamily="34" charset="0"/>
                <a:ea typeface="Calibri" panose="020F0502020204030204" pitchFamily="34" charset="0"/>
                <a:cs typeface="Times New Roman" panose="02020603050405020304" pitchFamily="18" charset="0"/>
              </a:rPr>
              <a:t>Τις διαπροσωπικές σχέσεις ή τη φήμη κάποιου ατόμου</a:t>
            </a:r>
          </a:p>
          <a:p>
            <a:pPr algn="just">
              <a:lnSpc>
                <a:spcPct val="107000"/>
              </a:lnSpc>
              <a:spcAft>
                <a:spcPts val="800"/>
              </a:spcAft>
            </a:pPr>
            <a:endParaRPr kumimoji="0" lang="el-GR" altLang="en-US" sz="2400" b="1" i="0" u="sng" strike="noStrike" kern="0" cap="none" spc="0" normalizeH="0" baseline="0" noProof="0" dirty="0">
              <a:ln>
                <a:noFill/>
              </a:ln>
              <a:uLnTx/>
              <a:uFillTx/>
              <a:ea typeface="+mn-ea"/>
              <a:cs typeface="Arial" panose="020B0604020202020204"/>
            </a:endParaRPr>
          </a:p>
          <a:p>
            <a:pPr algn="just">
              <a:lnSpc>
                <a:spcPct val="107000"/>
              </a:lnSpc>
              <a:spcAft>
                <a:spcPts val="800"/>
              </a:spcAft>
            </a:pPr>
            <a:r>
              <a:rPr kumimoji="0" lang="el-GR" altLang="en-US" sz="2400" b="1" i="0" u="sng" strike="noStrike" kern="0" cap="none" spc="0" normalizeH="0" baseline="0" noProof="0" dirty="0">
                <a:ln>
                  <a:noFill/>
                </a:ln>
                <a:uLnTx/>
                <a:uFillTx/>
                <a:ea typeface="+mn-ea"/>
                <a:cs typeface="Arial" panose="020B0604020202020204"/>
              </a:rPr>
              <a:t>Επιπλέον</a:t>
            </a:r>
            <a:r>
              <a:rPr lang="el-GR" altLang="en-US" sz="2400" b="1" u="sng" kern="0" dirty="0">
                <a:cs typeface="Arial" panose="020B0604020202020204"/>
              </a:rPr>
              <a:t> παρατηρείται:</a:t>
            </a:r>
          </a:p>
          <a:p>
            <a:pPr marL="342900" indent="-342900" algn="just">
              <a:lnSpc>
                <a:spcPct val="107000"/>
              </a:lnSpc>
              <a:spcAft>
                <a:spcPts val="800"/>
              </a:spcAft>
              <a:buFont typeface="Wingdings" panose="05000000000000000000" pitchFamily="2" charset="2"/>
              <a:buChar char="Ø"/>
            </a:pPr>
            <a:r>
              <a:rPr kumimoji="0" lang="el-GR" altLang="en-US" sz="2400" i="0" strike="noStrike" kern="0" cap="none" spc="0" normalizeH="0" baseline="0" noProof="0" dirty="0">
                <a:ln>
                  <a:noFill/>
                </a:ln>
                <a:uLnTx/>
                <a:uFillTx/>
                <a:ea typeface="+mn-ea"/>
                <a:cs typeface="Arial" panose="020B0604020202020204"/>
              </a:rPr>
              <a:t>Σ</a:t>
            </a:r>
            <a:r>
              <a:rPr kumimoji="0" lang="el-GR" altLang="en-US" sz="2400" b="0" i="0" u="none" strike="noStrike" kern="0" cap="none" spc="0" normalizeH="0" baseline="0" noProof="0" dirty="0">
                <a:ln>
                  <a:noFill/>
                </a:ln>
                <a:uLnTx/>
                <a:uFillTx/>
                <a:ea typeface="+mn-ea"/>
                <a:cs typeface="Arial" panose="020B0604020202020204"/>
              </a:rPr>
              <a:t>υχνά, έλλειψη δικαιολογίας για την πράξη</a:t>
            </a:r>
          </a:p>
          <a:p>
            <a:pPr marL="342900" indent="-342900" algn="just">
              <a:lnSpc>
                <a:spcPct val="107000"/>
              </a:lnSpc>
              <a:spcAft>
                <a:spcPts val="800"/>
              </a:spcAft>
              <a:buFont typeface="Wingdings" panose="05000000000000000000" pitchFamily="2" charset="2"/>
              <a:buChar char="Ø"/>
            </a:pPr>
            <a:r>
              <a:rPr kumimoji="0" lang="el-GR" altLang="en-US" sz="2400" b="0" i="0" u="none" strike="noStrike" kern="0" cap="none" spc="0" normalizeH="0" baseline="0" noProof="0" dirty="0">
                <a:ln>
                  <a:noFill/>
                </a:ln>
                <a:uLnTx/>
                <a:uFillTx/>
                <a:ea typeface="+mn-ea"/>
                <a:cs typeface="Arial" panose="020B0604020202020204"/>
              </a:rPr>
              <a:t>Ικανοποίηση που αντλεί</a:t>
            </a:r>
            <a:r>
              <a:rPr lang="el-GR" altLang="en-US" sz="2400" kern="0" dirty="0">
                <a:cs typeface="Arial" panose="020B0604020202020204"/>
              </a:rPr>
              <a:t> το άτομο που ασκεί Ε.ΒΙ.Ε.</a:t>
            </a:r>
            <a:r>
              <a:rPr kumimoji="0" lang="el-GR" altLang="en-US" sz="2400" b="0" i="0" u="none" strike="noStrike" kern="0" cap="none" spc="0" normalizeH="0" baseline="0" noProof="0" dirty="0">
                <a:ln>
                  <a:noFill/>
                </a:ln>
                <a:uLnTx/>
                <a:uFillTx/>
                <a:ea typeface="+mn-ea"/>
                <a:cs typeface="Arial" panose="020B0604020202020204"/>
              </a:rPr>
              <a:t> από τη βλάβη του </a:t>
            </a:r>
            <a:r>
              <a:rPr lang="el-GR" altLang="en-US" sz="2400" kern="0" dirty="0">
                <a:cs typeface="Arial" panose="020B0604020202020204"/>
              </a:rPr>
              <a:t>ατόμου που υφίσταται Ε.ΒΙ.Ε.</a:t>
            </a:r>
            <a:endParaRPr kumimoji="0" lang="en-US" altLang="en-US" sz="2400" b="0" i="0" u="none" strike="noStrike" kern="0" cap="none" spc="0" normalizeH="0" baseline="0" noProof="0" dirty="0">
              <a:ln>
                <a:noFill/>
              </a:ln>
              <a:uLnTx/>
              <a:uFillTx/>
              <a:ea typeface="+mn-ea"/>
              <a:cs typeface="Arial" panose="020B0604020202020204"/>
            </a:endParaRPr>
          </a:p>
          <a:p>
            <a:pPr marR="0" lvl="0" algn="just" defTabSz="914400" rtl="0" eaLnBrk="1" fontAlgn="base" latinLnBrk="0" hangingPunct="1">
              <a:lnSpc>
                <a:spcPct val="80000"/>
              </a:lnSpc>
              <a:spcBef>
                <a:spcPct val="20000"/>
              </a:spcBef>
              <a:spcAft>
                <a:spcPct val="0"/>
              </a:spcAft>
              <a:buClr>
                <a:srgbClr val="CCECFF"/>
              </a:buClr>
              <a:buSzPct val="115000"/>
              <a:defRPr/>
            </a:pPr>
            <a:endParaRPr lang="el-GR" altLang="en-US" sz="2400" b="0" i="0" u="none" strike="noStrike" kern="0" cap="none" spc="0" normalizeH="0" baseline="0" noProof="0" dirty="0">
              <a:ln>
                <a:noFill/>
              </a:ln>
              <a:uLnTx/>
              <a:uFillTx/>
              <a:cs typeface="Arial" panose="020B0604020202020204"/>
            </a:endParaRPr>
          </a:p>
          <a:p>
            <a:pPr algn="just">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q"/>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502FC41-356E-49B6-99A5-548E152FE3B2}"/>
              </a:ext>
            </a:extLst>
          </p:cNvPr>
          <p:cNvSpPr txBox="1"/>
          <p:nvPr/>
        </p:nvSpPr>
        <p:spPr>
          <a:xfrm>
            <a:off x="0" y="269149"/>
            <a:ext cx="8139953" cy="658835"/>
          </a:xfrm>
          <a:prstGeom prst="rect">
            <a:avLst/>
          </a:prstGeom>
          <a:noFill/>
        </p:spPr>
        <p:txBody>
          <a:bodyPr wrap="square">
            <a:spAutoFit/>
          </a:bodyPr>
          <a:lstStyle/>
          <a:p>
            <a:pPr algn="ctr">
              <a:lnSpc>
                <a:spcPct val="107000"/>
              </a:lnSpc>
              <a:spcAft>
                <a:spcPts val="800"/>
              </a:spcAft>
            </a:pPr>
            <a:r>
              <a:rPr lang="el-GR" sz="36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Βασικά Χαρακτηριστικά: </a:t>
            </a:r>
            <a:r>
              <a:rPr lang="el-GR" sz="36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Πρόθεση</a:t>
            </a:r>
            <a:endParaRPr lang="el-GR"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id="{3996B673-C6A3-4D4E-B3F4-DCC2195965CA}"/>
              </a:ext>
            </a:extLst>
          </p:cNvPr>
          <p:cNvPicPr>
            <a:picLocks noChangeAspect="1"/>
          </p:cNvPicPr>
          <p:nvPr/>
        </p:nvPicPr>
        <p:blipFill>
          <a:blip r:embed="rId3"/>
          <a:stretch>
            <a:fillRect/>
          </a:stretch>
        </p:blipFill>
        <p:spPr>
          <a:xfrm>
            <a:off x="7680960" y="0"/>
            <a:ext cx="4511040" cy="6858000"/>
          </a:xfrm>
          <a:prstGeom prst="rect">
            <a:avLst/>
          </a:prstGeom>
        </p:spPr>
      </p:pic>
      <p:sp>
        <p:nvSpPr>
          <p:cNvPr id="10" name="Rectangle 4">
            <a:extLst>
              <a:ext uri="{FF2B5EF4-FFF2-40B4-BE49-F238E27FC236}">
                <a16:creationId xmlns:a16="http://schemas.microsoft.com/office/drawing/2014/main" id="{C07F2B2B-8E07-4125-A2C0-EF57D82350A6}"/>
              </a:ext>
            </a:extLst>
          </p:cNvPr>
          <p:cNvSpPr/>
          <p:nvPr/>
        </p:nvSpPr>
        <p:spPr>
          <a:xfrm>
            <a:off x="0" y="62509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Εικόνα 10">
            <a:extLst>
              <a:ext uri="{FF2B5EF4-FFF2-40B4-BE49-F238E27FC236}">
                <a16:creationId xmlns:a16="http://schemas.microsoft.com/office/drawing/2014/main" id="{C9836F05-6765-4DAF-85EB-19FD59039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401" y="6285555"/>
            <a:ext cx="1697214" cy="449460"/>
          </a:xfrm>
          <a:prstGeom prst="rect">
            <a:avLst/>
          </a:prstGeom>
          <a:effectLst/>
        </p:spPr>
      </p:pic>
      <p:pic>
        <p:nvPicPr>
          <p:cNvPr id="8" name="Εικόνα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497728" y="6382413"/>
            <a:ext cx="1425895" cy="399250"/>
          </a:xfrm>
          <a:prstGeom prst="rect">
            <a:avLst/>
          </a:prstGeom>
        </p:spPr>
      </p:pic>
    </p:spTree>
    <p:extLst>
      <p:ext uri="{BB962C8B-B14F-4D97-AF65-F5344CB8AC3E}">
        <p14:creationId xmlns:p14="http://schemas.microsoft.com/office/powerpoint/2010/main" val="604059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6A6588-E1C1-4F74-86C4-36AB040F99C1}"/>
              </a:ext>
            </a:extLst>
          </p:cNvPr>
          <p:cNvSpPr txBox="1"/>
          <p:nvPr/>
        </p:nvSpPr>
        <p:spPr>
          <a:xfrm>
            <a:off x="1323637" y="1492460"/>
            <a:ext cx="8763001" cy="7009868"/>
          </a:xfrm>
          <a:prstGeom prst="rect">
            <a:avLst/>
          </a:prstGeom>
          <a:noFill/>
        </p:spPr>
        <p:txBody>
          <a:bodyPr wrap="square">
            <a:spAutoFit/>
          </a:bodyPr>
          <a:lstStyle/>
          <a:p>
            <a:pPr marL="457200" indent="-45720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Πραγματική ή αντιλαμβανόμενη ανισορροπία δύναμης ως προς:</a:t>
            </a:r>
          </a:p>
          <a:p>
            <a:pPr marL="342900" indent="-342900" algn="just">
              <a:lnSpc>
                <a:spcPct val="107000"/>
              </a:lnSpc>
              <a:spcAft>
                <a:spcPts val="8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Την ηλικία</a:t>
            </a:r>
          </a:p>
          <a:p>
            <a:pPr marL="342900" indent="-342900" algn="just">
              <a:lnSpc>
                <a:spcPct val="107000"/>
              </a:lnSpc>
              <a:spcAft>
                <a:spcPts val="800"/>
              </a:spcAft>
              <a:buFont typeface="Wingdings" panose="05000000000000000000" pitchFamily="2" charset="2"/>
              <a:buChar char="Ø"/>
            </a:pPr>
            <a:r>
              <a:rPr lang="el-GR" sz="2000" dirty="0">
                <a:effectLst/>
                <a:latin typeface="Calibri" panose="020F0502020204030204" pitchFamily="34" charset="0"/>
                <a:ea typeface="Calibri" panose="020F0502020204030204" pitchFamily="34" charset="0"/>
                <a:cs typeface="Times New Roman" panose="02020603050405020304" pitchFamily="18" charset="0"/>
              </a:rPr>
              <a:t>Το φύλο</a:t>
            </a:r>
          </a:p>
          <a:p>
            <a:pPr marL="342900" indent="-342900" algn="just">
              <a:lnSpc>
                <a:spcPct val="107000"/>
              </a:lnSpc>
              <a:spcAft>
                <a:spcPts val="8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Τη σωματική δύναμη –</a:t>
            </a:r>
          </a:p>
          <a:p>
            <a:pPr marL="342900" indent="-342900" algn="just">
              <a:lnSpc>
                <a:spcPct val="107000"/>
              </a:lnSpc>
              <a:spcAft>
                <a:spcPts val="8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την αριθμητική υπεροχή</a:t>
            </a:r>
          </a:p>
          <a:p>
            <a:pPr marL="342900" indent="-342900" algn="just">
              <a:lnSpc>
                <a:spcPct val="107000"/>
              </a:lnSpc>
              <a:spcAft>
                <a:spcPts val="800"/>
              </a:spcAft>
              <a:buFont typeface="Wingdings" panose="05000000000000000000" pitchFamily="2" charset="2"/>
              <a:buChar char="Ø"/>
            </a:pPr>
            <a:r>
              <a:rPr lang="el-GR" sz="2000" dirty="0">
                <a:effectLst/>
                <a:latin typeface="Calibri" panose="020F0502020204030204" pitchFamily="34" charset="0"/>
                <a:ea typeface="Calibri" panose="020F0502020204030204" pitchFamily="34" charset="0"/>
                <a:cs typeface="Times New Roman" panose="02020603050405020304" pitchFamily="18" charset="0"/>
              </a:rPr>
              <a:t>Την κοινωνική θέση/τη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δημοφιλία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Τις ψηφιακές δεξιότητες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el-GR" sz="2000" dirty="0">
                <a:effectLst/>
                <a:latin typeface="Calibri" panose="020F0502020204030204" pitchFamily="34" charset="0"/>
                <a:ea typeface="Calibri" panose="020F0502020204030204" pitchFamily="34" charset="0"/>
                <a:cs typeface="Times New Roman" panose="02020603050405020304" pitchFamily="18" charset="0"/>
              </a:rPr>
              <a:t>Την ταυτότητα του ατόμου – βεβαρημένες ταυτότητες (</a:t>
            </a:r>
            <a:r>
              <a:rPr lang="el-GR" sz="2000" dirty="0">
                <a:latin typeface="Calibri" panose="020F0502020204030204" pitchFamily="34" charset="0"/>
                <a:ea typeface="Calibri" panose="020F0502020204030204" pitchFamily="34" charset="0"/>
                <a:cs typeface="Times New Roman" panose="02020603050405020304" pitchFamily="18" charset="0"/>
              </a:rPr>
              <a:t>αναπηρία, </a:t>
            </a:r>
            <a:r>
              <a:rPr lang="el-GR" sz="2000" dirty="0">
                <a:effectLst/>
                <a:latin typeface="Calibri" panose="020F0502020204030204" pitchFamily="34" charset="0"/>
                <a:ea typeface="Calibri" panose="020F0502020204030204" pitchFamily="34" charset="0"/>
                <a:cs typeface="Times New Roman" panose="02020603050405020304" pitchFamily="18" charset="0"/>
              </a:rPr>
              <a:t>πρόσφυγες, </a:t>
            </a:r>
            <a:r>
              <a:rPr lang="el-GR" sz="2000" dirty="0">
                <a:latin typeface="Calibri" panose="020F0502020204030204" pitchFamily="34" charset="0"/>
                <a:ea typeface="Calibri" panose="020F0502020204030204" pitchFamily="34" charset="0"/>
                <a:cs typeface="Times New Roman" panose="02020603050405020304" pitchFamily="18" charset="0"/>
              </a:rPr>
              <a:t>ΛΟΑΤΚΙ+</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Τα άτομα που το υφίστανται αισθάνονται ότι δεν μπορούν εύκολα να υπερασπιστούν τον εαυτό τους απέναντι στον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εκφοβιστή</a:t>
            </a:r>
            <a:r>
              <a:rPr lang="el-GR" sz="2000" dirty="0">
                <a:effectLst/>
                <a:latin typeface="Calibri" panose="020F0502020204030204" pitchFamily="34" charset="0"/>
                <a:ea typeface="Calibri" panose="020F0502020204030204" pitchFamily="34" charset="0"/>
                <a:cs typeface="Times New Roman" panose="02020603050405020304" pitchFamily="18" charset="0"/>
              </a:rPr>
              <a:t>, είτε λόγω σωματικής είτε λόγω κοινωνικής ανισορροπίας δύναμης </a:t>
            </a:r>
            <a:r>
              <a:rPr lang="el-GR" sz="2000" i="1" dirty="0">
                <a:effectLst/>
                <a:latin typeface="Calibri" panose="020F0502020204030204" pitchFamily="34" charset="0"/>
                <a:ea typeface="Calibri" panose="020F0502020204030204" pitchFamily="34" charset="0"/>
                <a:cs typeface="Times New Roman" panose="02020603050405020304" pitchFamily="18" charset="0"/>
              </a:rPr>
              <a:t>(</a:t>
            </a:r>
            <a:r>
              <a:rPr lang="el-GR" sz="2000" i="1" dirty="0" err="1">
                <a:effectLst/>
                <a:latin typeface="Calibri" panose="020F0502020204030204" pitchFamily="34" charset="0"/>
                <a:ea typeface="Calibri" panose="020F0502020204030204" pitchFamily="34" charset="0"/>
                <a:cs typeface="Times New Roman" panose="02020603050405020304" pitchFamily="18" charset="0"/>
              </a:rPr>
              <a:t>Gaffney</a:t>
            </a:r>
            <a:r>
              <a:rPr lang="el-GR" sz="2000" i="1" dirty="0">
                <a:effectLst/>
                <a:latin typeface="Calibri" panose="020F0502020204030204" pitchFamily="34" charset="0"/>
                <a:ea typeface="Calibri" panose="020F0502020204030204" pitchFamily="34" charset="0"/>
                <a:cs typeface="Times New Roman" panose="02020603050405020304" pitchFamily="18" charset="0"/>
              </a:rPr>
              <a:t>, </a:t>
            </a:r>
            <a:r>
              <a:rPr lang="el-GR" sz="2000" i="1" dirty="0" err="1">
                <a:effectLst/>
                <a:latin typeface="Calibri" panose="020F0502020204030204" pitchFamily="34" charset="0"/>
                <a:ea typeface="Calibri" panose="020F0502020204030204" pitchFamily="34" charset="0"/>
                <a:cs typeface="Times New Roman" panose="02020603050405020304" pitchFamily="18" charset="0"/>
              </a:rPr>
              <a:t>Farrington</a:t>
            </a:r>
            <a:r>
              <a:rPr lang="el-GR" sz="2000" i="1" dirty="0">
                <a:effectLst/>
                <a:latin typeface="Calibri" panose="020F0502020204030204" pitchFamily="34" charset="0"/>
                <a:ea typeface="Calibri" panose="020F0502020204030204" pitchFamily="34" charset="0"/>
                <a:cs typeface="Times New Roman" panose="02020603050405020304" pitchFamily="18" charset="0"/>
              </a:rPr>
              <a:t>, &amp; </a:t>
            </a:r>
            <a:r>
              <a:rPr lang="el-GR" sz="2000" i="1" dirty="0" err="1">
                <a:effectLst/>
                <a:latin typeface="Calibri" panose="020F0502020204030204" pitchFamily="34" charset="0"/>
                <a:ea typeface="Calibri" panose="020F0502020204030204" pitchFamily="34" charset="0"/>
                <a:cs typeface="Times New Roman" panose="02020603050405020304" pitchFamily="18" charset="0"/>
              </a:rPr>
              <a:t>Ttofi</a:t>
            </a:r>
            <a:r>
              <a:rPr lang="el-GR" sz="2000" i="1" dirty="0">
                <a:effectLst/>
                <a:latin typeface="Calibri" panose="020F0502020204030204" pitchFamily="34" charset="0"/>
                <a:ea typeface="Calibri" panose="020F0502020204030204" pitchFamily="34" charset="0"/>
                <a:cs typeface="Times New Roman" panose="02020603050405020304" pitchFamily="18" charset="0"/>
              </a:rPr>
              <a:t>, 2019)</a:t>
            </a:r>
          </a:p>
          <a:p>
            <a:pPr marL="342900" indent="-342900" algn="just">
              <a:lnSpc>
                <a:spcPct val="107000"/>
              </a:lnSpc>
              <a:spcAft>
                <a:spcPts val="800"/>
              </a:spcAft>
              <a:buFont typeface="Wingdings" panose="05000000000000000000" pitchFamily="2" charset="2"/>
              <a:buChar char="Ø"/>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q"/>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q"/>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502FC41-356E-49B6-99A5-548E152FE3B2}"/>
              </a:ext>
            </a:extLst>
          </p:cNvPr>
          <p:cNvSpPr txBox="1"/>
          <p:nvPr/>
        </p:nvSpPr>
        <p:spPr>
          <a:xfrm>
            <a:off x="527124" y="833625"/>
            <a:ext cx="11137752" cy="658835"/>
          </a:xfrm>
          <a:prstGeom prst="rect">
            <a:avLst/>
          </a:prstGeom>
          <a:noFill/>
        </p:spPr>
        <p:txBody>
          <a:bodyPr wrap="square">
            <a:spAutoFit/>
          </a:bodyPr>
          <a:lstStyle/>
          <a:p>
            <a:pPr algn="ctr">
              <a:lnSpc>
                <a:spcPct val="107000"/>
              </a:lnSpc>
              <a:spcAft>
                <a:spcPts val="800"/>
              </a:spcAft>
            </a:pPr>
            <a:r>
              <a:rPr lang="el-GR" sz="36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Βασικά Χαρακτηριστικά:</a:t>
            </a:r>
            <a:r>
              <a:rPr lang="en-US" sz="36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36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Ανισορροπία Δύναμης</a:t>
            </a:r>
            <a:endParaRPr lang="el-GR"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Γραφικό 2" descr="Atom με συμπαγές γέμισμα">
            <a:extLst>
              <a:ext uri="{FF2B5EF4-FFF2-40B4-BE49-F238E27FC236}">
                <a16:creationId xmlns:a16="http://schemas.microsoft.com/office/drawing/2014/main" id="{96F31EE7-3F79-4F85-8FC6-5C58D726C8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74129" y="1626966"/>
            <a:ext cx="3117925" cy="3117925"/>
          </a:xfrm>
          <a:prstGeom prst="rect">
            <a:avLst/>
          </a:prstGeom>
        </p:spPr>
      </p:pic>
      <p:pic>
        <p:nvPicPr>
          <p:cNvPr id="7" name="Εικόνα 12">
            <a:extLst>
              <a:ext uri="{FF2B5EF4-FFF2-40B4-BE49-F238E27FC236}">
                <a16:creationId xmlns:a16="http://schemas.microsoft.com/office/drawing/2014/main" id="{8F749D87-47E3-492A-BE76-60A801E6E7D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3594" y="279025"/>
            <a:ext cx="1365155" cy="349554"/>
          </a:xfrm>
          <a:prstGeom prst="rect">
            <a:avLst/>
          </a:prstGeom>
        </p:spPr>
      </p:pic>
      <p:cxnSp>
        <p:nvCxnSpPr>
          <p:cNvPr id="4" name="Straight Connector 3">
            <a:extLst>
              <a:ext uri="{FF2B5EF4-FFF2-40B4-BE49-F238E27FC236}">
                <a16:creationId xmlns:a16="http://schemas.microsoft.com/office/drawing/2014/main" id="{B0411971-BEA4-DA68-5E7C-97F7AA5BD54D}"/>
              </a:ext>
            </a:extLst>
          </p:cNvPr>
          <p:cNvCxnSpPr/>
          <p:nvPr/>
        </p:nvCxnSpPr>
        <p:spPr>
          <a:xfrm>
            <a:off x="1766169" y="3645074"/>
            <a:ext cx="250520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Εικόνα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766169" y="279025"/>
            <a:ext cx="1425895" cy="399250"/>
          </a:xfrm>
          <a:prstGeom prst="rect">
            <a:avLst/>
          </a:prstGeom>
        </p:spPr>
      </p:pic>
    </p:spTree>
    <p:extLst>
      <p:ext uri="{BB962C8B-B14F-4D97-AF65-F5344CB8AC3E}">
        <p14:creationId xmlns:p14="http://schemas.microsoft.com/office/powerpoint/2010/main" val="29162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6A6588-E1C1-4F74-86C4-36AB040F99C1}"/>
              </a:ext>
            </a:extLst>
          </p:cNvPr>
          <p:cNvSpPr txBox="1"/>
          <p:nvPr/>
        </p:nvSpPr>
        <p:spPr>
          <a:xfrm>
            <a:off x="1965675" y="1871357"/>
            <a:ext cx="9507071" cy="4418389"/>
          </a:xfrm>
          <a:prstGeom prst="rect">
            <a:avLst/>
          </a:prstGeom>
          <a:noFill/>
        </p:spPr>
        <p:txBody>
          <a:bodyPr wrap="square">
            <a:spAutoFit/>
          </a:bodyPr>
          <a:lstStyle/>
          <a:p>
            <a:pPr marL="457200" indent="-45720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Σ</a:t>
            </a:r>
            <a:r>
              <a:rPr lang="el-GR" sz="2000" dirty="0">
                <a:latin typeface="Calibri" panose="020F0502020204030204" pitchFamily="34" charset="0"/>
                <a:ea typeface="Calibri" panose="020F0502020204030204" pitchFamily="34" charset="0"/>
                <a:cs typeface="Times New Roman" panose="02020603050405020304" pitchFamily="18" charset="0"/>
              </a:rPr>
              <a:t>ταδιακή διεύρυνση σε άλλα εμπλεκόμενα άτομα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Μπορεί να ακολουθεί τα παιδιά σε διαφορετικά πλαίσια</a:t>
            </a:r>
          </a:p>
          <a:p>
            <a:pPr algn="just">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Στην περίπτωση του διαδικτυακού εκφοβισμού η επανάληψη συμβαίνει μέσα από τον διαμοιρασμό / τη διάδοση υλικού σε πολλά άτομα</a:t>
            </a:r>
          </a:p>
          <a:p>
            <a:pPr algn="just">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Δεν πρόκειται για αναγκαία συνθήκη - </a:t>
            </a:r>
            <a:r>
              <a:rPr lang="el-GR" altLang="en-US" sz="2000" b="1" kern="0" dirty="0">
                <a:cs typeface="Arial" panose="020B0604020202020204"/>
              </a:rPr>
              <a:t>Η επανάληψη είναι μια σχετική συνθήκη </a:t>
            </a:r>
            <a:r>
              <a:rPr lang="en-US" altLang="en-US" sz="2000" i="1" kern="0" dirty="0">
                <a:cs typeface="Arial" panose="020B0604020202020204"/>
              </a:rPr>
              <a:t>(Olweus, 2013)</a:t>
            </a:r>
            <a:r>
              <a:rPr lang="el-GR" altLang="en-US" sz="2000" i="1" kern="0" dirty="0">
                <a:cs typeface="Arial" panose="020B0604020202020204"/>
              </a:rPr>
              <a:t> </a:t>
            </a:r>
            <a:r>
              <a:rPr lang="en-US" altLang="en-US" sz="2000" kern="0" dirty="0">
                <a:cs typeface="Arial" panose="020B0604020202020204"/>
              </a:rPr>
              <a:t>– </a:t>
            </a:r>
            <a:r>
              <a:rPr lang="el-GR" altLang="en-US" sz="2000" kern="0" dirty="0">
                <a:cs typeface="Arial" panose="020B0604020202020204"/>
              </a:rPr>
              <a:t>υπάρχουν και </a:t>
            </a:r>
            <a:r>
              <a:rPr lang="el-GR" altLang="en-US" sz="2000" b="1" kern="0" dirty="0">
                <a:cs typeface="Arial" panose="020B0604020202020204"/>
              </a:rPr>
              <a:t>μεμονωμένα σοβαρά περιστατικά</a:t>
            </a:r>
            <a:r>
              <a:rPr lang="el-GR" altLang="en-US" sz="2000" kern="0" dirty="0">
                <a:cs typeface="Arial" panose="020B0604020202020204"/>
              </a:rPr>
              <a:t>. Η επανάληψη αυξάνει τον βαθμό της βλάβης </a:t>
            </a:r>
            <a:r>
              <a:rPr lang="en-US" altLang="en-US" sz="2000" i="1" kern="0" dirty="0">
                <a:cs typeface="Arial" panose="020B0604020202020204"/>
              </a:rPr>
              <a:t>(Kaufman et al., 2020- Ybarra et al., 2014) </a:t>
            </a:r>
            <a:endParaRPr lang="el-GR" altLang="en-US" sz="2000" i="1" kern="0" dirty="0">
              <a:cs typeface="Arial" panose="020B0604020202020204"/>
            </a:endParaRPr>
          </a:p>
          <a:p>
            <a:pPr>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Γραφικό 6" descr="Κύκλος με βέλος με συμπαγές γέμισμα">
            <a:extLst>
              <a:ext uri="{FF2B5EF4-FFF2-40B4-BE49-F238E27FC236}">
                <a16:creationId xmlns:a16="http://schemas.microsoft.com/office/drawing/2014/main" id="{8CFFF865-2856-44C0-B121-7B6B74684C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78205" y="1126716"/>
            <a:ext cx="2151246" cy="2151246"/>
          </a:xfrm>
          <a:prstGeom prst="rect">
            <a:avLst/>
          </a:prstGeom>
        </p:spPr>
      </p:pic>
      <p:sp>
        <p:nvSpPr>
          <p:cNvPr id="9" name="TextBox 8">
            <a:extLst>
              <a:ext uri="{FF2B5EF4-FFF2-40B4-BE49-F238E27FC236}">
                <a16:creationId xmlns:a16="http://schemas.microsoft.com/office/drawing/2014/main" id="{9502FC41-356E-49B6-99A5-548E152FE3B2}"/>
              </a:ext>
            </a:extLst>
          </p:cNvPr>
          <p:cNvSpPr txBox="1"/>
          <p:nvPr/>
        </p:nvSpPr>
        <p:spPr>
          <a:xfrm>
            <a:off x="891375" y="1098401"/>
            <a:ext cx="9507070" cy="658835"/>
          </a:xfrm>
          <a:prstGeom prst="rect">
            <a:avLst/>
          </a:prstGeom>
          <a:noFill/>
        </p:spPr>
        <p:txBody>
          <a:bodyPr wrap="square">
            <a:spAutoFit/>
          </a:bodyPr>
          <a:lstStyle/>
          <a:p>
            <a:pPr algn="ctr">
              <a:lnSpc>
                <a:spcPct val="107000"/>
              </a:lnSpc>
              <a:spcAft>
                <a:spcPts val="800"/>
              </a:spcAft>
            </a:pPr>
            <a:r>
              <a:rPr lang="el-GR" sz="36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Βασικά Χαρακτηριστικά: Επανάληψη</a:t>
            </a:r>
            <a:endParaRPr lang="el-GR"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Εικόνα 12">
            <a:extLst>
              <a:ext uri="{FF2B5EF4-FFF2-40B4-BE49-F238E27FC236}">
                <a16:creationId xmlns:a16="http://schemas.microsoft.com/office/drawing/2014/main" id="{C770BC7E-E9B5-47DE-B454-CDF370F83B3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3594" y="279025"/>
            <a:ext cx="1365155" cy="349554"/>
          </a:xfrm>
          <a:prstGeom prst="rect">
            <a:avLst/>
          </a:prstGeom>
        </p:spPr>
      </p:pic>
      <p:pic>
        <p:nvPicPr>
          <p:cNvPr id="10" name="Εικόνα 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863012" y="254177"/>
            <a:ext cx="1425895" cy="399250"/>
          </a:xfrm>
          <a:prstGeom prst="rect">
            <a:avLst/>
          </a:prstGeom>
        </p:spPr>
      </p:pic>
    </p:spTree>
    <p:extLst>
      <p:ext uri="{BB962C8B-B14F-4D97-AF65-F5344CB8AC3E}">
        <p14:creationId xmlns:p14="http://schemas.microsoft.com/office/powerpoint/2010/main" val="388936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5" name="Θέση εικόνας 14" descr="Εικόνα που περιέχει απόδειξη, κείμενο, έδαφος, έπιπλα&#10;&#10;Περιγραφή που δημιουργήθηκε αυτόματα"/>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0"/>
            <a:ext cx="4424083" cy="6858000"/>
          </a:xfrm>
          <a:prstGeom prst="rect">
            <a:avLst/>
          </a:prstGeom>
        </p:spPr>
      </p:pic>
      <p:sp>
        <p:nvSpPr>
          <p:cNvPr id="12" name="Isosceles Triangle 11"/>
          <p:cNvSpPr/>
          <p:nvPr/>
        </p:nvSpPr>
        <p:spPr>
          <a:xfrm rot="10800000">
            <a:off x="8826992" y="3142661"/>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6467761" y="3723862"/>
            <a:ext cx="5184950" cy="2246769"/>
          </a:xfrm>
          <a:prstGeom prst="rect">
            <a:avLst/>
          </a:prstGeom>
          <a:noFill/>
        </p:spPr>
        <p:txBody>
          <a:bodyPr wrap="square" lIns="91440" tIns="45720" rIns="91440" bIns="45720" rtlCol="0" anchor="t">
            <a:spAutoFit/>
          </a:bodyPr>
          <a:lstStyle/>
          <a:p>
            <a:pPr algn="ctr"/>
            <a:r>
              <a:rPr lang="el-GR" sz="2800" b="1" dirty="0">
                <a:highlight>
                  <a:srgbClr val="FBFBFB"/>
                </a:highlight>
                <a:ea typeface="Lato"/>
                <a:cs typeface="Lato"/>
              </a:rPr>
              <a:t>Ενότητα 1η </a:t>
            </a:r>
            <a:endParaRPr lang="el-GR" dirty="0"/>
          </a:p>
          <a:p>
            <a:pPr algn="ctr"/>
            <a:endParaRPr lang="el-GR" sz="2800" b="1" dirty="0">
              <a:highlight>
                <a:srgbClr val="FBFBFB"/>
              </a:highlight>
              <a:ea typeface="Lato" panose="020F0502020204030203" pitchFamily="34" charset="0"/>
              <a:cs typeface="Lato" panose="020F0502020204030203" pitchFamily="34" charset="0"/>
            </a:endParaRPr>
          </a:p>
          <a:p>
            <a:pPr algn="ctr"/>
            <a:r>
              <a:rPr lang="el-GR" sz="2800" b="1" i="0" dirty="0">
                <a:solidFill>
                  <a:srgbClr val="000000"/>
                </a:solidFill>
                <a:effectLst/>
                <a:highlight>
                  <a:srgbClr val="FBFBFB"/>
                </a:highlight>
                <a:latin typeface="Calibri"/>
                <a:cs typeface="Calibri"/>
              </a:rPr>
              <a:t>Αειφόρο Σχολείο και Αντιμετώπιση </a:t>
            </a:r>
            <a:r>
              <a:rPr lang="el-GR" sz="2800" b="1" i="0" dirty="0" err="1">
                <a:solidFill>
                  <a:srgbClr val="000000"/>
                </a:solidFill>
                <a:effectLst/>
                <a:highlight>
                  <a:srgbClr val="FBFBFB"/>
                </a:highlight>
                <a:latin typeface="Calibri"/>
                <a:cs typeface="Calibri"/>
              </a:rPr>
              <a:t>Ενδοσχολικής</a:t>
            </a:r>
            <a:r>
              <a:rPr lang="el-GR" sz="2800" b="1" i="0" dirty="0">
                <a:solidFill>
                  <a:srgbClr val="000000"/>
                </a:solidFill>
                <a:effectLst/>
                <a:highlight>
                  <a:srgbClr val="FBFBFB"/>
                </a:highlight>
                <a:latin typeface="Calibri"/>
                <a:cs typeface="Calibri"/>
              </a:rPr>
              <a:t> Βίας και Εκφοβισμού (Ε.ΒΙ.Ε.)</a:t>
            </a:r>
            <a:endParaRPr lang="id-ID" sz="2800" b="1" dirty="0">
              <a:highlight>
                <a:srgbClr val="FBFBFB"/>
              </a:highlight>
              <a:latin typeface="Calibri"/>
              <a:ea typeface="Lato" panose="020F0502020204030203" pitchFamily="34" charset="0"/>
              <a:cs typeface="Calibri"/>
            </a:endParaRPr>
          </a:p>
        </p:txBody>
      </p:sp>
      <p:pic>
        <p:nvPicPr>
          <p:cNvPr id="6" name="Εικόνα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07969" y="349475"/>
            <a:ext cx="2466975" cy="650151"/>
          </a:xfrm>
          <a:prstGeom prst="rect">
            <a:avLst/>
          </a:prstGeom>
        </p:spPr>
      </p:pic>
      <p:pic>
        <p:nvPicPr>
          <p:cNvPr id="7" name="Εικόνα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655957" y="1424827"/>
            <a:ext cx="4808555" cy="134639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p:nvPr/>
        </p:nvSpPr>
        <p:spPr>
          <a:xfrm>
            <a:off x="7333884" y="1387215"/>
            <a:ext cx="3883960" cy="53362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a:t>Εμπλεκόμενες Ομάδες</a:t>
            </a:r>
            <a:endParaRPr lang="id-ID" sz="2000"/>
          </a:p>
        </p:txBody>
      </p:sp>
      <p:sp>
        <p:nvSpPr>
          <p:cNvPr id="5" name="Rectangle 4"/>
          <p:cNvSpPr/>
          <p:nvPr/>
        </p:nvSpPr>
        <p:spPr>
          <a:xfrm>
            <a:off x="190529" y="1104319"/>
            <a:ext cx="5231073" cy="332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80000"/>
              </a:lnSpc>
              <a:defRPr/>
            </a:pPr>
            <a:endParaRPr lang="en-US" altLang="el-GR" sz="1400" u="sng" dirty="0">
              <a:solidFill>
                <a:srgbClr val="FFFFFF"/>
              </a:solidFill>
              <a:effectLst>
                <a:outerShdw blurRad="38100" dist="38100" dir="2700000" algn="tl">
                  <a:srgbClr val="000000">
                    <a:alpha val="43137"/>
                  </a:srgbClr>
                </a:outerShdw>
              </a:effectLst>
            </a:endParaRPr>
          </a:p>
          <a:p>
            <a:pPr algn="just" eaLnBrk="1" hangingPunct="1">
              <a:lnSpc>
                <a:spcPct val="80000"/>
              </a:lnSpc>
              <a:defRPr/>
            </a:pPr>
            <a:endParaRPr lang="en-US" altLang="el-GR" sz="1400" u="sng" dirty="0">
              <a:solidFill>
                <a:srgbClr val="FFFFFF"/>
              </a:solidFill>
              <a:effectLst>
                <a:outerShdw blurRad="38100" dist="38100" dir="2700000" algn="tl">
                  <a:srgbClr val="000000">
                    <a:alpha val="43137"/>
                  </a:srgbClr>
                </a:outerShdw>
              </a:effectLst>
            </a:endParaRPr>
          </a:p>
          <a:p>
            <a:pPr algn="just" eaLnBrk="1" hangingPunct="1">
              <a:lnSpc>
                <a:spcPct val="80000"/>
              </a:lnSpc>
              <a:defRPr/>
            </a:pPr>
            <a:r>
              <a:rPr lang="el-GR" altLang="el-GR" u="sng" dirty="0">
                <a:solidFill>
                  <a:schemeClr val="tx1"/>
                </a:solidFill>
              </a:rPr>
              <a:t>Παραδοσιακές Μορφές</a:t>
            </a:r>
          </a:p>
          <a:p>
            <a:pPr algn="just" eaLnBrk="1" hangingPunct="1">
              <a:lnSpc>
                <a:spcPct val="80000"/>
              </a:lnSpc>
              <a:defRPr/>
            </a:pPr>
            <a:endParaRPr lang="en-US" altLang="el-GR" u="sng" dirty="0">
              <a:solidFill>
                <a:schemeClr val="tx1"/>
              </a:solidFill>
            </a:endParaRPr>
          </a:p>
          <a:p>
            <a:pPr marL="171450" indent="-171450" algn="just" eaLnBrk="1" hangingPunct="1">
              <a:lnSpc>
                <a:spcPct val="80000"/>
              </a:lnSpc>
              <a:buFont typeface="Wingdings" panose="05000000000000000000" pitchFamily="2" charset="2"/>
              <a:buChar char="q"/>
              <a:defRPr/>
            </a:pPr>
            <a:r>
              <a:rPr lang="el-GR" altLang="el-GR" dirty="0">
                <a:solidFill>
                  <a:schemeClr val="tx1"/>
                </a:solidFill>
              </a:rPr>
              <a:t>Σωματικός εκφοβισμός (</a:t>
            </a:r>
            <a:r>
              <a:rPr lang="en-US" altLang="el-GR" dirty="0">
                <a:solidFill>
                  <a:schemeClr val="tx1"/>
                </a:solidFill>
              </a:rPr>
              <a:t>physical)</a:t>
            </a:r>
            <a:endParaRPr lang="el-GR" altLang="el-GR" dirty="0">
              <a:solidFill>
                <a:schemeClr val="tx1"/>
              </a:solidFill>
            </a:endParaRPr>
          </a:p>
          <a:p>
            <a:pPr marL="171450" indent="-171450" algn="just" eaLnBrk="1" hangingPunct="1">
              <a:lnSpc>
                <a:spcPct val="80000"/>
              </a:lnSpc>
              <a:buFont typeface="Wingdings" panose="05000000000000000000" pitchFamily="2" charset="2"/>
              <a:buChar char="q"/>
              <a:defRPr/>
            </a:pPr>
            <a:endParaRPr lang="el-GR" altLang="el-GR" dirty="0">
              <a:solidFill>
                <a:schemeClr val="tx1"/>
              </a:solidFill>
            </a:endParaRPr>
          </a:p>
          <a:p>
            <a:pPr marL="171450" indent="-171450" algn="just" eaLnBrk="1" hangingPunct="1">
              <a:lnSpc>
                <a:spcPct val="80000"/>
              </a:lnSpc>
              <a:buFont typeface="Wingdings" panose="05000000000000000000" pitchFamily="2" charset="2"/>
              <a:buChar char="q"/>
              <a:defRPr/>
            </a:pPr>
            <a:r>
              <a:rPr lang="el-GR" altLang="el-GR" dirty="0">
                <a:solidFill>
                  <a:schemeClr val="tx1"/>
                </a:solidFill>
              </a:rPr>
              <a:t>Λεκτικός εκφοβισμός (βρισιές, απειλές</a:t>
            </a:r>
            <a:r>
              <a:rPr lang="en-US" altLang="el-GR" dirty="0">
                <a:solidFill>
                  <a:schemeClr val="tx1"/>
                </a:solidFill>
              </a:rPr>
              <a:t>, </a:t>
            </a:r>
            <a:r>
              <a:rPr lang="el-GR" altLang="el-GR" dirty="0">
                <a:solidFill>
                  <a:schemeClr val="tx1"/>
                </a:solidFill>
              </a:rPr>
              <a:t>κοροϊδίες)</a:t>
            </a:r>
            <a:r>
              <a:rPr lang="en-US" altLang="el-GR" dirty="0">
                <a:solidFill>
                  <a:schemeClr val="tx1"/>
                </a:solidFill>
              </a:rPr>
              <a:t> (verbal)</a:t>
            </a:r>
            <a:endParaRPr lang="el-GR" altLang="el-GR" dirty="0">
              <a:solidFill>
                <a:schemeClr val="tx1"/>
              </a:solidFill>
            </a:endParaRPr>
          </a:p>
          <a:p>
            <a:pPr algn="just" eaLnBrk="1" hangingPunct="1">
              <a:lnSpc>
                <a:spcPct val="80000"/>
              </a:lnSpc>
              <a:defRPr/>
            </a:pPr>
            <a:endParaRPr lang="en-US" altLang="el-GR" dirty="0">
              <a:solidFill>
                <a:schemeClr val="tx1"/>
              </a:solidFill>
            </a:endParaRPr>
          </a:p>
          <a:p>
            <a:pPr marL="171450" indent="-171450" algn="just" eaLnBrk="1" hangingPunct="1">
              <a:lnSpc>
                <a:spcPct val="80000"/>
              </a:lnSpc>
              <a:buFont typeface="Wingdings" panose="05000000000000000000" pitchFamily="2" charset="2"/>
              <a:buChar char="q"/>
              <a:defRPr/>
            </a:pPr>
            <a:r>
              <a:rPr lang="el-GR" altLang="el-GR" dirty="0">
                <a:solidFill>
                  <a:schemeClr val="tx1"/>
                </a:solidFill>
              </a:rPr>
              <a:t>Σχεσιακός Εκφοβισμός (</a:t>
            </a:r>
            <a:r>
              <a:rPr lang="en-US" altLang="el-GR" dirty="0">
                <a:solidFill>
                  <a:schemeClr val="tx1"/>
                </a:solidFill>
              </a:rPr>
              <a:t>relational)</a:t>
            </a:r>
          </a:p>
          <a:p>
            <a:pPr marL="171450" indent="-171450" algn="just">
              <a:lnSpc>
                <a:spcPct val="80000"/>
              </a:lnSpc>
              <a:buFont typeface="Arial" panose="020B0604020202020204" pitchFamily="34" charset="0"/>
              <a:buChar char="•"/>
              <a:defRPr/>
            </a:pPr>
            <a:r>
              <a:rPr lang="el-GR" altLang="el-GR" b="1" dirty="0">
                <a:solidFill>
                  <a:schemeClr val="tx1"/>
                </a:solidFill>
              </a:rPr>
              <a:t>Συναισθηματικός</a:t>
            </a:r>
            <a:r>
              <a:rPr lang="el-GR" altLang="el-GR" dirty="0">
                <a:solidFill>
                  <a:schemeClr val="tx1"/>
                </a:solidFill>
              </a:rPr>
              <a:t> εκφοβισμός: κοινωνικός αποκλεισμός, </a:t>
            </a:r>
            <a:r>
              <a:rPr lang="el-GR" altLang="el-GR" b="1" dirty="0">
                <a:solidFill>
                  <a:schemeClr val="tx1"/>
                </a:solidFill>
              </a:rPr>
              <a:t>κοινωνική</a:t>
            </a:r>
            <a:r>
              <a:rPr lang="el-GR" altLang="el-GR" dirty="0">
                <a:solidFill>
                  <a:schemeClr val="tx1"/>
                </a:solidFill>
              </a:rPr>
              <a:t> απόρριψη</a:t>
            </a:r>
            <a:r>
              <a:rPr lang="en-US" altLang="el-GR" dirty="0">
                <a:solidFill>
                  <a:schemeClr val="tx1"/>
                </a:solidFill>
              </a:rPr>
              <a:t>, </a:t>
            </a:r>
            <a:r>
              <a:rPr lang="el-GR" altLang="el-GR" dirty="0">
                <a:solidFill>
                  <a:schemeClr val="tx1"/>
                </a:solidFill>
              </a:rPr>
              <a:t>διάδοση φημών</a:t>
            </a:r>
            <a:r>
              <a:rPr lang="en-US" altLang="el-GR" dirty="0">
                <a:solidFill>
                  <a:schemeClr val="tx1"/>
                </a:solidFill>
              </a:rPr>
              <a:t>,</a:t>
            </a:r>
            <a:r>
              <a:rPr lang="el-GR" altLang="el-GR" dirty="0">
                <a:solidFill>
                  <a:schemeClr val="tx1"/>
                </a:solidFill>
              </a:rPr>
              <a:t> κ.λπ.</a:t>
            </a:r>
            <a:endParaRPr lang="en-US" altLang="el-GR" dirty="0">
              <a:solidFill>
                <a:schemeClr val="tx1"/>
              </a:solidFill>
            </a:endParaRPr>
          </a:p>
          <a:p>
            <a:pPr marL="171450" indent="-171450" algn="just">
              <a:lnSpc>
                <a:spcPct val="80000"/>
              </a:lnSpc>
              <a:buFont typeface="Arial" panose="020B0604020202020204" pitchFamily="34" charset="0"/>
              <a:buChar char="•"/>
              <a:defRPr/>
            </a:pPr>
            <a:r>
              <a:rPr lang="el-GR" altLang="el-GR" dirty="0">
                <a:solidFill>
                  <a:schemeClr val="tx1"/>
                </a:solidFill>
              </a:rPr>
              <a:t>Παράδειγμα διάδοση αρνητικών σχολίων εξαιτίας της καταγωγής,</a:t>
            </a:r>
            <a:r>
              <a:rPr lang="en-US" altLang="el-GR" dirty="0">
                <a:solidFill>
                  <a:schemeClr val="tx1"/>
                </a:solidFill>
              </a:rPr>
              <a:t> </a:t>
            </a:r>
            <a:r>
              <a:rPr lang="el-GR" altLang="el-GR" dirty="0">
                <a:solidFill>
                  <a:schemeClr val="tx1"/>
                </a:solidFill>
              </a:rPr>
              <a:t>της οικονομικής κατάστασης ή διαφορετικότητας κάποιου</a:t>
            </a:r>
            <a:r>
              <a:rPr lang="en-US" altLang="el-GR" dirty="0">
                <a:solidFill>
                  <a:schemeClr val="tx1"/>
                </a:solidFill>
              </a:rPr>
              <a:t> (</a:t>
            </a:r>
            <a:r>
              <a:rPr lang="el-GR" altLang="el-GR" dirty="0">
                <a:solidFill>
                  <a:schemeClr val="tx1"/>
                </a:solidFill>
              </a:rPr>
              <a:t>Ρατσισμός, </a:t>
            </a:r>
            <a:r>
              <a:rPr lang="el-GR" altLang="el-GR" dirty="0" err="1">
                <a:solidFill>
                  <a:schemeClr val="tx1"/>
                </a:solidFill>
              </a:rPr>
              <a:t>ομοφοβία</a:t>
            </a:r>
            <a:r>
              <a:rPr lang="el-GR" altLang="el-GR" dirty="0">
                <a:solidFill>
                  <a:schemeClr val="tx1"/>
                </a:solidFill>
              </a:rPr>
              <a:t> κ.τ.λ.)</a:t>
            </a:r>
          </a:p>
          <a:p>
            <a:pPr marL="171450" indent="-171450" algn="just">
              <a:lnSpc>
                <a:spcPct val="80000"/>
              </a:lnSpc>
              <a:buFont typeface="Arial" panose="020B0604020202020204" pitchFamily="34" charset="0"/>
              <a:buChar char="•"/>
              <a:defRPr/>
            </a:pPr>
            <a:endParaRPr lang="el-GR" altLang="el-GR" dirty="0">
              <a:solidFill>
                <a:schemeClr val="tx1"/>
              </a:solidFill>
            </a:endParaRPr>
          </a:p>
          <a:p>
            <a:pPr algn="just">
              <a:lnSpc>
                <a:spcPct val="80000"/>
              </a:lnSpc>
              <a:defRPr/>
            </a:pPr>
            <a:endParaRPr lang="el-GR" altLang="el-GR" u="sng" dirty="0">
              <a:solidFill>
                <a:schemeClr val="tx1"/>
              </a:solidFill>
            </a:endParaRPr>
          </a:p>
          <a:p>
            <a:pPr marL="171450" indent="-171450" algn="just">
              <a:lnSpc>
                <a:spcPct val="80000"/>
              </a:lnSpc>
              <a:buFont typeface="Wingdings" panose="05000000000000000000" pitchFamily="2" charset="2"/>
              <a:buChar char="q"/>
              <a:defRPr/>
            </a:pPr>
            <a:r>
              <a:rPr lang="el-GR" altLang="el-GR" dirty="0">
                <a:solidFill>
                  <a:schemeClr val="tx1"/>
                </a:solidFill>
              </a:rPr>
              <a:t>Διαδικτυακός εκφοβισμός (</a:t>
            </a:r>
            <a:r>
              <a:rPr lang="el-GR" altLang="el-GR" dirty="0" err="1">
                <a:solidFill>
                  <a:schemeClr val="tx1"/>
                </a:solidFill>
              </a:rPr>
              <a:t>cyber</a:t>
            </a:r>
            <a:r>
              <a:rPr lang="el-GR" altLang="el-GR" dirty="0">
                <a:solidFill>
                  <a:schemeClr val="tx1"/>
                </a:solidFill>
              </a:rPr>
              <a:t> </a:t>
            </a:r>
            <a:r>
              <a:rPr lang="el-GR" altLang="el-GR" dirty="0" err="1">
                <a:solidFill>
                  <a:schemeClr val="tx1"/>
                </a:solidFill>
              </a:rPr>
              <a:t>bullying</a:t>
            </a:r>
            <a:r>
              <a:rPr lang="el-GR" altLang="el-GR" dirty="0">
                <a:solidFill>
                  <a:schemeClr val="tx1"/>
                </a:solidFill>
              </a:rPr>
              <a:t>)</a:t>
            </a:r>
          </a:p>
          <a:p>
            <a:pPr algn="r">
              <a:lnSpc>
                <a:spcPct val="80000"/>
              </a:lnSpc>
              <a:defRPr/>
            </a:pPr>
            <a:r>
              <a:rPr lang="en-US" altLang="el-GR" i="1" dirty="0">
                <a:solidFill>
                  <a:schemeClr val="tx1"/>
                </a:solidFill>
              </a:rPr>
              <a:t>(</a:t>
            </a:r>
            <a:r>
              <a:rPr lang="el-GR" altLang="el-GR" i="1" dirty="0">
                <a:solidFill>
                  <a:schemeClr val="tx1"/>
                </a:solidFill>
              </a:rPr>
              <a:t>Αντωνίου και συν., 2024; </a:t>
            </a:r>
            <a:r>
              <a:rPr lang="en-US" altLang="el-GR" i="1" dirty="0">
                <a:solidFill>
                  <a:schemeClr val="tx1"/>
                </a:solidFill>
              </a:rPr>
              <a:t>Kennedy, 2020)</a:t>
            </a:r>
          </a:p>
          <a:p>
            <a:pPr algn="just">
              <a:lnSpc>
                <a:spcPct val="80000"/>
              </a:lnSpc>
              <a:defRPr/>
            </a:pPr>
            <a:endParaRPr lang="en-US" altLang="el-GR" sz="1200" dirty="0">
              <a:solidFill>
                <a:srgbClr val="FFFFFF"/>
              </a:solidFill>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7F9137C1-0C3B-4F29-B9B5-07CDDCF26CE6}"/>
              </a:ext>
            </a:extLst>
          </p:cNvPr>
          <p:cNvSpPr txBox="1"/>
          <p:nvPr/>
        </p:nvSpPr>
        <p:spPr>
          <a:xfrm>
            <a:off x="6367011" y="2114499"/>
            <a:ext cx="5817705" cy="3145413"/>
          </a:xfrm>
          <a:prstGeom prst="rect">
            <a:avLst/>
          </a:prstGeom>
          <a:noFill/>
        </p:spPr>
        <p:txBody>
          <a:bodyPr wrap="square">
            <a:spAutoFit/>
          </a:bodyPr>
          <a:lstStyle/>
          <a:p>
            <a:pPr marL="342900" lvl="0" indent="-342900" algn="just">
              <a:lnSpc>
                <a:spcPct val="107000"/>
              </a:lnSpc>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εκείνων που ασκούν Ε.ΒΙ.Ε.</a:t>
            </a:r>
          </a:p>
          <a:p>
            <a:pPr marL="342900" lvl="0" indent="-342900" algn="just">
              <a:lnSpc>
                <a:spcPct val="107000"/>
              </a:lnSpc>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των βοηθών/συνεργών εκείνων που ασκούν Ε.ΒΙ.Ε.</a:t>
            </a:r>
          </a:p>
          <a:p>
            <a:pPr marL="342900" lvl="0" indent="-342900" algn="just">
              <a:lnSpc>
                <a:spcPct val="107000"/>
              </a:lnSpc>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των ενισχυτών εκείνων που ασκούν Ε.ΒΙ.Ε.</a:t>
            </a:r>
          </a:p>
          <a:p>
            <a:pPr marL="342900" lvl="0" indent="-342900" algn="just">
              <a:lnSpc>
                <a:spcPct val="107000"/>
              </a:lnSpc>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του/της μαθητή/</a:t>
            </a:r>
            <a:r>
              <a:rPr lang="el-GR" dirty="0" err="1">
                <a:effectLst/>
                <a:latin typeface="Calibri" panose="020F0502020204030204" pitchFamily="34" charset="0"/>
                <a:ea typeface="Calibri" panose="020F0502020204030204" pitchFamily="34" charset="0"/>
                <a:cs typeface="Times New Roman" panose="02020603050405020304" pitchFamily="18" charset="0"/>
              </a:rPr>
              <a:t>τριας</a:t>
            </a:r>
            <a:r>
              <a:rPr lang="el-GR" dirty="0">
                <a:effectLst/>
                <a:latin typeface="Calibri" panose="020F0502020204030204" pitchFamily="34" charset="0"/>
                <a:ea typeface="Calibri" panose="020F0502020204030204" pitchFamily="34" charset="0"/>
                <a:cs typeface="Times New Roman" panose="02020603050405020304" pitchFamily="18" charset="0"/>
              </a:rPr>
              <a:t> που υφίσταται Ε.ΒΙ.Ε.</a:t>
            </a:r>
          </a:p>
          <a:p>
            <a:pPr marL="342900" lvl="0" indent="-342900" algn="just">
              <a:lnSpc>
                <a:spcPct val="107000"/>
              </a:lnSpc>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των υπερασπιστών του/της μαθητή/</a:t>
            </a:r>
            <a:r>
              <a:rPr lang="el-GR" dirty="0" err="1">
                <a:effectLst/>
                <a:latin typeface="Calibri" panose="020F0502020204030204" pitchFamily="34" charset="0"/>
                <a:ea typeface="Calibri" panose="020F0502020204030204" pitchFamily="34" charset="0"/>
                <a:cs typeface="Times New Roman" panose="02020603050405020304" pitchFamily="18" charset="0"/>
              </a:rPr>
              <a:t>τριας</a:t>
            </a:r>
            <a:r>
              <a:rPr lang="el-GR" dirty="0">
                <a:effectLst/>
                <a:latin typeface="Calibri" panose="020F0502020204030204" pitchFamily="34" charset="0"/>
                <a:ea typeface="Calibri" panose="020F0502020204030204" pitchFamily="34" charset="0"/>
                <a:cs typeface="Times New Roman" panose="02020603050405020304" pitchFamily="18" charset="0"/>
              </a:rPr>
              <a:t> που υφίσταται Ε.ΒΙ.Ε.</a:t>
            </a:r>
          </a:p>
          <a:p>
            <a:pPr marL="342900" lvl="0" indent="-342900" algn="just">
              <a:lnSpc>
                <a:spcPct val="107000"/>
              </a:lnSpc>
              <a:spcAft>
                <a:spcPts val="800"/>
              </a:spcAft>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των αμέτοχων παρατηρητών είτε παριστάμενων (</a:t>
            </a:r>
            <a:r>
              <a:rPr lang="el-GR" dirty="0" err="1">
                <a:effectLst/>
                <a:latin typeface="Calibri" panose="020F0502020204030204" pitchFamily="34" charset="0"/>
                <a:ea typeface="Calibri" panose="020F0502020204030204" pitchFamily="34" charset="0"/>
                <a:cs typeface="Times New Roman" panose="02020603050405020304" pitchFamily="18" charset="0"/>
              </a:rPr>
              <a:t>bystanders</a:t>
            </a:r>
            <a:r>
              <a:rPr lang="el-GR" dirty="0">
                <a:effectLst/>
                <a:latin typeface="Calibri" panose="020F0502020204030204" pitchFamily="34" charset="0"/>
                <a:ea typeface="Calibri" panose="020F0502020204030204" pitchFamily="34" charset="0"/>
                <a:cs typeface="Times New Roman" panose="02020603050405020304" pitchFamily="18" charset="0"/>
              </a:rPr>
              <a:t>) είτε εικονικών (διαδικτυακών)</a:t>
            </a:r>
          </a:p>
          <a:p>
            <a:pPr marL="342900" lvl="0" indent="-342900" algn="just">
              <a:lnSpc>
                <a:spcPct val="107000"/>
              </a:lnSpc>
              <a:spcAft>
                <a:spcPts val="800"/>
              </a:spcAft>
              <a:buFont typeface="Calibri" panose="020F0502020204030204" pitchFamily="34" charset="0"/>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εκείνων που υφίστανται, αλλά και ασκούν Ε.ΒΙ.Ε. (διπλός ρόλος)</a:t>
            </a:r>
            <a:endParaRPr lang="el-GR" dirty="0"/>
          </a:p>
        </p:txBody>
      </p:sp>
      <p:grpSp>
        <p:nvGrpSpPr>
          <p:cNvPr id="23" name="Ομάδα 22">
            <a:extLst>
              <a:ext uri="{FF2B5EF4-FFF2-40B4-BE49-F238E27FC236}">
                <a16:creationId xmlns:a16="http://schemas.microsoft.com/office/drawing/2014/main" id="{E0176E72-6E3C-406D-88D0-1B1B9B7C829B}"/>
              </a:ext>
            </a:extLst>
          </p:cNvPr>
          <p:cNvGrpSpPr/>
          <p:nvPr/>
        </p:nvGrpSpPr>
        <p:grpSpPr>
          <a:xfrm>
            <a:off x="0" y="5831839"/>
            <a:ext cx="12192000" cy="749501"/>
            <a:chOff x="0" y="5831839"/>
            <a:chExt cx="12192000" cy="749501"/>
          </a:xfrm>
        </p:grpSpPr>
        <p:sp>
          <p:nvSpPr>
            <p:cNvPr id="24" name="Rectangle 4">
              <a:extLst>
                <a:ext uri="{FF2B5EF4-FFF2-40B4-BE49-F238E27FC236}">
                  <a16:creationId xmlns:a16="http://schemas.microsoft.com/office/drawing/2014/main" id="{752E7218-64BC-4F75-B71F-3E27FF96DE37}"/>
                </a:ext>
              </a:extLst>
            </p:cNvPr>
            <p:cNvSpPr/>
            <p:nvPr/>
          </p:nvSpPr>
          <p:spPr>
            <a:xfrm>
              <a:off x="0" y="5831839"/>
              <a:ext cx="12192000" cy="749501"/>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6" name="Εικόνα 25">
              <a:extLst>
                <a:ext uri="{FF2B5EF4-FFF2-40B4-BE49-F238E27FC236}">
                  <a16:creationId xmlns:a16="http://schemas.microsoft.com/office/drawing/2014/main" id="{AD49B7D8-B47D-4D51-BDA6-6B5A53DD6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17" y="5976202"/>
              <a:ext cx="1697214" cy="449460"/>
            </a:xfrm>
            <a:prstGeom prst="rect">
              <a:avLst/>
            </a:prstGeom>
            <a:effectLst/>
          </p:spPr>
        </p:pic>
      </p:grpSp>
      <p:sp>
        <p:nvSpPr>
          <p:cNvPr id="28" name="TextBox 27">
            <a:extLst>
              <a:ext uri="{FF2B5EF4-FFF2-40B4-BE49-F238E27FC236}">
                <a16:creationId xmlns:a16="http://schemas.microsoft.com/office/drawing/2014/main" id="{E9A0059D-E148-466A-9D3C-95779F0DFDBE}"/>
              </a:ext>
            </a:extLst>
          </p:cNvPr>
          <p:cNvSpPr txBox="1"/>
          <p:nvPr/>
        </p:nvSpPr>
        <p:spPr>
          <a:xfrm>
            <a:off x="0" y="-6756"/>
            <a:ext cx="7333884" cy="523220"/>
          </a:xfrm>
          <a:prstGeom prst="rect">
            <a:avLst/>
          </a:prstGeom>
          <a:solidFill>
            <a:schemeClr val="accent1">
              <a:lumMod val="50000"/>
            </a:schemeClr>
          </a:solidFill>
        </p:spPr>
        <p:txBody>
          <a:bodyPr wrap="square" rtlCol="0">
            <a:spAutoFit/>
          </a:bodyPr>
          <a:lstStyle/>
          <a:p>
            <a:pPr algn="ctr"/>
            <a:r>
              <a:rPr lang="el-GR" sz="2800" spc="300">
                <a:solidFill>
                  <a:schemeClr val="bg1"/>
                </a:solidFill>
                <a:latin typeface="Lato Heavy" panose="020F0502020204030203" pitchFamily="34" charset="0"/>
                <a:ea typeface="Lato Heavy" panose="020F0502020204030203" pitchFamily="34" charset="0"/>
                <a:cs typeface="Lato Heavy" panose="020F0502020204030203" pitchFamily="34" charset="0"/>
              </a:rPr>
              <a:t>Μορφές Εκφοβισμού</a:t>
            </a:r>
            <a:endParaRPr lang="id-ID" sz="28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0" name="TextBox 29">
            <a:extLst>
              <a:ext uri="{FF2B5EF4-FFF2-40B4-BE49-F238E27FC236}">
                <a16:creationId xmlns:a16="http://schemas.microsoft.com/office/drawing/2014/main" id="{6767E7DD-4047-4EB1-9F07-BB8584D2DEAD}"/>
              </a:ext>
            </a:extLst>
          </p:cNvPr>
          <p:cNvSpPr txBox="1"/>
          <p:nvPr/>
        </p:nvSpPr>
        <p:spPr>
          <a:xfrm>
            <a:off x="6076122" y="5370174"/>
            <a:ext cx="6115878" cy="276999"/>
          </a:xfrm>
          <a:prstGeom prst="rect">
            <a:avLst/>
          </a:prstGeom>
          <a:noFill/>
        </p:spPr>
        <p:txBody>
          <a:bodyPr wrap="square" lIns="91440" tIns="45720" rIns="91440" bIns="45720" anchor="t">
            <a:spAutoFit/>
          </a:bodyPr>
          <a:lstStyle/>
          <a:p>
            <a:pPr algn="r"/>
            <a:r>
              <a:rPr lang="el-GR" sz="1200" i="1">
                <a:solidFill>
                  <a:srgbClr val="000000"/>
                </a:solidFill>
                <a:latin typeface="Times New Roman"/>
                <a:cs typeface="Times New Roman"/>
              </a:rPr>
              <a:t>(</a:t>
            </a:r>
            <a:r>
              <a:rPr lang="el-GR" sz="1200" i="1">
                <a:solidFill>
                  <a:srgbClr val="000000"/>
                </a:solidFill>
                <a:latin typeface="Times New Roman"/>
                <a:ea typeface="Calibri"/>
                <a:cs typeface="Times New Roman"/>
              </a:rPr>
              <a:t>Αντωνίου </a:t>
            </a:r>
            <a:r>
              <a:rPr lang="el-GR" sz="1200" i="1">
                <a:solidFill>
                  <a:srgbClr val="000000"/>
                </a:solidFill>
                <a:effectLst/>
                <a:latin typeface="Times New Roman"/>
                <a:ea typeface="Calibri"/>
                <a:cs typeface="Times New Roman"/>
              </a:rPr>
              <a:t>και </a:t>
            </a:r>
            <a:r>
              <a:rPr lang="el-GR" sz="1200" i="1">
                <a:solidFill>
                  <a:srgbClr val="000000"/>
                </a:solidFill>
                <a:latin typeface="Times New Roman"/>
                <a:ea typeface="Calibri"/>
                <a:cs typeface="Times New Roman"/>
              </a:rPr>
              <a:t>συν., 2024</a:t>
            </a:r>
            <a:r>
              <a:rPr lang="el-GR" sz="1200" i="1">
                <a:solidFill>
                  <a:srgbClr val="212121"/>
                </a:solidFill>
                <a:effectLst/>
                <a:ea typeface="Calibri"/>
              </a:rPr>
              <a:t> -</a:t>
            </a:r>
            <a:r>
              <a:rPr lang="en-US" sz="1200" i="1">
                <a:solidFill>
                  <a:srgbClr val="212121"/>
                </a:solidFill>
                <a:effectLst/>
                <a:ea typeface="Calibri"/>
              </a:rPr>
              <a:t> </a:t>
            </a:r>
            <a:r>
              <a:rPr lang="el-GR" sz="1200" b="0" i="1">
                <a:solidFill>
                  <a:srgbClr val="000000"/>
                </a:solidFill>
                <a:effectLst/>
                <a:latin typeface="Times New Roman"/>
                <a:cs typeface="Times New Roman"/>
              </a:rPr>
              <a:t>Κέντρο Συνταγματικού &amp; Ευρωπαϊκού Δικαίου, 2015</a:t>
            </a:r>
            <a:r>
              <a:rPr lang="el-GR" sz="1200" i="1">
                <a:solidFill>
                  <a:srgbClr val="000000"/>
                </a:solidFill>
                <a:latin typeface="Times New Roman"/>
                <a:cs typeface="Times New Roman"/>
              </a:rPr>
              <a:t>)</a:t>
            </a:r>
            <a:endParaRPr lang="el-GR" sz="1200" i="1">
              <a:latin typeface="Times New Roman"/>
              <a:cs typeface="Times New Roman"/>
            </a:endParaRPr>
          </a:p>
        </p:txBody>
      </p:sp>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99448" y="6026412"/>
            <a:ext cx="1425895" cy="3992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300" dirty="0"/>
              <a:t>Μελέτη Περίπτωσης – Ηλεκτρονικός Εκφοβισμός</a:t>
            </a:r>
            <a:r>
              <a:rPr lang="el-GR" dirty="0"/>
              <a:t/>
            </a:r>
            <a:br>
              <a:rPr lang="el-GR" dirty="0"/>
            </a:br>
            <a:endParaRPr lang="en-US" dirty="0"/>
          </a:p>
        </p:txBody>
      </p:sp>
      <p:sp>
        <p:nvSpPr>
          <p:cNvPr id="3" name="Content Placeholder 2"/>
          <p:cNvSpPr>
            <a:spLocks noGrp="1"/>
          </p:cNvSpPr>
          <p:nvPr>
            <p:ph idx="1"/>
          </p:nvPr>
        </p:nvSpPr>
        <p:spPr>
          <a:xfrm>
            <a:off x="838200" y="1151857"/>
            <a:ext cx="10515600" cy="3911031"/>
          </a:xfrm>
        </p:spPr>
        <p:txBody>
          <a:bodyPr>
            <a:normAutofit fontScale="92500" lnSpcReduction="10000"/>
          </a:bodyPr>
          <a:lstStyle/>
          <a:p>
            <a:pPr algn="just"/>
            <a:r>
              <a:rPr lang="el-GR" sz="1800" dirty="0"/>
              <a:t>Η Ελένη, 16 χρόνων, που έχει υποστεί διαδικτυακό εκφοβισμό, μας διηγείται την ιστορία της: «Στο σχολείο μου είμαι αρκετά δημοφιλής, το ξέρω ότι αρέσω... Ποτέ δεν ήμουν όλη την ημέρα στον καθρέφτη, είμαι πιο κλειστή. Να φανταστείς, δεν είχα καν προφίλ στο </a:t>
            </a:r>
            <a:r>
              <a:rPr lang="el-GR" sz="1800" dirty="0" err="1"/>
              <a:t>facebook</a:t>
            </a:r>
            <a:r>
              <a:rPr lang="el-GR" sz="1800" dirty="0"/>
              <a:t>, όχι γιατί δεν με άφηναν, αλλά γιατί δεν τα γούσταρα αυτά. Μια μέρα έρχεται μια κοπέλα από άλλο τμήμα και μου λέει: "</a:t>
            </a:r>
            <a:r>
              <a:rPr lang="el-GR" sz="1800" dirty="0" err="1"/>
              <a:t>κουλ</a:t>
            </a:r>
            <a:r>
              <a:rPr lang="el-GR" sz="1800" dirty="0"/>
              <a:t> το προφίλ σου στο </a:t>
            </a:r>
            <a:r>
              <a:rPr lang="el-GR" sz="1800" dirty="0" err="1"/>
              <a:t>facebook</a:t>
            </a:r>
            <a:r>
              <a:rPr lang="el-GR" sz="1800" dirty="0"/>
              <a:t> και αυτά που γράφεις". Έμεινα παγωτό. Της είπα "δεν έχω προφίλ" και μου λέει "μα, έχεις, με το όνομα και το επίθετό σου!". Τρελαίνομαι που το ακούω, μπαίνω από το προφίλ μιας φίλης μου, και τι να δω; Φωτογραφίες μου –πολλές φωτογραφίες μου που δεν ξέρω πού τις είχαν βρει– και ένα ψεύτικο προφίλ κάποιας που σκέφτεται όλη μέρα το σεξ … μαζί με άπειρα ερωτικά υπονοούμενα. Σε λίγες μέρες είχε γίνει χαμός. Αναγκάστηκα να φτιάξω ένα άλλο προφίλ και ζήτησα από το </a:t>
            </a:r>
            <a:r>
              <a:rPr lang="el-GR" sz="1800" dirty="0" err="1"/>
              <a:t>facebook</a:t>
            </a:r>
            <a:r>
              <a:rPr lang="el-GR" sz="1800" dirty="0"/>
              <a:t> να μπλοκάρουν αυτόν που με διέσυρε. Τελικά, αυτή η ψεύτικη σελίδα κατέβηκε. Δεν περνάνε λίγες μέρες και μου λέει μια φίλη μου "είσαι στο Ίντερνετ, γυμνή, …Ήμουν πράγματι εγώ, αλλά με ψεύτικο σώμα μιας γυμνής. Κόντευα να τρελαθώ. Δεν μπορούσα να φανταστώ ποιος το έκανε και για ποιον λόγο. …</a:t>
            </a:r>
          </a:p>
          <a:p>
            <a:pPr algn="just"/>
            <a:r>
              <a:rPr lang="el-GR" sz="1800" b="1" dirty="0"/>
              <a:t>Ένιωθα χαμένη και ένοχη, χωρίς να έχω κάνει κάτι κακό. Δεν είχα όρεξη να βγω, φοβόμουν να ανοίξω ακόμα και το PC μην τυχόν δουν τίποτα οι γονείς μου και δεν ήθελα να πάω στο σχολείο</a:t>
            </a:r>
            <a:r>
              <a:rPr lang="el-GR" sz="1800" dirty="0"/>
              <a:t>. Η μάνα μου κατάλαβε ότι κάτι έτρεχε, με πίεσε να της πω και της είπα. Με τη βοήθεια της Δίωξης ανακαλύψαμε ότι όλα τα είχε κάνει η κολλητή μου που με ζήλευε, μαζί με τον φίλο της. Οι γονείς μου τη μήνυσαν, αλλά τελικά απέσυραν την κατηγορία».</a:t>
            </a:r>
          </a:p>
          <a:p>
            <a:pPr marL="0" indent="0">
              <a:buNone/>
            </a:pPr>
            <a:endParaRPr lang="en-US" dirty="0"/>
          </a:p>
        </p:txBody>
      </p:sp>
      <p:grpSp>
        <p:nvGrpSpPr>
          <p:cNvPr id="4" name="Group 3"/>
          <p:cNvGrpSpPr/>
          <p:nvPr/>
        </p:nvGrpSpPr>
        <p:grpSpPr>
          <a:xfrm>
            <a:off x="3633952" y="6265784"/>
            <a:ext cx="8558048" cy="592218"/>
            <a:chOff x="3633952" y="5831840"/>
            <a:chExt cx="8558048" cy="607060"/>
          </a:xfrm>
        </p:grpSpPr>
        <p:sp>
          <p:nvSpPr>
            <p:cNvPr id="5" name="Rectangle 4"/>
            <p:cNvSpPr/>
            <p:nvPr/>
          </p:nvSpPr>
          <p:spPr>
            <a:xfrm>
              <a:off x="3633952" y="5831840"/>
              <a:ext cx="85580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44565" y="6382413"/>
            <a:ext cx="1425895" cy="3992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4ACD-2768-4A0C-6394-BC8BD854EF92}"/>
              </a:ext>
            </a:extLst>
          </p:cNvPr>
          <p:cNvSpPr>
            <a:spLocks noGrp="1"/>
          </p:cNvSpPr>
          <p:nvPr>
            <p:ph type="title"/>
          </p:nvPr>
        </p:nvSpPr>
        <p:spPr>
          <a:xfrm>
            <a:off x="401116" y="2277487"/>
            <a:ext cx="10515600" cy="1325563"/>
          </a:xfrm>
        </p:spPr>
        <p:txBody>
          <a:bodyPr>
            <a:normAutofit fontScale="90000"/>
          </a:bodyPr>
          <a:lstStyle/>
          <a:p>
            <a:r>
              <a:rPr lang="el-GR" sz="3200" dirty="0"/>
              <a:t>«Τα περιστατικά διαδικτυακού εκφοβισμού που συμβαίνουν εκτός σχολικού ωραρίου θα πρέπει να αντιμετωπιστούν από το σχολείο;</a:t>
            </a:r>
            <a:br>
              <a:rPr lang="el-GR" sz="3200" dirty="0"/>
            </a:br>
            <a:r>
              <a:rPr lang="el-GR" sz="3200" dirty="0"/>
              <a:t/>
            </a:r>
            <a:br>
              <a:rPr lang="el-GR" sz="3200" dirty="0"/>
            </a:br>
            <a:r>
              <a:rPr lang="el-GR" sz="3200" dirty="0"/>
              <a:t/>
            </a:r>
            <a:br>
              <a:rPr lang="el-GR" sz="3200" dirty="0"/>
            </a:br>
            <a:r>
              <a:rPr lang="el-GR" sz="3200" i="1" dirty="0">
                <a:highlight>
                  <a:srgbClr val="FFFF00"/>
                </a:highlight>
              </a:rPr>
              <a:t/>
            </a:r>
            <a:br>
              <a:rPr lang="el-GR" sz="3200" i="1" dirty="0">
                <a:highlight>
                  <a:srgbClr val="FFFF00"/>
                </a:highlight>
              </a:rPr>
            </a:br>
            <a:endParaRPr lang="en-US" sz="3200" dirty="0"/>
          </a:p>
        </p:txBody>
      </p:sp>
      <p:grpSp>
        <p:nvGrpSpPr>
          <p:cNvPr id="4" name="Ομάδα 22">
            <a:extLst>
              <a:ext uri="{FF2B5EF4-FFF2-40B4-BE49-F238E27FC236}">
                <a16:creationId xmlns:a16="http://schemas.microsoft.com/office/drawing/2014/main" id="{4C360269-BF34-6F49-D538-C89EA078887D}"/>
              </a:ext>
            </a:extLst>
          </p:cNvPr>
          <p:cNvGrpSpPr/>
          <p:nvPr/>
        </p:nvGrpSpPr>
        <p:grpSpPr>
          <a:xfrm>
            <a:off x="0" y="5831839"/>
            <a:ext cx="12192000" cy="749501"/>
            <a:chOff x="0" y="5831839"/>
            <a:chExt cx="12192000" cy="749501"/>
          </a:xfrm>
        </p:grpSpPr>
        <p:sp>
          <p:nvSpPr>
            <p:cNvPr id="5" name="Rectangle 4">
              <a:extLst>
                <a:ext uri="{FF2B5EF4-FFF2-40B4-BE49-F238E27FC236}">
                  <a16:creationId xmlns:a16="http://schemas.microsoft.com/office/drawing/2014/main" id="{270BD8DC-7059-C498-FB35-B0B681534821}"/>
                </a:ext>
              </a:extLst>
            </p:cNvPr>
            <p:cNvSpPr/>
            <p:nvPr/>
          </p:nvSpPr>
          <p:spPr>
            <a:xfrm>
              <a:off x="0" y="5831839"/>
              <a:ext cx="12192000" cy="749501"/>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Εικόνα 25">
              <a:extLst>
                <a:ext uri="{FF2B5EF4-FFF2-40B4-BE49-F238E27FC236}">
                  <a16:creationId xmlns:a16="http://schemas.microsoft.com/office/drawing/2014/main" id="{6A2F3FDD-B156-73A8-531B-27F60EF16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17" y="5976202"/>
              <a:ext cx="1697214" cy="449460"/>
            </a:xfrm>
            <a:prstGeom prst="rect">
              <a:avLst/>
            </a:prstGeom>
            <a:effectLst/>
          </p:spPr>
        </p:pic>
      </p:grpSp>
      <p:sp>
        <p:nvSpPr>
          <p:cNvPr id="8" name="Title 1">
            <a:extLst>
              <a:ext uri="{FF2B5EF4-FFF2-40B4-BE49-F238E27FC236}">
                <a16:creationId xmlns:a16="http://schemas.microsoft.com/office/drawing/2014/main" id="{6C835FE4-DD36-0616-4124-5B9D72C90B94}"/>
              </a:ext>
            </a:extLst>
          </p:cNvPr>
          <p:cNvSpPr txBox="1">
            <a:spLocks/>
          </p:cNvSpPr>
          <p:nvPr/>
        </p:nvSpPr>
        <p:spPr>
          <a:xfrm>
            <a:off x="1249724" y="27666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highlight>
                  <a:srgbClr val="FAFAFA"/>
                </a:highlight>
              </a:rPr>
              <a:t>Σε ποιο βαθμό συμφωνείτε;</a:t>
            </a:r>
            <a:r>
              <a:rPr lang="el-GR" i="1" dirty="0">
                <a:highlight>
                  <a:srgbClr val="FFFF00"/>
                </a:highlight>
              </a:rPr>
              <a:t/>
            </a:r>
            <a:br>
              <a:rPr lang="el-GR" i="1" dirty="0">
                <a:highlight>
                  <a:srgbClr val="FFFF00"/>
                </a:highlight>
              </a:rPr>
            </a:br>
            <a:endParaRPr lang="en-US" dirty="0"/>
          </a:p>
        </p:txBody>
      </p:sp>
      <p:sp>
        <p:nvSpPr>
          <p:cNvPr id="14" name="TextBox 13">
            <a:extLst>
              <a:ext uri="{FF2B5EF4-FFF2-40B4-BE49-F238E27FC236}">
                <a16:creationId xmlns:a16="http://schemas.microsoft.com/office/drawing/2014/main" id="{0B974E28-8085-08EE-4B54-B9B6B173CCD8}"/>
              </a:ext>
            </a:extLst>
          </p:cNvPr>
          <p:cNvSpPr txBox="1"/>
          <p:nvPr/>
        </p:nvSpPr>
        <p:spPr>
          <a:xfrm>
            <a:off x="1012789" y="3669838"/>
            <a:ext cx="10989470" cy="369332"/>
          </a:xfrm>
          <a:prstGeom prst="rect">
            <a:avLst/>
          </a:prstGeom>
          <a:noFill/>
        </p:spPr>
        <p:txBody>
          <a:bodyPr wrap="square">
            <a:spAutoFit/>
          </a:bodyPr>
          <a:lstStyle/>
          <a:p>
            <a:pPr marL="0" indent="0" algn="just">
              <a:buNone/>
            </a:pPr>
            <a:r>
              <a:rPr lang="el-GR" i="1" dirty="0"/>
              <a:t>Δικαιολογούμε την άποψή μας: Γιατί Ναι/Γιατί Όχι;</a:t>
            </a:r>
            <a:endParaRPr lang="en-US" sz="1800" i="1" dirty="0"/>
          </a:p>
        </p:txBody>
      </p:sp>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99448" y="6026412"/>
            <a:ext cx="1425895" cy="399250"/>
          </a:xfrm>
          <a:prstGeom prst="rect">
            <a:avLst/>
          </a:prstGeom>
        </p:spPr>
      </p:pic>
    </p:spTree>
    <p:extLst>
      <p:ext uri="{BB962C8B-B14F-4D97-AF65-F5344CB8AC3E}">
        <p14:creationId xmlns:p14="http://schemas.microsoft.com/office/powerpoint/2010/main" val="90158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8980" y="4435629"/>
            <a:ext cx="5573367" cy="555601"/>
          </a:xfrm>
          <a:prstGeom prst="rect">
            <a:avLst/>
          </a:prstGeom>
        </p:spPr>
        <p:txBody>
          <a:bodyPr wrap="square">
            <a:spAutoFit/>
          </a:bodyPr>
          <a:lstStyle/>
          <a:p>
            <a:pPr algn="r">
              <a:lnSpc>
                <a:spcPct val="150000"/>
              </a:lnSpc>
            </a:pPr>
            <a:r>
              <a:rPr lang="en-US" sz="1200" i="1" dirty="0">
                <a:ea typeface="Lato" panose="020F0502020204030203" pitchFamily="34" charset="0"/>
                <a:cs typeface="Lato" panose="020F0502020204030203" pitchFamily="34" charset="0"/>
              </a:rPr>
              <a:t>[</a:t>
            </a:r>
            <a:r>
              <a:rPr lang="el-GR" sz="1200" i="1" dirty="0">
                <a:ea typeface="Lato" panose="020F0502020204030203" pitchFamily="34" charset="0"/>
                <a:cs typeface="Lato" panose="020F0502020204030203" pitchFamily="34" charset="0"/>
              </a:rPr>
              <a:t>Η ιστορία αποτελεί πραγματικό γεγονός] Πηγή: </a:t>
            </a:r>
            <a:r>
              <a:rPr lang="en-US" altLang="en-US" sz="1200" i="1" dirty="0">
                <a:effectLst/>
              </a:rPr>
              <a:t>News247 (30/11/2012)</a:t>
            </a:r>
          </a:p>
          <a:p>
            <a:pPr algn="r">
              <a:lnSpc>
                <a:spcPct val="150000"/>
              </a:lnSpc>
            </a:pPr>
            <a:r>
              <a:rPr lang="en-US" sz="900" i="1" dirty="0">
                <a:ea typeface="Lato" panose="020F0502020204030203" pitchFamily="34" charset="0"/>
                <a:cs typeface="Lato" panose="020F0502020204030203" pitchFamily="34" charset="0"/>
                <a:hlinkClick r:id="rId3"/>
              </a:rPr>
              <a:t>https://www.news247.gr/ellada/cyber-bullying-o-trampoukismos-sto-diadiktio/</a:t>
            </a:r>
            <a:r>
              <a:rPr lang="el-GR" sz="900" i="1" dirty="0">
                <a:ea typeface="Lato" panose="020F0502020204030203" pitchFamily="34" charset="0"/>
                <a:cs typeface="Lato" panose="020F0502020204030203" pitchFamily="34" charset="0"/>
              </a:rPr>
              <a:t>  </a:t>
            </a:r>
            <a:endParaRPr lang="id-ID" sz="900" i="1" dirty="0">
              <a:ea typeface="Lato" panose="020F0502020204030203" pitchFamily="34" charset="0"/>
              <a:cs typeface="Lato" panose="020F0502020204030203" pitchFamily="34" charset="0"/>
            </a:endParaRPr>
          </a:p>
        </p:txBody>
      </p:sp>
      <p:grpSp>
        <p:nvGrpSpPr>
          <p:cNvPr id="2" name="Ομάδα 1"/>
          <p:cNvGrpSpPr/>
          <p:nvPr/>
        </p:nvGrpSpPr>
        <p:grpSpPr>
          <a:xfrm>
            <a:off x="571660" y="293192"/>
            <a:ext cx="4860715" cy="408320"/>
            <a:chOff x="537761" y="1307298"/>
            <a:chExt cx="4860715" cy="408320"/>
          </a:xfrm>
        </p:grpSpPr>
        <p:sp>
          <p:nvSpPr>
            <p:cNvPr id="4" name="Rectangle 3"/>
            <p:cNvSpPr/>
            <p:nvPr/>
          </p:nvSpPr>
          <p:spPr>
            <a:xfrm>
              <a:off x="537761" y="1307298"/>
              <a:ext cx="4860715" cy="408320"/>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 name="TextBox 5"/>
            <p:cNvSpPr txBox="1"/>
            <p:nvPr/>
          </p:nvSpPr>
          <p:spPr>
            <a:xfrm>
              <a:off x="1617977" y="1307298"/>
              <a:ext cx="3184013" cy="400110"/>
            </a:xfrm>
            <a:prstGeom prst="rect">
              <a:avLst/>
            </a:prstGeom>
            <a:noFill/>
          </p:spPr>
          <p:txBody>
            <a:bodyPr wrap="none" rtlCol="0">
              <a:spAutoFit/>
            </a:bodyPr>
            <a:lstStyle/>
            <a:p>
              <a:r>
                <a:rPr lang="el-GR"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Μελέτη Περίπτωσης</a:t>
              </a:r>
              <a:endParaRPr lang="id-ID"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grpSp>
      <p:pic>
        <p:nvPicPr>
          <p:cNvPr id="3" name="Θέση εικόνας 2"/>
          <p:cNvPicPr>
            <a:picLocks noGrp="1" noChangeAspect="1"/>
          </p:cNvPicPr>
          <p:nvPr>
            <p:ph type="pic" sz="quarter" idx="10"/>
          </p:nvPr>
        </p:nvPicPr>
        <p:blipFill rotWithShape="1">
          <a:blip r:embed="rId4" cstate="screen">
            <a:extLst>
              <a:ext uri="{28A0092B-C50C-407E-A947-70E740481C1C}">
                <a14:useLocalDpi xmlns:a14="http://schemas.microsoft.com/office/drawing/2010/main" val="0"/>
              </a:ext>
            </a:extLst>
          </a:blip>
          <a:srcRect/>
          <a:stretch>
            <a:fillRect/>
          </a:stretch>
        </p:blipFill>
        <p:spPr>
          <a:xfrm>
            <a:off x="6004034" y="0"/>
            <a:ext cx="6187966" cy="6858000"/>
          </a:xfrm>
        </p:spPr>
      </p:pic>
      <p:grpSp>
        <p:nvGrpSpPr>
          <p:cNvPr id="7" name="Group 6"/>
          <p:cNvGrpSpPr/>
          <p:nvPr/>
        </p:nvGrpSpPr>
        <p:grpSpPr>
          <a:xfrm>
            <a:off x="0" y="5831840"/>
            <a:ext cx="9624848" cy="607060"/>
            <a:chOff x="0" y="5831840"/>
            <a:chExt cx="9624848" cy="607060"/>
          </a:xfrm>
        </p:grpSpPr>
        <p:sp>
          <p:nvSpPr>
            <p:cNvPr id="13" name="Rectangle 4"/>
            <p:cNvSpPr/>
            <p:nvPr/>
          </p:nvSpPr>
          <p:spPr>
            <a:xfrm>
              <a:off x="0" y="5831840"/>
              <a:ext cx="96248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11" name="TextBox 10"/>
          <p:cNvSpPr txBox="1"/>
          <p:nvPr/>
        </p:nvSpPr>
        <p:spPr>
          <a:xfrm>
            <a:off x="311684" y="1483044"/>
            <a:ext cx="5426961" cy="3582519"/>
          </a:xfrm>
          <a:prstGeom prst="rect">
            <a:avLst/>
          </a:prstGeom>
          <a:noFill/>
        </p:spPr>
        <p:txBody>
          <a:bodyPr wrap="square">
            <a:spAutoFit/>
          </a:bodyPr>
          <a:lstStyle/>
          <a:p>
            <a:pPr algn="just">
              <a:lnSpc>
                <a:spcPct val="90000"/>
              </a:lnSpc>
              <a:buFont typeface="Wingdings" panose="05000000000000000000" pitchFamily="2" charset="2"/>
              <a:buNone/>
            </a:pPr>
            <a:r>
              <a:rPr lang="el-GR" altLang="en-US" dirty="0">
                <a:effectLst/>
              </a:rPr>
              <a:t>«Σε καλό σχολείο της Αθήνας η πρώτη μαθήτρια του σχολείου, ηλικίας περίπου 16 ετών και σημαιοφόρος, υπέστη νευρικό κλονισμό και προχώρησε σε απόπειρες αυτοκτονίας. Η αιτία ήταν η διαδικτυακή επίθεση που δέχτηκε από ένα ψεύτικο προφίλ το οποίο εμφανιζόταν να ήταν δικό της. Η μαθήτρια, επειδή ήταν και πρώτη σε επίδοση, κουβεντιαζόταν σε όλο το σχολικό περιβάλλον, </a:t>
            </a:r>
            <a:r>
              <a:rPr lang="el-GR" altLang="en-US" b="1" dirty="0">
                <a:effectLst/>
              </a:rPr>
              <a:t>με αποτέλεσμα να μην αντέξει την πίεση και να κάνει δύο απόπειρες αυτοκτονίας. </a:t>
            </a:r>
            <a:r>
              <a:rPr lang="el-GR" altLang="en-US" dirty="0">
                <a:effectLst/>
              </a:rPr>
              <a:t>Η έρευνα κατέληξε, μετά από 25 ημέρες, στον ένοχο: ήταν ο δεύτερος σε επίδοση μαθητής του σχολείου που ζήλευε και ήθελε την πρωτιά.»</a:t>
            </a:r>
          </a:p>
          <a:p>
            <a:pPr algn="just">
              <a:lnSpc>
                <a:spcPct val="90000"/>
              </a:lnSpc>
              <a:buFont typeface="Wingdings" panose="05000000000000000000" pitchFamily="2" charset="2"/>
              <a:buNone/>
            </a:pPr>
            <a:endParaRPr lang="en-US" altLang="en-US" dirty="0">
              <a:effectLst/>
            </a:endParaRPr>
          </a:p>
          <a:p>
            <a:pPr algn="just">
              <a:lnSpc>
                <a:spcPct val="90000"/>
              </a:lnSpc>
              <a:buFont typeface="Wingdings" panose="05000000000000000000" pitchFamily="2" charset="2"/>
              <a:buNone/>
            </a:pPr>
            <a:r>
              <a:rPr lang="el-GR" altLang="en-US" i="1" dirty="0">
                <a:effectLst/>
              </a:rPr>
              <a:t> </a:t>
            </a:r>
            <a:endParaRPr lang="el-GR" dirty="0"/>
          </a:p>
        </p:txBody>
      </p:sp>
      <p:sp>
        <p:nvSpPr>
          <p:cNvPr id="12" name="TextBox 11">
            <a:extLst>
              <a:ext uri="{FF2B5EF4-FFF2-40B4-BE49-F238E27FC236}">
                <a16:creationId xmlns:a16="http://schemas.microsoft.com/office/drawing/2014/main" id="{A965133F-0FDF-47F5-A498-A8F1C61109D7}"/>
              </a:ext>
            </a:extLst>
          </p:cNvPr>
          <p:cNvSpPr txBox="1"/>
          <p:nvPr/>
        </p:nvSpPr>
        <p:spPr>
          <a:xfrm>
            <a:off x="286141" y="5089574"/>
            <a:ext cx="5702049" cy="646331"/>
          </a:xfrm>
          <a:prstGeom prst="rect">
            <a:avLst/>
          </a:prstGeom>
          <a:noFill/>
        </p:spPr>
        <p:txBody>
          <a:bodyPr wrap="square">
            <a:spAutoFit/>
          </a:bodyPr>
          <a:lstStyle/>
          <a:p>
            <a:pPr marL="0" indent="0" algn="just">
              <a:buNone/>
            </a:pPr>
            <a:r>
              <a:rPr lang="el-GR" sz="1200" i="1" u="sng" dirty="0">
                <a:highlight>
                  <a:srgbClr val="FFFF00"/>
                </a:highlight>
              </a:rPr>
              <a:t>Προβληματισμοί για συζήτηση: </a:t>
            </a:r>
            <a:r>
              <a:rPr lang="el-GR" sz="1200" i="1" dirty="0">
                <a:highlight>
                  <a:srgbClr val="FFFF00"/>
                </a:highlight>
              </a:rPr>
              <a:t>Ποια μπορεί να είναι η εμπλοκή του σχολείου, όταν πρόκειται για περιστατικά διαδικτυακού εκφοβισμού; Αφού του γνωστοποιηθεί, πώς θα μπορούσε να χειριστεί την πιο πάνω περίπτωση με συγκεκριμένες προτάσεις;</a:t>
            </a:r>
            <a:endParaRPr lang="en-US" sz="1200" i="1" dirty="0">
              <a:highlight>
                <a:srgbClr val="FFFF00"/>
              </a:highlight>
            </a:endParaRPr>
          </a:p>
        </p:txBody>
      </p:sp>
      <p:pic>
        <p:nvPicPr>
          <p:cNvPr id="15" name="Εικόνα 1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424217" y="5961398"/>
            <a:ext cx="1425895" cy="399250"/>
          </a:xfrm>
          <a:prstGeom prst="rect">
            <a:avLst/>
          </a:prstGeom>
        </p:spPr>
      </p:pic>
    </p:spTree>
    <p:extLst>
      <p:ext uri="{BB962C8B-B14F-4D97-AF65-F5344CB8AC3E}">
        <p14:creationId xmlns:p14="http://schemas.microsoft.com/office/powerpoint/2010/main" val="295042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p:nvPr/>
        </p:nvSpPr>
        <p:spPr>
          <a:xfrm>
            <a:off x="0" y="6219134"/>
            <a:ext cx="1223341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3723" y="6310399"/>
            <a:ext cx="1697214" cy="449460"/>
          </a:xfrm>
          <a:prstGeom prst="rect">
            <a:avLst/>
          </a:prstGeom>
          <a:effectLst/>
        </p:spPr>
      </p:pic>
      <p:sp>
        <p:nvSpPr>
          <p:cNvPr id="10" name="TextBox 9">
            <a:extLst>
              <a:ext uri="{FF2B5EF4-FFF2-40B4-BE49-F238E27FC236}">
                <a16:creationId xmlns:a16="http://schemas.microsoft.com/office/drawing/2014/main" id="{C469B2C7-8692-41E2-BAAB-6C1C6F9FD75F}"/>
              </a:ext>
            </a:extLst>
          </p:cNvPr>
          <p:cNvSpPr txBox="1"/>
          <p:nvPr/>
        </p:nvSpPr>
        <p:spPr>
          <a:xfrm>
            <a:off x="633845" y="98141"/>
            <a:ext cx="11272459" cy="1200329"/>
          </a:xfrm>
          <a:prstGeom prst="rect">
            <a:avLst/>
          </a:prstGeom>
          <a:noFill/>
        </p:spPr>
        <p:txBody>
          <a:bodyPr wrap="square" rtlCol="0">
            <a:spAutoFit/>
          </a:bodyPr>
          <a:lstStyle/>
          <a:p>
            <a:pPr algn="ctr"/>
            <a:r>
              <a:rPr lang="el-GR" sz="2400" spc="300" dirty="0">
                <a:highlight>
                  <a:srgbClr val="FBFBFB"/>
                </a:highlight>
                <a:latin typeface="Lato Heavy" panose="020F0502020204030203" pitchFamily="34" charset="0"/>
                <a:ea typeface="Lato Heavy" panose="020F0502020204030203" pitchFamily="34" charset="0"/>
                <a:cs typeface="Lato Heavy" panose="020F0502020204030203" pitchFamily="34" charset="0"/>
              </a:rPr>
              <a:t>«Δεν μπορείς καν να αντιμετωπίσεις την κοινότητα στην οποία ζεις, δεν μπορείς καν να αντιμετωπίσεις τους ίδιους σου τους γονείς»…</a:t>
            </a:r>
            <a:endParaRPr lang="id-ID" sz="2400" spc="300" dirty="0">
              <a:highlight>
                <a:srgbClr val="FBFBFB"/>
              </a:highlight>
              <a:latin typeface="Lato Heavy" panose="020F0502020204030203" pitchFamily="34" charset="0"/>
              <a:ea typeface="Lato Heavy" panose="020F0502020204030203" pitchFamily="34" charset="0"/>
              <a:cs typeface="Lato Heavy" panose="020F0502020204030203" pitchFamily="34" charset="0"/>
            </a:endParaRPr>
          </a:p>
        </p:txBody>
      </p:sp>
      <p:sp>
        <p:nvSpPr>
          <p:cNvPr id="9" name="TextBox 8">
            <a:extLst>
              <a:ext uri="{FF2B5EF4-FFF2-40B4-BE49-F238E27FC236}">
                <a16:creationId xmlns:a16="http://schemas.microsoft.com/office/drawing/2014/main" id="{A83ED3AB-F512-41D9-81D5-FDF57BD5092F}"/>
              </a:ext>
            </a:extLst>
          </p:cNvPr>
          <p:cNvSpPr txBox="1"/>
          <p:nvPr/>
        </p:nvSpPr>
        <p:spPr>
          <a:xfrm>
            <a:off x="6843188" y="4626810"/>
            <a:ext cx="6115050" cy="369332"/>
          </a:xfrm>
          <a:prstGeom prst="rect">
            <a:avLst/>
          </a:prstGeom>
          <a:noFill/>
        </p:spPr>
        <p:txBody>
          <a:bodyPr wrap="square">
            <a:spAutoFit/>
          </a:bodyPr>
          <a:lstStyle/>
          <a:p>
            <a:r>
              <a:rPr lang="en-US" i="1" dirty="0">
                <a:hlinkClick r:id="rId4"/>
              </a:rPr>
              <a:t>https://news.un.org/en/story/2023/09/1141547</a:t>
            </a:r>
            <a:r>
              <a:rPr lang="en-US" i="1" dirty="0"/>
              <a:t> </a:t>
            </a:r>
            <a:endParaRPr lang="el-GR" i="1" dirty="0"/>
          </a:p>
        </p:txBody>
      </p:sp>
      <p:sp>
        <p:nvSpPr>
          <p:cNvPr id="3" name="AutoShape 2" descr="School violence and bullying, including cyberbullying, is widespread and affects a significant number of children and adolescents.">
            <a:extLst>
              <a:ext uri="{FF2B5EF4-FFF2-40B4-BE49-F238E27FC236}">
                <a16:creationId xmlns:a16="http://schemas.microsoft.com/office/drawing/2014/main" id="{4BAFCEE0-E7B9-42B1-BA1B-6670488A7B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4" descr="School violence and bullying, including cyberbullying, is widespread and affects a significant number of children and adolescents.">
            <a:extLst>
              <a:ext uri="{FF2B5EF4-FFF2-40B4-BE49-F238E27FC236}">
                <a16:creationId xmlns:a16="http://schemas.microsoft.com/office/drawing/2014/main" id="{8BCD8653-90AA-47D6-8EAB-1C389248568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a:extLst>
              <a:ext uri="{FF2B5EF4-FFF2-40B4-BE49-F238E27FC236}">
                <a16:creationId xmlns:a16="http://schemas.microsoft.com/office/drawing/2014/main" id="{B8E09A9B-8C39-4E1B-8ADE-4BB530B26092}"/>
              </a:ext>
            </a:extLst>
          </p:cNvPr>
          <p:cNvPicPr>
            <a:picLocks noChangeAspect="1"/>
          </p:cNvPicPr>
          <p:nvPr/>
        </p:nvPicPr>
        <p:blipFill rotWithShape="1">
          <a:blip r:embed="rId5"/>
          <a:srcRect t="3395" r="42454"/>
          <a:stretch/>
        </p:blipFill>
        <p:spPr>
          <a:xfrm>
            <a:off x="306398" y="1929805"/>
            <a:ext cx="3118849" cy="2371724"/>
          </a:xfrm>
          <a:prstGeom prst="rect">
            <a:avLst/>
          </a:prstGeom>
        </p:spPr>
      </p:pic>
      <p:sp>
        <p:nvSpPr>
          <p:cNvPr id="16" name="TextBox 15">
            <a:extLst>
              <a:ext uri="{FF2B5EF4-FFF2-40B4-BE49-F238E27FC236}">
                <a16:creationId xmlns:a16="http://schemas.microsoft.com/office/drawing/2014/main" id="{30FB0997-7F3A-440C-8DD9-ED203AF3CAF8}"/>
              </a:ext>
            </a:extLst>
          </p:cNvPr>
          <p:cNvSpPr txBox="1"/>
          <p:nvPr/>
        </p:nvSpPr>
        <p:spPr>
          <a:xfrm>
            <a:off x="204066" y="4301529"/>
            <a:ext cx="1718252" cy="246221"/>
          </a:xfrm>
          <a:prstGeom prst="rect">
            <a:avLst/>
          </a:prstGeom>
          <a:noFill/>
        </p:spPr>
        <p:txBody>
          <a:bodyPr wrap="square">
            <a:spAutoFit/>
          </a:bodyPr>
          <a:lstStyle/>
          <a:p>
            <a:pPr algn="just"/>
            <a:r>
              <a:rPr lang="en-US" sz="1000" dirty="0">
                <a:solidFill>
                  <a:srgbClr val="333333"/>
                </a:solidFill>
                <a:latin typeface="Roboto" panose="02000000000000000000" pitchFamily="2" charset="0"/>
                <a:ea typeface="Calibri" panose="020F0502020204030204" pitchFamily="34" charset="0"/>
                <a:cs typeface="Times New Roman" panose="02020603050405020304" pitchFamily="18" charset="0"/>
              </a:rPr>
              <a:t>Unsplash/James Sutton</a:t>
            </a:r>
            <a:endParaRPr lang="el-GR" sz="1000" dirty="0"/>
          </a:p>
        </p:txBody>
      </p:sp>
      <p:sp>
        <p:nvSpPr>
          <p:cNvPr id="17" name="TextBox 16">
            <a:extLst>
              <a:ext uri="{FF2B5EF4-FFF2-40B4-BE49-F238E27FC236}">
                <a16:creationId xmlns:a16="http://schemas.microsoft.com/office/drawing/2014/main" id="{8B16FFB3-FCC6-4965-B830-8F8CF996FDF5}"/>
              </a:ext>
            </a:extLst>
          </p:cNvPr>
          <p:cNvSpPr txBox="1"/>
          <p:nvPr/>
        </p:nvSpPr>
        <p:spPr>
          <a:xfrm>
            <a:off x="4739968" y="1993144"/>
            <a:ext cx="6442362" cy="1938992"/>
          </a:xfrm>
          <a:prstGeom prst="rect">
            <a:avLst/>
          </a:prstGeom>
          <a:noFill/>
        </p:spPr>
        <p:txBody>
          <a:bodyPr wrap="square">
            <a:spAutoFit/>
          </a:bodyPr>
          <a:lstStyle/>
          <a:p>
            <a:pPr algn="just"/>
            <a:r>
              <a:rPr lang="el-GR" sz="2400" dirty="0"/>
              <a:t>«</a:t>
            </a:r>
            <a:r>
              <a:rPr lang="en-US" sz="2400" dirty="0"/>
              <a:t>M</a:t>
            </a:r>
            <a:r>
              <a:rPr lang="el-GR" sz="2400" dirty="0"/>
              <a:t>όνο το τρίτο τρίμηνο του 2023, στις πλατφόρμες Facebook και </a:t>
            </a:r>
            <a:r>
              <a:rPr lang="el-GR" sz="2400" dirty="0" err="1"/>
              <a:t>Instagram</a:t>
            </a:r>
            <a:r>
              <a:rPr lang="el-GR" sz="2400" dirty="0"/>
              <a:t> της </a:t>
            </a:r>
            <a:r>
              <a:rPr lang="el-GR" sz="2400" dirty="0" err="1"/>
              <a:t>Meta</a:t>
            </a:r>
            <a:r>
              <a:rPr lang="el-GR" sz="2400" dirty="0"/>
              <a:t> εντοπίστηκαν περίπου 15 εκατομμύρια κομμάτια περιεχομένου που συνιστούσαν εκφοβισμό και παρενόχληση.»</a:t>
            </a:r>
          </a:p>
        </p:txBody>
      </p:sp>
      <p:pic>
        <p:nvPicPr>
          <p:cNvPr id="14" name="Εικόνα 1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380770" y="6360609"/>
            <a:ext cx="1425895" cy="399250"/>
          </a:xfrm>
          <a:prstGeom prst="rect">
            <a:avLst/>
          </a:prstGeom>
        </p:spPr>
      </p:pic>
    </p:spTree>
    <p:extLst>
      <p:ext uri="{BB962C8B-B14F-4D97-AF65-F5344CB8AC3E}">
        <p14:creationId xmlns:p14="http://schemas.microsoft.com/office/powerpoint/2010/main" val="3609442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07466" y="1311186"/>
            <a:ext cx="10571262" cy="5468562"/>
          </a:xfrm>
        </p:spPr>
        <p:txBody>
          <a:bodyPr>
            <a:normAutofit/>
          </a:bodyPr>
          <a:lstStyle/>
          <a:p>
            <a:pPr algn="just">
              <a:buFont typeface="Wingdings" panose="05000000000000000000" pitchFamily="2" charset="2"/>
              <a:buChar char="q"/>
            </a:pPr>
            <a:r>
              <a:rPr lang="el-GR" sz="2400" dirty="0"/>
              <a:t>«Οποιαδήποτε πράξη εκφοβισμού, ψυχολογικής κακοποίησης, επιθετικότητας, απειλής, ταπείνωσης, παρενόχλησης, τρομοκρατικής ή αυταρχικής συμπεριφοράς παιδιών που πραγματοποιείται μέσω του Διαδικτύου, κινητών τηλεφώνων είτε άλλων ψηφιακών τεχνολογιών και η οποία επαναλαμβάνεται σε βάθος χρόνου ανά τακτά ή άτακτα χρονικά διαστήματα» </a:t>
            </a:r>
            <a:r>
              <a:rPr lang="el-GR" sz="2400" i="1" dirty="0"/>
              <a:t>(</a:t>
            </a:r>
            <a:r>
              <a:rPr lang="en-US" sz="2400" i="1" dirty="0"/>
              <a:t>Smith et al., 2008; Menesini et al., 2013</a:t>
            </a:r>
            <a:r>
              <a:rPr lang="el-GR" sz="2400" i="1" dirty="0"/>
              <a:t>).</a:t>
            </a:r>
          </a:p>
          <a:p>
            <a:pPr algn="just">
              <a:buFont typeface="Wingdings" panose="05000000000000000000" pitchFamily="2" charset="2"/>
              <a:buChar char="q"/>
            </a:pPr>
            <a:endParaRPr lang="el-GR" sz="2400" dirty="0"/>
          </a:p>
          <a:p>
            <a:pPr algn="just">
              <a:buFont typeface="Wingdings" panose="05000000000000000000" pitchFamily="2" charset="2"/>
              <a:buChar char="q"/>
            </a:pPr>
            <a:r>
              <a:rPr lang="el-GR" sz="2400" dirty="0"/>
              <a:t>Στον διαδικτυακό εκφοβισμό ενυπάρχει συχνά και το στοιχείο της ανωνυμίας </a:t>
            </a:r>
            <a:r>
              <a:rPr lang="en-US" sz="2400" i="1" dirty="0"/>
              <a:t>(Palladino et al., 2017)</a:t>
            </a:r>
            <a:r>
              <a:rPr lang="el-GR" sz="2400" i="1" dirty="0"/>
              <a:t>.</a:t>
            </a:r>
          </a:p>
          <a:p>
            <a:pPr algn="just">
              <a:buFont typeface="Wingdings" panose="05000000000000000000" pitchFamily="2" charset="2"/>
              <a:buChar char="q"/>
            </a:pPr>
            <a:endParaRPr lang="en-US" sz="2400" i="1" dirty="0"/>
          </a:p>
          <a:p>
            <a:pPr algn="just">
              <a:buFont typeface="Wingdings" panose="05000000000000000000" pitchFamily="2" charset="2"/>
              <a:buChar char="q"/>
            </a:pPr>
            <a:r>
              <a:rPr lang="el-GR" sz="2400" dirty="0"/>
              <a:t>*</a:t>
            </a:r>
            <a:r>
              <a:rPr lang="en-US" sz="2400" dirty="0"/>
              <a:t>H </a:t>
            </a:r>
            <a:r>
              <a:rPr lang="el-GR" sz="2400" dirty="0"/>
              <a:t>επανάληψη και η διαφορά δύναμης δύσκολα </a:t>
            </a:r>
            <a:r>
              <a:rPr lang="el-GR" sz="2400" dirty="0" err="1"/>
              <a:t>οριοθετούνται</a:t>
            </a:r>
            <a:r>
              <a:rPr lang="el-GR" sz="2400" dirty="0"/>
              <a:t> στον ηλεκτρονικό κόσμο </a:t>
            </a:r>
            <a:r>
              <a:rPr lang="el-GR" sz="2400" i="1" dirty="0"/>
              <a:t>(</a:t>
            </a:r>
            <a:r>
              <a:rPr lang="en-US" sz="2400" i="1" dirty="0"/>
              <a:t>Dooley, </a:t>
            </a:r>
            <a:r>
              <a:rPr lang="en-US" sz="2400" i="1" dirty="0" err="1"/>
              <a:t>Pyzalski</a:t>
            </a:r>
            <a:r>
              <a:rPr lang="en-US" sz="2400" i="1" dirty="0"/>
              <a:t> &amp; Cross, 2009; </a:t>
            </a:r>
            <a:r>
              <a:rPr lang="en-US" sz="2400" i="1" dirty="0" err="1"/>
              <a:t>Nocentini</a:t>
            </a:r>
            <a:r>
              <a:rPr lang="en-US" sz="2400" i="1" dirty="0"/>
              <a:t> et al, 2010)</a:t>
            </a:r>
          </a:p>
        </p:txBody>
      </p:sp>
      <p:grpSp>
        <p:nvGrpSpPr>
          <p:cNvPr id="4" name="Group 3"/>
          <p:cNvGrpSpPr/>
          <p:nvPr/>
        </p:nvGrpSpPr>
        <p:grpSpPr>
          <a:xfrm>
            <a:off x="3730202" y="6250940"/>
            <a:ext cx="8558048" cy="607060"/>
            <a:chOff x="3633952" y="5831840"/>
            <a:chExt cx="8558048" cy="607060"/>
          </a:xfrm>
        </p:grpSpPr>
        <p:sp>
          <p:nvSpPr>
            <p:cNvPr id="5" name="Rectangle 4"/>
            <p:cNvSpPr/>
            <p:nvPr/>
          </p:nvSpPr>
          <p:spPr>
            <a:xfrm>
              <a:off x="3633952" y="5831840"/>
              <a:ext cx="85580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10" name="Rectangle 3">
            <a:extLst>
              <a:ext uri="{FF2B5EF4-FFF2-40B4-BE49-F238E27FC236}">
                <a16:creationId xmlns:a16="http://schemas.microsoft.com/office/drawing/2014/main" id="{1FF0CE1C-82B9-4607-A0AC-5715FAB62FB3}"/>
              </a:ext>
            </a:extLst>
          </p:cNvPr>
          <p:cNvSpPr/>
          <p:nvPr/>
        </p:nvSpPr>
        <p:spPr>
          <a:xfrm>
            <a:off x="370390" y="112203"/>
            <a:ext cx="11208338" cy="83661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7218" name="Rectangle 2"/>
          <p:cNvSpPr>
            <a:spLocks noGrp="1" noChangeArrowheads="1"/>
          </p:cNvSpPr>
          <p:nvPr>
            <p:ph type="title"/>
          </p:nvPr>
        </p:nvSpPr>
        <p:spPr>
          <a:xfrm>
            <a:off x="1328928" y="112204"/>
            <a:ext cx="8931664" cy="836613"/>
          </a:xfrm>
        </p:spPr>
        <p:txBody>
          <a:bodyPr>
            <a:normAutofit/>
          </a:bodyPr>
          <a:lstStyle/>
          <a:p>
            <a:pPr algn="ctr" eaLnBrk="1" hangingPunct="1">
              <a:defRPr/>
            </a:pPr>
            <a:r>
              <a:rPr lang="el-GR" altLang="el-GR" sz="2800" b="1" dirty="0">
                <a:solidFill>
                  <a:schemeClr val="bg1"/>
                </a:solidFill>
              </a:rPr>
              <a:t>Διαδικτυακός Εκφοβισμός: Ιδιαίτερα Χαρακτηριστικά</a:t>
            </a:r>
          </a:p>
        </p:txBody>
      </p:sp>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55619" y="6354845"/>
            <a:ext cx="1425895" cy="399250"/>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Ομάδα 6">
            <a:extLst>
              <a:ext uri="{FF2B5EF4-FFF2-40B4-BE49-F238E27FC236}">
                <a16:creationId xmlns:a16="http://schemas.microsoft.com/office/drawing/2014/main" id="{7668EA3D-B796-4D27-B00C-6F5F08D0A3FB}"/>
              </a:ext>
            </a:extLst>
          </p:cNvPr>
          <p:cNvGrpSpPr/>
          <p:nvPr/>
        </p:nvGrpSpPr>
        <p:grpSpPr>
          <a:xfrm>
            <a:off x="5477234" y="0"/>
            <a:ext cx="6694616" cy="1139686"/>
            <a:chOff x="5463983" y="344557"/>
            <a:chExt cx="6547468" cy="1139686"/>
          </a:xfrm>
        </p:grpSpPr>
        <p:sp>
          <p:nvSpPr>
            <p:cNvPr id="8" name="Rectangle 3">
              <a:extLst>
                <a:ext uri="{FF2B5EF4-FFF2-40B4-BE49-F238E27FC236}">
                  <a16:creationId xmlns:a16="http://schemas.microsoft.com/office/drawing/2014/main" id="{CA5459C7-3D13-49AA-8603-3C5CA5479217}"/>
                </a:ext>
              </a:extLst>
            </p:cNvPr>
            <p:cNvSpPr/>
            <p:nvPr/>
          </p:nvSpPr>
          <p:spPr>
            <a:xfrm>
              <a:off x="5463983" y="344557"/>
              <a:ext cx="6547468" cy="113968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a:extLst>
                <a:ext uri="{FF2B5EF4-FFF2-40B4-BE49-F238E27FC236}">
                  <a16:creationId xmlns:a16="http://schemas.microsoft.com/office/drawing/2014/main" id="{74E1E3F6-BFCB-4E7A-A4E8-B1E98EB45066}"/>
                </a:ext>
              </a:extLst>
            </p:cNvPr>
            <p:cNvSpPr txBox="1"/>
            <p:nvPr/>
          </p:nvSpPr>
          <p:spPr>
            <a:xfrm>
              <a:off x="5720645" y="482411"/>
              <a:ext cx="5447557" cy="523220"/>
            </a:xfrm>
            <a:prstGeom prst="rect">
              <a:avLst/>
            </a:prstGeom>
            <a:noFill/>
          </p:spPr>
          <p:txBody>
            <a:bodyPr wrap="none" rtlCol="0">
              <a:spAutoFit/>
            </a:bodyPr>
            <a:lstStyle/>
            <a:p>
              <a:r>
                <a:rPr lang="el-GR" sz="2800" spc="300">
                  <a:solidFill>
                    <a:schemeClr val="bg1"/>
                  </a:solidFill>
                  <a:latin typeface="Lato Heavy" panose="020F0502020204030203" pitchFamily="34" charset="0"/>
                  <a:ea typeface="Lato Heavy" panose="020F0502020204030203" pitchFamily="34" charset="0"/>
                  <a:cs typeface="Lato Heavy" panose="020F0502020204030203" pitchFamily="34" charset="0"/>
                </a:rPr>
                <a:t>Ειδικότερες Μορφές Ε.ΒΙ.Ε. </a:t>
              </a:r>
              <a:endParaRPr lang="id-ID" sz="28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grpSp>
      <p:sp>
        <p:nvSpPr>
          <p:cNvPr id="11" name="TextBox 10">
            <a:extLst>
              <a:ext uri="{FF2B5EF4-FFF2-40B4-BE49-F238E27FC236}">
                <a16:creationId xmlns:a16="http://schemas.microsoft.com/office/drawing/2014/main" id="{F63537AC-16D0-4C06-8AD6-5ABAD43AC50F}"/>
              </a:ext>
            </a:extLst>
          </p:cNvPr>
          <p:cNvSpPr txBox="1"/>
          <p:nvPr/>
        </p:nvSpPr>
        <p:spPr>
          <a:xfrm>
            <a:off x="4487200" y="6455501"/>
            <a:ext cx="7528573" cy="307777"/>
          </a:xfrm>
          <a:prstGeom prst="rect">
            <a:avLst/>
          </a:prstGeom>
          <a:noFill/>
        </p:spPr>
        <p:txBody>
          <a:bodyPr wrap="square" lIns="91440" tIns="45720" rIns="91440" bIns="45720" anchor="t">
            <a:spAutoFit/>
          </a:bodyPr>
          <a:lstStyle/>
          <a:p>
            <a:pPr algn="r"/>
            <a:r>
              <a:rPr lang="el-GR" sz="1400" b="0" i="0" dirty="0">
                <a:solidFill>
                  <a:srgbClr val="000000"/>
                </a:solidFill>
                <a:effectLst/>
                <a:latin typeface="Times New Roman"/>
                <a:cs typeface="Times New Roman"/>
              </a:rPr>
              <a:t>(</a:t>
            </a:r>
            <a:r>
              <a:rPr lang="el-GR" sz="1200" i="1" dirty="0">
                <a:solidFill>
                  <a:srgbClr val="212121"/>
                </a:solidFill>
                <a:ea typeface="Calibri"/>
              </a:rPr>
              <a:t>Αντωνίου και συν</a:t>
            </a:r>
            <a:r>
              <a:rPr lang="el-GR" sz="1200" i="1" dirty="0">
                <a:solidFill>
                  <a:srgbClr val="212121"/>
                </a:solidFill>
                <a:effectLst/>
                <a:ea typeface="Calibri"/>
              </a:rPr>
              <a:t>., 2024</a:t>
            </a:r>
            <a:r>
              <a:rPr lang="el-GR" sz="1200" i="1" dirty="0">
                <a:solidFill>
                  <a:srgbClr val="212121"/>
                </a:solidFill>
                <a:ea typeface="Calibri"/>
              </a:rPr>
              <a:t> </a:t>
            </a:r>
            <a:r>
              <a:rPr lang="el-GR" sz="1200" i="1" dirty="0">
                <a:solidFill>
                  <a:srgbClr val="212121"/>
                </a:solidFill>
                <a:effectLst/>
                <a:ea typeface="Calibri"/>
              </a:rPr>
              <a:t>-</a:t>
            </a:r>
            <a:r>
              <a:rPr lang="en-US" sz="1200" i="1" dirty="0">
                <a:solidFill>
                  <a:srgbClr val="212121"/>
                </a:solidFill>
                <a:effectLst/>
                <a:ea typeface="Calibri"/>
              </a:rPr>
              <a:t> </a:t>
            </a:r>
            <a:r>
              <a:rPr lang="el-GR" sz="1200" b="0" i="1" dirty="0">
                <a:solidFill>
                  <a:srgbClr val="000000"/>
                </a:solidFill>
                <a:effectLst/>
                <a:latin typeface="Times New Roman"/>
                <a:cs typeface="Times New Roman"/>
              </a:rPr>
              <a:t>Κέντρο Συνταγματικού &amp; Ευρωπαϊκού Δικαίου, 2015)</a:t>
            </a:r>
            <a:endParaRPr lang="el-GR" sz="1200" i="1" dirty="0">
              <a:latin typeface="Times New Roman"/>
              <a:cs typeface="Times New Roman"/>
            </a:endParaRPr>
          </a:p>
        </p:txBody>
      </p:sp>
      <p:sp>
        <p:nvSpPr>
          <p:cNvPr id="15" name="TextBox 14">
            <a:extLst>
              <a:ext uri="{FF2B5EF4-FFF2-40B4-BE49-F238E27FC236}">
                <a16:creationId xmlns:a16="http://schemas.microsoft.com/office/drawing/2014/main" id="{12F3FA9D-CAF8-4278-B54F-FAB27F1CA966}"/>
              </a:ext>
            </a:extLst>
          </p:cNvPr>
          <p:cNvSpPr txBox="1"/>
          <p:nvPr/>
        </p:nvSpPr>
        <p:spPr>
          <a:xfrm>
            <a:off x="4855312" y="1510990"/>
            <a:ext cx="7237025" cy="4770537"/>
          </a:xfrm>
          <a:prstGeom prst="rect">
            <a:avLst/>
          </a:prstGeom>
          <a:noFill/>
        </p:spPr>
        <p:txBody>
          <a:bodyPr wrap="square" lIns="91440" tIns="45720" rIns="91440" bIns="45720" anchor="t">
            <a:spAutoFit/>
          </a:bodyPr>
          <a:lstStyle/>
          <a:p>
            <a:pPr marL="285750" indent="-285750" algn="just">
              <a:buFont typeface="Wingdings" panose="05000000000000000000" pitchFamily="2" charset="2"/>
              <a:buChar char="q"/>
            </a:pPr>
            <a:r>
              <a:rPr lang="el-GR" sz="1600" b="1" i="0" dirty="0">
                <a:solidFill>
                  <a:srgbClr val="000000"/>
                </a:solidFill>
                <a:effectLst/>
                <a:latin typeface="Times New Roman"/>
                <a:cs typeface="Times New Roman"/>
              </a:rPr>
              <a:t>Εκβιαστική:</a:t>
            </a:r>
            <a:r>
              <a:rPr lang="el-GR" sz="1600" b="0" i="0" dirty="0">
                <a:solidFill>
                  <a:srgbClr val="000000"/>
                </a:solidFill>
                <a:effectLst/>
                <a:latin typeface="Times New Roman"/>
                <a:cs typeface="Times New Roman"/>
              </a:rPr>
              <a:t> </a:t>
            </a:r>
            <a:r>
              <a:rPr lang="el-GR" sz="1600" i="0" dirty="0">
                <a:solidFill>
                  <a:srgbClr val="000000"/>
                </a:solidFill>
                <a:effectLst/>
                <a:latin typeface="Times New Roman"/>
                <a:cs typeface="Times New Roman"/>
              </a:rPr>
              <a:t>Επιβολή με τη βία και τον εξαναγκασμό σε πράξεις,</a:t>
            </a:r>
            <a:r>
              <a:rPr lang="el-GR" sz="1600" dirty="0">
                <a:solidFill>
                  <a:srgbClr val="000000"/>
                </a:solidFill>
                <a:latin typeface="Times New Roman"/>
                <a:cs typeface="Times New Roman"/>
              </a:rPr>
              <a:t> </a:t>
            </a:r>
            <a:r>
              <a:rPr lang="el-GR" sz="1600" i="0" dirty="0">
                <a:solidFill>
                  <a:srgbClr val="000000"/>
                </a:solidFill>
                <a:effectLst/>
                <a:latin typeface="Times New Roman"/>
                <a:cs typeface="Times New Roman"/>
              </a:rPr>
              <a:t> απόσπαση χρημάτων ή προσωπικών αντικειμένων, </a:t>
            </a:r>
            <a:r>
              <a:rPr lang="el-GR" sz="1600" b="0" i="0" dirty="0">
                <a:solidFill>
                  <a:srgbClr val="000000"/>
                </a:solidFill>
                <a:effectLst/>
                <a:latin typeface="Times New Roman"/>
                <a:cs typeface="Times New Roman"/>
              </a:rPr>
              <a:t>συνοδευόμενη από απειλές, </a:t>
            </a:r>
            <a:r>
              <a:rPr lang="el-GR" sz="1600" i="0" dirty="0">
                <a:solidFill>
                  <a:srgbClr val="000000"/>
                </a:solidFill>
                <a:effectLst/>
                <a:latin typeface="Times New Roman"/>
                <a:cs typeface="Times New Roman"/>
              </a:rPr>
              <a:t>εξαναγκασμός σε αντικοινωνικές πράξεις </a:t>
            </a:r>
            <a:r>
              <a:rPr lang="el-GR" sz="1600" b="0" i="0" dirty="0">
                <a:solidFill>
                  <a:srgbClr val="000000"/>
                </a:solidFill>
                <a:effectLst/>
                <a:latin typeface="Times New Roman"/>
                <a:cs typeface="Times New Roman"/>
              </a:rPr>
              <a:t>(π.χ. διάπραξη κλοπής ή βανδαλισμού)</a:t>
            </a:r>
          </a:p>
          <a:p>
            <a:pPr marL="285750" indent="-285750" algn="just">
              <a:buFont typeface="Wingdings" panose="05000000000000000000" pitchFamily="2" charset="2"/>
              <a:buChar char="q"/>
            </a:pPr>
            <a:r>
              <a:rPr lang="el-GR" sz="1600" b="1" i="0" dirty="0">
                <a:solidFill>
                  <a:srgbClr val="000000"/>
                </a:solidFill>
                <a:effectLst/>
                <a:latin typeface="Times New Roman"/>
                <a:cs typeface="Times New Roman"/>
              </a:rPr>
              <a:t>Ρατσιστική</a:t>
            </a:r>
            <a:r>
              <a:rPr lang="el-GR" sz="1600" b="0" i="0" dirty="0">
                <a:solidFill>
                  <a:srgbClr val="000000"/>
                </a:solidFill>
                <a:effectLst/>
                <a:latin typeface="Times New Roman"/>
                <a:cs typeface="Times New Roman"/>
              </a:rPr>
              <a:t>: Αποσκοπεί τον χλευασμό και την απαξίωση </a:t>
            </a:r>
            <a:r>
              <a:rPr lang="el-GR" sz="1600" dirty="0">
                <a:solidFill>
                  <a:srgbClr val="000000"/>
                </a:solidFill>
                <a:latin typeface="Times New Roman"/>
                <a:cs typeface="Times New Roman"/>
              </a:rPr>
              <a:t>του ατόμου </a:t>
            </a:r>
            <a:r>
              <a:rPr lang="el-GR" sz="1600" i="0" dirty="0">
                <a:solidFill>
                  <a:srgbClr val="000000"/>
                </a:solidFill>
                <a:effectLst/>
                <a:latin typeface="Times New Roman"/>
                <a:cs typeface="Times New Roman"/>
              </a:rPr>
              <a:t>λόγω θρησκευτικών πεποιθήσεων, </a:t>
            </a:r>
            <a:r>
              <a:rPr lang="el-GR" sz="1600" i="0" dirty="0" err="1">
                <a:solidFill>
                  <a:srgbClr val="000000"/>
                </a:solidFill>
                <a:effectLst/>
                <a:latin typeface="Times New Roman"/>
                <a:cs typeface="Times New Roman"/>
              </a:rPr>
              <a:t>εθνοτικής</a:t>
            </a:r>
            <a:r>
              <a:rPr lang="el-GR" sz="1600" i="0" dirty="0">
                <a:solidFill>
                  <a:srgbClr val="000000"/>
                </a:solidFill>
                <a:effectLst/>
                <a:latin typeface="Times New Roman"/>
                <a:cs typeface="Times New Roman"/>
              </a:rPr>
              <a:t> καταγωγής, φυλής, αναπηρίας</a:t>
            </a:r>
            <a:r>
              <a:rPr lang="el-GR" sz="1600" b="0" i="0" dirty="0">
                <a:solidFill>
                  <a:srgbClr val="000000"/>
                </a:solidFill>
                <a:effectLst/>
                <a:latin typeface="Times New Roman"/>
                <a:cs typeface="Times New Roman"/>
              </a:rPr>
              <a:t>, κατάστασης υγείας ή λόγω φύλου, σεξουαλικού προσανατολισμού, </a:t>
            </a:r>
            <a:r>
              <a:rPr lang="el-GR" sz="1600" i="0" dirty="0">
                <a:solidFill>
                  <a:srgbClr val="000000"/>
                </a:solidFill>
                <a:effectLst/>
                <a:latin typeface="Times New Roman"/>
                <a:cs typeface="Times New Roman"/>
              </a:rPr>
              <a:t>ταυτότητας φύλου, έκφρασης ή χαρακτηριστικών φύλου</a:t>
            </a:r>
          </a:p>
          <a:p>
            <a:pPr marL="285750" indent="-285750" algn="just">
              <a:buFont typeface="Wingdings" panose="05000000000000000000" pitchFamily="2" charset="2"/>
              <a:buChar char="q"/>
            </a:pPr>
            <a:r>
              <a:rPr lang="el-GR" sz="1600" b="1" i="0" dirty="0">
                <a:solidFill>
                  <a:srgbClr val="000000"/>
                </a:solidFill>
                <a:effectLst/>
                <a:latin typeface="Times New Roman"/>
                <a:cs typeface="Times New Roman"/>
              </a:rPr>
              <a:t>Σεξουαλική</a:t>
            </a:r>
            <a:r>
              <a:rPr lang="el-GR" sz="1600" b="0" i="0" dirty="0">
                <a:solidFill>
                  <a:srgbClr val="000000"/>
                </a:solidFill>
                <a:effectLst/>
                <a:latin typeface="Times New Roman"/>
                <a:cs typeface="Times New Roman"/>
              </a:rPr>
              <a:t>: Συμπεριφορές που </a:t>
            </a:r>
            <a:r>
              <a:rPr lang="el-GR" sz="1600" i="0" dirty="0">
                <a:solidFill>
                  <a:srgbClr val="000000"/>
                </a:solidFill>
                <a:effectLst/>
                <a:latin typeface="Times New Roman"/>
                <a:cs typeface="Times New Roman"/>
              </a:rPr>
              <a:t>απειλούν ή προσβάλλουν τη γενετήσια αξιοπρέπεια του ατόμου </a:t>
            </a:r>
            <a:r>
              <a:rPr lang="el-GR" sz="1600" b="0" i="0" dirty="0">
                <a:solidFill>
                  <a:srgbClr val="000000"/>
                </a:solidFill>
                <a:effectLst/>
                <a:latin typeface="Times New Roman"/>
                <a:cs typeface="Times New Roman"/>
              </a:rPr>
              <a:t>(από σεξουαλικά σχόλια και ανεπιθύμητα αγγίγματα μέχρι τη σεξουαλική παρενόχληση έως και τη σεξουαλική βία.</a:t>
            </a:r>
            <a:r>
              <a:rPr lang="el-GR" sz="1600" dirty="0">
                <a:solidFill>
                  <a:srgbClr val="000000"/>
                </a:solidFill>
                <a:latin typeface="Times New Roman"/>
                <a:cs typeface="Times New Roman"/>
              </a:rPr>
              <a:t> </a:t>
            </a:r>
            <a:endParaRPr lang="el-GR" sz="1600" b="0" i="0" dirty="0">
              <a:solidFill>
                <a:srgbClr val="000000"/>
              </a:solidFill>
              <a:effectLst/>
              <a:latin typeface="Times New Roman" panose="02020603050405020304" pitchFamily="18" charset="0"/>
              <a:cs typeface="Times New Roman"/>
            </a:endParaRPr>
          </a:p>
          <a:p>
            <a:pPr marL="285750" indent="-285750" algn="just">
              <a:buFont typeface="Wingdings" panose="05000000000000000000" pitchFamily="2" charset="2"/>
              <a:buChar char="q"/>
            </a:pPr>
            <a:r>
              <a:rPr lang="el-GR" sz="1600" b="1" i="0" dirty="0" err="1">
                <a:solidFill>
                  <a:srgbClr val="000000"/>
                </a:solidFill>
                <a:effectLst/>
                <a:latin typeface="Times New Roman"/>
                <a:cs typeface="Times New Roman"/>
              </a:rPr>
              <a:t>Ομοφοβική</a:t>
            </a:r>
            <a:r>
              <a:rPr lang="el-GR" sz="1600" b="1" i="0" dirty="0">
                <a:solidFill>
                  <a:srgbClr val="000000"/>
                </a:solidFill>
                <a:effectLst/>
                <a:latin typeface="Times New Roman"/>
                <a:cs typeface="Times New Roman"/>
              </a:rPr>
              <a:t>/</a:t>
            </a:r>
            <a:r>
              <a:rPr lang="el-GR" sz="1600" b="1" i="0" dirty="0" err="1">
                <a:solidFill>
                  <a:srgbClr val="000000"/>
                </a:solidFill>
                <a:effectLst/>
                <a:latin typeface="Times New Roman"/>
                <a:cs typeface="Times New Roman"/>
              </a:rPr>
              <a:t>τρανσφοβική</a:t>
            </a:r>
            <a:r>
              <a:rPr lang="el-GR" sz="1600" b="1" i="0" dirty="0">
                <a:solidFill>
                  <a:srgbClr val="000000"/>
                </a:solidFill>
                <a:effectLst/>
                <a:latin typeface="Times New Roman"/>
                <a:cs typeface="Times New Roman"/>
              </a:rPr>
              <a:t>/</a:t>
            </a:r>
            <a:r>
              <a:rPr lang="el-GR" sz="1600" b="1" i="0" dirty="0" err="1">
                <a:solidFill>
                  <a:srgbClr val="000000"/>
                </a:solidFill>
                <a:effectLst/>
                <a:latin typeface="Times New Roman"/>
                <a:cs typeface="Times New Roman"/>
              </a:rPr>
              <a:t>αμφιφοβική</a:t>
            </a:r>
            <a:r>
              <a:rPr lang="el-GR" sz="1600" b="1" i="0" dirty="0">
                <a:solidFill>
                  <a:srgbClr val="000000"/>
                </a:solidFill>
                <a:effectLst/>
                <a:latin typeface="Times New Roman"/>
                <a:cs typeface="Times New Roman"/>
              </a:rPr>
              <a:t>/</a:t>
            </a:r>
            <a:r>
              <a:rPr lang="el-GR" sz="1600" b="1" i="0" dirty="0" err="1">
                <a:solidFill>
                  <a:srgbClr val="000000"/>
                </a:solidFill>
                <a:effectLst/>
                <a:latin typeface="Times New Roman"/>
                <a:cs typeface="Times New Roman"/>
              </a:rPr>
              <a:t>ιντερφοβική</a:t>
            </a:r>
            <a:r>
              <a:rPr lang="el-GR" sz="1600" b="0" i="0" dirty="0">
                <a:solidFill>
                  <a:srgbClr val="000000"/>
                </a:solidFill>
                <a:effectLst/>
                <a:latin typeface="Times New Roman"/>
                <a:cs typeface="Times New Roman"/>
              </a:rPr>
              <a:t>: Οφείλεται σε προκαταλήψεις ή αρνητικές στάσεις, πεποιθήσεις ή απόψεις σε βάρος είτε ΛΟΑΤΚΙ+ ατόμων είτε ατόμων που </a:t>
            </a:r>
            <a:r>
              <a:rPr lang="el-GR" sz="1600" dirty="0">
                <a:solidFill>
                  <a:srgbClr val="000000"/>
                </a:solidFill>
                <a:latin typeface="Times New Roman"/>
                <a:cs typeface="Times New Roman"/>
              </a:rPr>
              <a:t>θεωρεί</a:t>
            </a:r>
            <a:r>
              <a:rPr lang="el-GR" sz="1600" b="0" i="0" dirty="0">
                <a:solidFill>
                  <a:srgbClr val="000000"/>
                </a:solidFill>
                <a:effectLst/>
                <a:latin typeface="Times New Roman"/>
                <a:cs typeface="Times New Roman"/>
              </a:rPr>
              <a:t>ται ότι ανήκουν στην ΛΟΑΤΚΙ+ κοινότητα είτε ατόμων με σχέση συγγένειας οποιασδήποτε μορφής (π.χ. από </a:t>
            </a:r>
            <a:r>
              <a:rPr lang="el-GR" sz="1600" b="0" i="0" dirty="0" err="1">
                <a:solidFill>
                  <a:srgbClr val="000000"/>
                </a:solidFill>
                <a:effectLst/>
                <a:latin typeface="Times New Roman"/>
                <a:cs typeface="Times New Roman"/>
              </a:rPr>
              <a:t>τεκνοθεσία</a:t>
            </a:r>
            <a:r>
              <a:rPr lang="el-GR" sz="1600" b="0" i="0" dirty="0">
                <a:solidFill>
                  <a:srgbClr val="000000"/>
                </a:solidFill>
                <a:effectLst/>
                <a:latin typeface="Times New Roman"/>
                <a:cs typeface="Times New Roman"/>
              </a:rPr>
              <a:t>) ή φιλίας με ΛΟΑΤΚΙ+ άτομα. (Αντωνίου, 2024· Ομάδα HOMBAT, 2019).</a:t>
            </a:r>
          </a:p>
          <a:p>
            <a:endParaRPr lang="el-GR" sz="1600" dirty="0">
              <a:solidFill>
                <a:srgbClr val="000000"/>
              </a:solidFill>
              <a:latin typeface="Times New Roman" panose="02020603050405020304" pitchFamily="18" charset="0"/>
            </a:endParaRPr>
          </a:p>
          <a:p>
            <a:pPr algn="just"/>
            <a:r>
              <a:rPr lang="el-GR" sz="1600" b="1" dirty="0">
                <a:solidFill>
                  <a:srgbClr val="000000"/>
                </a:solidFill>
                <a:latin typeface="Times New Roman" panose="02020603050405020304" pitchFamily="18" charset="0"/>
              </a:rPr>
              <a:t>Οι πιο πάνω μορφές δ</a:t>
            </a:r>
            <a:r>
              <a:rPr lang="el-GR" sz="1600" b="1" i="0" dirty="0">
                <a:solidFill>
                  <a:srgbClr val="000000"/>
                </a:solidFill>
                <a:effectLst/>
                <a:latin typeface="Times New Roman" panose="02020603050405020304" pitchFamily="18" charset="0"/>
              </a:rPr>
              <a:t>ύναται να συνδυάζονται με την ηλεκτρονική / διαδικτυακή μορφή Ε.ΒΙ.Ε.</a:t>
            </a:r>
            <a:endParaRPr lang="el-GR" sz="1600" b="1" i="0" dirty="0">
              <a:solidFill>
                <a:srgbClr val="000000"/>
              </a:solidFill>
              <a:effectLst/>
              <a:latin typeface="Times New Roman" panose="02020603050405020304" pitchFamily="18" charset="0"/>
              <a:cs typeface="Times New Roman" panose="02020603050405020304" pitchFamily="18" charset="0"/>
            </a:endParaRPr>
          </a:p>
        </p:txBody>
      </p:sp>
      <p:pic>
        <p:nvPicPr>
          <p:cNvPr id="10" name="Θέση εικόνας 9">
            <a:extLst>
              <a:ext uri="{FF2B5EF4-FFF2-40B4-BE49-F238E27FC236}">
                <a16:creationId xmlns:a16="http://schemas.microsoft.com/office/drawing/2014/main" id="{2AE9509F-BDB6-4797-ACF3-E490CB46DBC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l="1027" r="1027"/>
          <a:stretch>
            <a:fillRect/>
          </a:stretch>
        </p:blipFill>
        <p:spPr>
          <a:xfrm>
            <a:off x="-20303" y="-1"/>
            <a:ext cx="4013415" cy="6858001"/>
          </a:xfrm>
          <a:prstGeom prst="rect">
            <a:avLst/>
          </a:prstGeom>
        </p:spPr>
      </p:pic>
      <p:pic>
        <p:nvPicPr>
          <p:cNvPr id="12" name="Εικόνα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42364" y="6435774"/>
            <a:ext cx="1425895" cy="399250"/>
          </a:xfrm>
          <a:prstGeom prst="rect">
            <a:avLst/>
          </a:prstGeom>
        </p:spPr>
      </p:pic>
    </p:spTree>
    <p:extLst>
      <p:ext uri="{BB962C8B-B14F-4D97-AF65-F5344CB8AC3E}">
        <p14:creationId xmlns:p14="http://schemas.microsoft.com/office/powerpoint/2010/main" val="2998573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463982" y="344557"/>
            <a:ext cx="6694616" cy="1139686"/>
            <a:chOff x="5463983" y="344557"/>
            <a:chExt cx="6547468" cy="1139686"/>
          </a:xfrm>
        </p:grpSpPr>
        <p:sp>
          <p:nvSpPr>
            <p:cNvPr id="4" name="Rectangle 3"/>
            <p:cNvSpPr/>
            <p:nvPr/>
          </p:nvSpPr>
          <p:spPr>
            <a:xfrm>
              <a:off x="5463983" y="344557"/>
              <a:ext cx="6547468" cy="113968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5720645" y="482411"/>
              <a:ext cx="4502947" cy="707886"/>
            </a:xfrm>
            <a:prstGeom prst="rect">
              <a:avLst/>
            </a:prstGeom>
            <a:noFill/>
          </p:spPr>
          <p:txBody>
            <a:bodyPr wrap="none" lIns="91440" tIns="45720" rIns="91440" bIns="45720" rtlCol="0" anchor="t">
              <a:spAutoFit/>
            </a:bodyPr>
            <a:lstStyle/>
            <a:p>
              <a:r>
                <a:rPr lang="el-GR"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Παιδί που υφίσταται Ε.ΒΙ.Ε.</a:t>
              </a:r>
              <a:r>
                <a:rPr lang="el-GR" sz="2000" spc="300" dirty="0">
                  <a:solidFill>
                    <a:schemeClr val="bg1"/>
                  </a:solidFill>
                  <a:ea typeface="+mn-lt"/>
                  <a:cs typeface="+mn-lt"/>
                </a:rPr>
                <a:t>–</a:t>
              </a:r>
              <a:r>
                <a:rPr lang="el-GR"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 </a:t>
              </a:r>
            </a:p>
            <a:p>
              <a:r>
                <a:rPr lang="el-GR"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Ευάλωτες Ομάδες</a:t>
              </a:r>
              <a:endParaRPr lang="id-ID" sz="2000" spc="300" dirty="0">
                <a:solidFill>
                  <a:schemeClr val="bg1"/>
                </a:solidFill>
                <a:latin typeface="Lato Heavy"/>
                <a:ea typeface="Lato Heavy" panose="020F0502020204030203" pitchFamily="34" charset="0"/>
                <a:cs typeface="Lato Heavy" panose="020F0502020204030203" pitchFamily="34" charset="0"/>
              </a:endParaRPr>
            </a:p>
          </p:txBody>
        </p:sp>
      </p:grpSp>
      <p:pic>
        <p:nvPicPr>
          <p:cNvPr id="3" name="Θέση εικόνας 2"/>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grpSp>
        <p:nvGrpSpPr>
          <p:cNvPr id="5" name="Group 4"/>
          <p:cNvGrpSpPr/>
          <p:nvPr/>
        </p:nvGrpSpPr>
        <p:grpSpPr>
          <a:xfrm>
            <a:off x="0" y="5831840"/>
            <a:ext cx="4854389" cy="607060"/>
            <a:chOff x="0" y="5831840"/>
            <a:chExt cx="4854389" cy="607060"/>
          </a:xfrm>
        </p:grpSpPr>
        <p:sp>
          <p:nvSpPr>
            <p:cNvPr id="11" name="Rectangle 4"/>
            <p:cNvSpPr/>
            <p:nvPr/>
          </p:nvSpPr>
          <p:spPr>
            <a:xfrm>
              <a:off x="0" y="5831840"/>
              <a:ext cx="4854389"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Εικόνα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15" name="Rectangle 16"/>
          <p:cNvSpPr/>
          <p:nvPr/>
        </p:nvSpPr>
        <p:spPr>
          <a:xfrm>
            <a:off x="5253369" y="1762014"/>
            <a:ext cx="6694616" cy="4289764"/>
          </a:xfrm>
          <a:prstGeom prst="rect">
            <a:avLst/>
          </a:prstGeom>
        </p:spPr>
        <p:txBody>
          <a:bodyPr wrap="square" lIns="91440" tIns="45720" rIns="91440" bIns="45720" anchor="t">
            <a:spAutoFit/>
          </a:bodyPr>
          <a:lstStyle/>
          <a:p>
            <a:pPr marL="285750" lvl="0" indent="-285750" algn="just">
              <a:buFont typeface="Wingdings" panose="05000000000000000000" pitchFamily="2" charset="2"/>
              <a:buChar char="q"/>
            </a:pPr>
            <a:r>
              <a:rPr lang="el-GR" dirty="0"/>
              <a:t>Τα παιδιά που έχουν διαφορετικό σεξουαλικό προσανατολισμό ή / και ταυτότητα φύλου </a:t>
            </a:r>
          </a:p>
          <a:p>
            <a:pPr marL="285750" lvl="0" indent="-285750" algn="just">
              <a:buFont typeface="Wingdings" panose="05000000000000000000" pitchFamily="2" charset="2"/>
              <a:buChar char="q"/>
            </a:pPr>
            <a:r>
              <a:rPr lang="el-GR" dirty="0"/>
              <a:t>Οι γυναίκες στην εφηβεία, ιδιαίτερα ευάλωτες στη σεξουαλική βία</a:t>
            </a:r>
          </a:p>
          <a:p>
            <a:pPr marL="285750" lvl="0" indent="-285750" algn="just">
              <a:buFont typeface="Wingdings" panose="05000000000000000000" pitchFamily="2" charset="2"/>
              <a:buChar char="q"/>
            </a:pPr>
            <a:r>
              <a:rPr lang="el-GR" dirty="0"/>
              <a:t>Παιδιά που διαμένουν σε ιδρύματα</a:t>
            </a:r>
          </a:p>
          <a:p>
            <a:pPr marL="285750" indent="-285750" algn="just">
              <a:buFont typeface="Wingdings" panose="05000000000000000000" pitchFamily="2" charset="2"/>
              <a:buChar char="q"/>
            </a:pPr>
            <a:r>
              <a:rPr lang="el-GR" dirty="0"/>
              <a:t>Παιδιά με αναπηρία - Π</a:t>
            </a:r>
            <a:r>
              <a:rPr lang="el-GR" altLang="en-US" dirty="0"/>
              <a:t>αιδιά με ειδικές ανάγκες και ιδιαίτερες ικανότητες (σε αυτή την κατηγορία εντάσσονται και τα χαρισματικά παιδιά)</a:t>
            </a:r>
            <a:r>
              <a:rPr lang="el-GR" dirty="0"/>
              <a:t>,τα οποία είναι πολύ ευάλωτα σε σωματική, ψυχολογική και σεξουαλική βία </a:t>
            </a:r>
          </a:p>
          <a:p>
            <a:pPr algn="r"/>
            <a:r>
              <a:rPr lang="en-US" sz="1400" i="1" dirty="0"/>
              <a:t>(</a:t>
            </a:r>
            <a:r>
              <a:rPr lang="en-US" sz="1400" i="1" dirty="0" err="1"/>
              <a:t>Leiner</a:t>
            </a:r>
            <a:r>
              <a:rPr lang="en-US" sz="1400" i="1" dirty="0"/>
              <a:t>, et. al., 2014; Marsh, 2018</a:t>
            </a:r>
            <a:r>
              <a:rPr lang="el-GR" sz="1400" i="1" dirty="0"/>
              <a:t>; </a:t>
            </a:r>
            <a:r>
              <a:rPr lang="en-US" sz="1400" b="0" i="1" u="none" strike="noStrike" baseline="0" dirty="0">
                <a:solidFill>
                  <a:srgbClr val="000000"/>
                </a:solidFill>
                <a:latin typeface="Times New Roman"/>
                <a:cs typeface="Times New Roman"/>
              </a:rPr>
              <a:t>Marlina &amp; Sakinah, 2019 </a:t>
            </a:r>
            <a:r>
              <a:rPr lang="en-US" sz="1400" i="1" dirty="0"/>
              <a:t>)</a:t>
            </a:r>
            <a:endParaRPr lang="el-GR" sz="1400" i="1" dirty="0"/>
          </a:p>
          <a:p>
            <a:pPr marL="285750" indent="-285750">
              <a:buFont typeface="Wingdings" panose="05000000000000000000" pitchFamily="2" charset="2"/>
              <a:buChar char="q"/>
            </a:pPr>
            <a:r>
              <a:rPr lang="el-GR" dirty="0">
                <a:highlight>
                  <a:srgbClr val="FBFBFB"/>
                </a:highlight>
              </a:rPr>
              <a:t>Παιδιά και έφηβοι/</a:t>
            </a:r>
            <a:r>
              <a:rPr lang="el-GR" dirty="0" err="1">
                <a:highlight>
                  <a:srgbClr val="FBFBFB"/>
                </a:highlight>
              </a:rPr>
              <a:t>ες</a:t>
            </a:r>
            <a:r>
              <a:rPr lang="el-GR" dirty="0">
                <a:highlight>
                  <a:srgbClr val="FBFBFB"/>
                </a:highlight>
              </a:rPr>
              <a:t> με προβλήματα ψυχικής υγείας </a:t>
            </a:r>
            <a:endParaRPr lang="en-US" dirty="0">
              <a:highlight>
                <a:srgbClr val="FBFBFB"/>
              </a:highlight>
            </a:endParaRPr>
          </a:p>
          <a:p>
            <a:pPr algn="r"/>
            <a:r>
              <a:rPr lang="el-GR" sz="1400" i="1" dirty="0">
                <a:highlight>
                  <a:srgbClr val="FBFBFB"/>
                </a:highlight>
              </a:rPr>
              <a:t>(</a:t>
            </a:r>
            <a:r>
              <a:rPr lang="en-US" sz="14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Qiu</a:t>
            </a:r>
            <a:r>
              <a:rPr lang="el-GR" sz="1400" i="1" dirty="0">
                <a:effectLst/>
                <a:latin typeface="Calibri" panose="020F0502020204030204" pitchFamily="34" charset="0"/>
                <a:ea typeface="Calibri" panose="020F0502020204030204" pitchFamily="34" charset="0"/>
                <a:cs typeface="Times New Roman" panose="02020603050405020304" pitchFamily="18" charset="0"/>
              </a:rPr>
              <a:t>,</a:t>
            </a:r>
            <a:r>
              <a:rPr lang="en-US" sz="1400" i="1" dirty="0">
                <a:effectLst/>
                <a:latin typeface="Calibri" panose="020F0502020204030204" pitchFamily="34" charset="0"/>
                <a:ea typeface="Calibri" panose="020F0502020204030204" pitchFamily="34" charset="0"/>
                <a:cs typeface="Times New Roman" panose="02020603050405020304" pitchFamily="18" charset="0"/>
              </a:rPr>
              <a:t> et al., 20</a:t>
            </a:r>
            <a:r>
              <a:rPr lang="el-GR" sz="1400" i="1" dirty="0">
                <a:effectLst/>
                <a:latin typeface="Calibri" panose="020F0502020204030204" pitchFamily="34" charset="0"/>
                <a:ea typeface="Calibri" panose="020F0502020204030204" pitchFamily="34" charset="0"/>
                <a:cs typeface="Times New Roman" panose="02020603050405020304" pitchFamily="18" charset="0"/>
              </a:rPr>
              <a:t>24 </a:t>
            </a:r>
            <a:r>
              <a:rPr lang="el-GR" sz="1400" i="1" dirty="0">
                <a:highlight>
                  <a:srgbClr val="FBFBFB"/>
                </a:highlight>
              </a:rPr>
              <a:t>)</a:t>
            </a:r>
          </a:p>
          <a:p>
            <a:pPr marL="285750" indent="-285750">
              <a:buFont typeface="Wingdings" panose="05000000000000000000" pitchFamily="2" charset="2"/>
              <a:buChar char="q"/>
            </a:pPr>
            <a:r>
              <a:rPr lang="el-GR" dirty="0">
                <a:highlight>
                  <a:srgbClr val="FBFBFB"/>
                </a:highlight>
              </a:rPr>
              <a:t>Παιδιά από μειονοτικές ομάδες (π.χ., λόγω καταγωγής) </a:t>
            </a:r>
          </a:p>
          <a:p>
            <a:pPr marL="285750" indent="-285750">
              <a:buFont typeface="Wingdings" panose="05000000000000000000" pitchFamily="2" charset="2"/>
              <a:buChar char="q"/>
            </a:pPr>
            <a:endParaRPr lang="el-GR" dirty="0">
              <a:highlight>
                <a:srgbClr val="FBFBFB"/>
              </a:highlight>
            </a:endParaRPr>
          </a:p>
          <a:p>
            <a:pPr algn="r"/>
            <a:r>
              <a:rPr lang="el-GR" sz="1400" i="1" dirty="0">
                <a:highlight>
                  <a:srgbClr val="FBFBFB"/>
                </a:highlight>
              </a:rPr>
              <a:t>(</a:t>
            </a:r>
            <a:r>
              <a:rPr lang="el-GR" sz="1400" i="1" dirty="0" err="1">
                <a:highlight>
                  <a:srgbClr val="FBFBFB"/>
                </a:highlight>
              </a:rPr>
              <a:t>Αρτινοπούλου</a:t>
            </a:r>
            <a:r>
              <a:rPr lang="el-GR" sz="1400" i="1" dirty="0">
                <a:highlight>
                  <a:srgbClr val="FBFBFB"/>
                </a:highlight>
              </a:rPr>
              <a:t>, </a:t>
            </a:r>
            <a:r>
              <a:rPr lang="el-GR" sz="1400" i="1" dirty="0" err="1">
                <a:highlight>
                  <a:srgbClr val="FBFBFB"/>
                </a:highlight>
              </a:rPr>
              <a:t>Μπαμπάλης</a:t>
            </a:r>
            <a:r>
              <a:rPr lang="el-GR" sz="1400" i="1" dirty="0">
                <a:highlight>
                  <a:srgbClr val="FBFBFB"/>
                </a:highlight>
              </a:rPr>
              <a:t> &amp; Νικολόπουλος, 2016; </a:t>
            </a:r>
            <a:r>
              <a:rPr lang="en-US" sz="1400" i="1" dirty="0" err="1">
                <a:highlight>
                  <a:srgbClr val="FBFBFB"/>
                </a:highlight>
              </a:rPr>
              <a:t>Leiner</a:t>
            </a:r>
            <a:r>
              <a:rPr lang="en-US" sz="1400" i="1" dirty="0">
                <a:highlight>
                  <a:srgbClr val="FBFBFB"/>
                </a:highlight>
              </a:rPr>
              <a:t>, et. al., 2014; Marsh, 2018</a:t>
            </a:r>
            <a:r>
              <a:rPr lang="el-GR" sz="1400" i="1" dirty="0">
                <a:highlight>
                  <a:srgbClr val="FBFBFB"/>
                </a:highlight>
              </a:rPr>
              <a:t>)</a:t>
            </a:r>
            <a:endParaRPr lang="el-GR" sz="1400" i="1" dirty="0">
              <a:highlight>
                <a:srgbClr val="FBFBFB"/>
              </a:highlight>
              <a:cs typeface="Calibri"/>
            </a:endParaRPr>
          </a:p>
          <a:p>
            <a:pPr algn="just" eaLnBrk="1" hangingPunct="1">
              <a:lnSpc>
                <a:spcPct val="80000"/>
              </a:lnSpc>
            </a:pPr>
            <a:endParaRPr lang="en-US" altLang="en-US" dirty="0"/>
          </a:p>
        </p:txBody>
      </p:sp>
      <p:pic>
        <p:nvPicPr>
          <p:cNvPr id="13" name="Εικόνα 1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95174" y="5935745"/>
            <a:ext cx="1425895" cy="3992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2166" y="499965"/>
            <a:ext cx="5316526" cy="6429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l-GR" sz="1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Παιδί που </a:t>
            </a:r>
            <a:r>
              <a:rPr lang="el-GR"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υφίσταται Ε.ΒΙ.Ε.-</a:t>
            </a:r>
            <a:endParaRPr lang="el-GR" sz="1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r>
              <a:rPr lang="el-GR" sz="1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Ύποπτα Συμπτώματα στο σπίτι</a:t>
            </a:r>
            <a:endParaRPr lang="id-ID" sz="1800" spc="300" dirty="0">
              <a:solidFill>
                <a:schemeClr val="bg1"/>
              </a:solidFill>
              <a:latin typeface="Lato Heavy"/>
              <a:ea typeface="Lato Heavy" panose="020F0502020204030203" pitchFamily="34" charset="0"/>
              <a:cs typeface="Lato Heavy" panose="020F0502020204030203" pitchFamily="34" charset="0"/>
            </a:endParaRPr>
          </a:p>
        </p:txBody>
      </p:sp>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0569" y="185677"/>
            <a:ext cx="2079253" cy="547970"/>
          </a:xfrm>
          <a:prstGeom prst="rect">
            <a:avLst/>
          </a:prstGeom>
        </p:spPr>
      </p:pic>
      <p:sp>
        <p:nvSpPr>
          <p:cNvPr id="13" name="Rectangle 2"/>
          <p:cNvSpPr txBox="1">
            <a:spLocks noChangeArrowheads="1"/>
          </p:cNvSpPr>
          <p:nvPr/>
        </p:nvSpPr>
        <p:spPr>
          <a:xfrm>
            <a:off x="700204" y="2364440"/>
            <a:ext cx="5395796" cy="4052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b="1">
                <a:solidFill>
                  <a:schemeClr val="bg1"/>
                </a:solidFill>
              </a:rPr>
              <a:t>Προφίλ παιδιού που θυματοποιείται</a:t>
            </a:r>
          </a:p>
        </p:txBody>
      </p:sp>
      <p:sp>
        <p:nvSpPr>
          <p:cNvPr id="15" name="TextBox 14"/>
          <p:cNvSpPr txBox="1"/>
          <p:nvPr/>
        </p:nvSpPr>
        <p:spPr>
          <a:xfrm>
            <a:off x="1097278" y="1658161"/>
            <a:ext cx="10308455" cy="5121017"/>
          </a:xfrm>
          <a:prstGeom prst="rect">
            <a:avLst/>
          </a:prstGeom>
          <a:noFill/>
        </p:spPr>
        <p:txBody>
          <a:bodyPr wrap="square" lIns="91440" tIns="45720" rIns="91440" bIns="45720" anchor="t">
            <a:spAutoFit/>
          </a:bodyPr>
          <a:lstStyle/>
          <a:p>
            <a:pPr marL="342900" lvl="0" indent="-342900">
              <a:lnSpc>
                <a:spcPct val="107000"/>
              </a:lnSpc>
              <a:buFont typeface="Wingdings" panose="05000000000000000000" pitchFamily="2" charset="2"/>
              <a:buChar char="q"/>
            </a:pPr>
            <a:r>
              <a:rPr lang="el-GR" sz="1600" dirty="0">
                <a:effectLst/>
                <a:latin typeface="Calibri"/>
                <a:ea typeface="Calibri" panose="020F0502020204030204" charset="0"/>
                <a:cs typeface="Times New Roman"/>
              </a:rPr>
              <a:t>Συχνοί τραυματισμοί</a:t>
            </a:r>
            <a:r>
              <a:rPr lang="en-US" sz="1600" dirty="0">
                <a:effectLst/>
                <a:latin typeface="Calibri"/>
                <a:ea typeface="Calibri" panose="020F0502020204030204" charset="0"/>
                <a:cs typeface="Times New Roman"/>
              </a:rPr>
              <a:t> </a:t>
            </a:r>
            <a:r>
              <a:rPr lang="el-GR" sz="1600" dirty="0">
                <a:latin typeface="Calibri"/>
                <a:ea typeface="Calibri" panose="020F0502020204030204" charset="0"/>
                <a:cs typeface="Times New Roman"/>
              </a:rPr>
              <a:t>ή χ</a:t>
            </a:r>
            <a:r>
              <a:rPr lang="el-GR" sz="1600" dirty="0">
                <a:effectLst/>
                <a:latin typeface="Calibri"/>
                <a:ea typeface="Calibri" panose="020F0502020204030204" charset="0"/>
                <a:cs typeface="Times New Roman"/>
              </a:rPr>
              <a:t>αμένα ή κατεστραμμένα ρούχα, βιβλία, ηλεκτρονικά είδη ή κοσμήματα</a:t>
            </a:r>
          </a:p>
          <a:p>
            <a:pPr lvl="0">
              <a:lnSpc>
                <a:spcPct val="107000"/>
              </a:lnSpc>
            </a:pPr>
            <a:endParaRPr lang="el-GR" sz="1600" dirty="0">
              <a:effectLst/>
              <a:latin typeface="Calibri"/>
              <a:ea typeface="Calibri" panose="020F0502020204030204" charset="0"/>
              <a:cs typeface="Times New Roman"/>
            </a:endParaRPr>
          </a:p>
          <a:p>
            <a:pPr marL="342900" lvl="0" indent="-342900">
              <a:lnSpc>
                <a:spcPct val="107000"/>
              </a:lnSpc>
              <a:buFont typeface="Wingdings" panose="05000000000000000000" pitchFamily="2" charset="2"/>
              <a:buChar char="q"/>
            </a:pPr>
            <a:r>
              <a:rPr lang="el-GR" sz="1600" dirty="0">
                <a:effectLst/>
                <a:latin typeface="Calibri"/>
                <a:ea typeface="Calibri" panose="020F0502020204030204" charset="0"/>
                <a:cs typeface="Times New Roman"/>
              </a:rPr>
              <a:t>Συχνοί πονοκέφαλοι ή στομαχόπονοι, αίσθημα αδιαθεσίας ή προσποίηση ασθένειας</a:t>
            </a:r>
          </a:p>
          <a:p>
            <a:pPr lvl="0">
              <a:lnSpc>
                <a:spcPct val="107000"/>
              </a:lnSpc>
            </a:pPr>
            <a:endParaRPr lang="el-GR" sz="1600" dirty="0">
              <a:effectLst/>
              <a:latin typeface="Calibri"/>
              <a:ea typeface="Calibri" panose="020F0502020204030204" charset="0"/>
              <a:cs typeface="Times New Roman"/>
            </a:endParaRPr>
          </a:p>
          <a:p>
            <a:pPr marL="342900" lvl="0" indent="-342900">
              <a:lnSpc>
                <a:spcPct val="107000"/>
              </a:lnSpc>
              <a:buFont typeface="Wingdings" panose="05000000000000000000" pitchFamily="2" charset="2"/>
              <a:buChar char="q"/>
            </a:pPr>
            <a:r>
              <a:rPr lang="el-GR" sz="1600" dirty="0">
                <a:effectLst/>
                <a:latin typeface="Calibri"/>
                <a:ea typeface="Calibri" panose="020F0502020204030204" charset="0"/>
                <a:cs typeface="Times New Roman"/>
              </a:rPr>
              <a:t>Αλλαγές στις διατροφικές συνήθειες, όπως ξαφνική παράλειψη γευμάτων ή αδηφαγία Τα παιδιά μπορεί να επιστρέφουν πεινασμένα από το σχολείο επειδή δεν έφαγαν το φαγητό τους</a:t>
            </a:r>
          </a:p>
          <a:p>
            <a:pPr marL="342900" lvl="0" indent="-342900">
              <a:lnSpc>
                <a:spcPct val="107000"/>
              </a:lnSpc>
              <a:buFont typeface="Wingdings" panose="05000000000000000000" pitchFamily="2" charset="2"/>
              <a:buChar char="q"/>
            </a:pPr>
            <a:r>
              <a:rPr lang="el-GR" sz="1600" dirty="0">
                <a:latin typeface="Calibri"/>
                <a:ea typeface="Calibri" panose="020F0502020204030204" charset="0"/>
                <a:cs typeface="Times New Roman"/>
              </a:rPr>
              <a:t>Άρνηση να πάει στο σχολείο</a:t>
            </a:r>
          </a:p>
          <a:p>
            <a:pPr lvl="0">
              <a:lnSpc>
                <a:spcPct val="107000"/>
              </a:lnSpc>
            </a:pPr>
            <a:endParaRPr lang="el-GR" sz="1600" dirty="0">
              <a:effectLst/>
              <a:latin typeface="Calibri"/>
              <a:ea typeface="Calibri" panose="020F0502020204030204" charset="0"/>
              <a:cs typeface="Times New Roman"/>
            </a:endParaRPr>
          </a:p>
          <a:p>
            <a:pPr marL="342900" lvl="0" indent="-342900">
              <a:lnSpc>
                <a:spcPct val="107000"/>
              </a:lnSpc>
              <a:buFont typeface="Wingdings" panose="05000000000000000000" pitchFamily="2" charset="2"/>
              <a:buChar char="q"/>
            </a:pPr>
            <a:r>
              <a:rPr lang="el-GR" sz="1600" dirty="0">
                <a:effectLst/>
                <a:latin typeface="Calibri"/>
                <a:ea typeface="Calibri" panose="020F0502020204030204" charset="0"/>
                <a:cs typeface="Times New Roman"/>
              </a:rPr>
              <a:t>Δυσκολία στον ύπνο ή συχνοί εφιάλτες ή </a:t>
            </a:r>
            <a:r>
              <a:rPr lang="el-GR" sz="1600" dirty="0">
                <a:latin typeface="Calibri"/>
                <a:ea typeface="Calibri" panose="020F0502020204030204" charset="0"/>
                <a:cs typeface="Times New Roman"/>
              </a:rPr>
              <a:t>α</a:t>
            </a:r>
            <a:r>
              <a:rPr lang="el-GR" sz="1600" dirty="0">
                <a:effectLst/>
                <a:latin typeface="Calibri"/>
                <a:ea typeface="Calibri" panose="020F0502020204030204" charset="0"/>
                <a:cs typeface="Times New Roman"/>
              </a:rPr>
              <a:t>ναφορά από τους γονείς για νυκτερινή ενούρηση γενικά οτιδήποτε ασυνήθιστο που παραπέμπει σε παλινδρόμηση στην ανάπτυξη</a:t>
            </a:r>
          </a:p>
          <a:p>
            <a:pPr lvl="0">
              <a:lnSpc>
                <a:spcPct val="107000"/>
              </a:lnSpc>
            </a:pPr>
            <a:endParaRPr lang="el-GR" sz="1600" dirty="0">
              <a:effectLst/>
              <a:latin typeface="Calibri"/>
              <a:ea typeface="Calibri" panose="020F0502020204030204" charset="0"/>
              <a:cs typeface="Times New Roman"/>
            </a:endParaRPr>
          </a:p>
          <a:p>
            <a:pPr marL="342900" lvl="0" indent="-342900">
              <a:lnSpc>
                <a:spcPct val="107000"/>
              </a:lnSpc>
              <a:buFont typeface="Wingdings" panose="05000000000000000000" pitchFamily="2" charset="2"/>
              <a:buChar char="q"/>
            </a:pPr>
            <a:r>
              <a:rPr lang="el-GR" sz="1600" dirty="0">
                <a:effectLst/>
                <a:latin typeface="Calibri"/>
                <a:ea typeface="Calibri" panose="020F0502020204030204" charset="0"/>
                <a:cs typeface="Times New Roman"/>
              </a:rPr>
              <a:t>Γενικευμένος φόβος ή ασυνήθιστο άγχος ή/και άρνηση για οποιαδήποτε συζήτηση έχει σχέση με το σχολείο, καθώς και η προβολή «απίθανων» δικαιολογιών για την κατάσταση στο σχολείο</a:t>
            </a:r>
          </a:p>
          <a:p>
            <a:pPr lvl="0">
              <a:lnSpc>
                <a:spcPct val="107000"/>
              </a:lnSpc>
            </a:pPr>
            <a:endParaRPr lang="el-GR" sz="1600" dirty="0">
              <a:effectLst/>
              <a:latin typeface="Calibri"/>
              <a:ea typeface="Calibri" panose="020F0502020204030204" charset="0"/>
              <a:cs typeface="Times New Roman"/>
            </a:endParaRPr>
          </a:p>
          <a:p>
            <a:pPr marL="342900" lvl="0" indent="-342900">
              <a:lnSpc>
                <a:spcPct val="107000"/>
              </a:lnSpc>
              <a:buFont typeface="Wingdings" panose="05000000000000000000" pitchFamily="2" charset="2"/>
              <a:buChar char="q"/>
            </a:pPr>
            <a:r>
              <a:rPr lang="el-GR" sz="1600" b="0" i="0" dirty="0">
                <a:solidFill>
                  <a:srgbClr val="000000"/>
                </a:solidFill>
                <a:effectLst/>
                <a:latin typeface="Times New Roman" panose="02020603050405020304" pitchFamily="18" charset="0"/>
              </a:rPr>
              <a:t>Εκδήλωση άγχους σχετικά με τη μετακίνηση από και προς το σχολείο: εκκλήσεις προς τους γονείς για συνοδεία, αλλαγές διαδρομής, καθυστερήσεις στην προσέλευση κ.ά.</a:t>
            </a:r>
            <a:endParaRPr lang="el-GR" sz="1600" dirty="0">
              <a:effectLst/>
              <a:latin typeface="Calibri" panose="020F0502020204030204" charset="0"/>
              <a:ea typeface="Calibri" panose="020F0502020204030204" charset="0"/>
              <a:cs typeface="Times New Roman" panose="02020603050405020304" pitchFamily="18" charset="0"/>
            </a:endParaRPr>
          </a:p>
          <a:p>
            <a:pPr algn="r">
              <a:lnSpc>
                <a:spcPct val="107000"/>
              </a:lnSpc>
            </a:pPr>
            <a:endParaRPr lang="el-GR" sz="1200" i="1" dirty="0">
              <a:latin typeface="Calibri"/>
              <a:ea typeface="Calibri"/>
              <a:cs typeface="Times New Roman"/>
            </a:endParaRPr>
          </a:p>
          <a:p>
            <a:pPr algn="r">
              <a:lnSpc>
                <a:spcPct val="107000"/>
              </a:lnSpc>
            </a:pPr>
            <a:endParaRPr lang="el-GR" sz="1200" i="1" dirty="0">
              <a:latin typeface="Calibri"/>
              <a:ea typeface="Calibri"/>
              <a:cs typeface="Times New Roman"/>
            </a:endParaRPr>
          </a:p>
          <a:p>
            <a:pPr algn="r">
              <a:lnSpc>
                <a:spcPct val="107000"/>
              </a:lnSpc>
            </a:pPr>
            <a:r>
              <a:rPr lang="en-US" sz="1200" i="1" dirty="0">
                <a:latin typeface="Calibri"/>
                <a:ea typeface="Calibri"/>
                <a:cs typeface="Times New Roman"/>
              </a:rPr>
              <a:t>(</a:t>
            </a:r>
            <a:r>
              <a:rPr lang="en-US" sz="1200" i="1" dirty="0">
                <a:effectLst/>
                <a:latin typeface="Calibri"/>
                <a:ea typeface="Calibri"/>
                <a:cs typeface="Times New Roman"/>
              </a:rPr>
              <a:t>Olweus, 1993; Rigby, 2008</a:t>
            </a:r>
            <a:r>
              <a:rPr lang="el-GR" sz="1200" i="1" dirty="0">
                <a:latin typeface="Calibri"/>
                <a:ea typeface="Calibri"/>
                <a:cs typeface="Times New Roman"/>
              </a:rPr>
              <a:t>;</a:t>
            </a:r>
            <a:r>
              <a:rPr lang="it-IT" sz="1200" i="1" dirty="0">
                <a:latin typeface="Calibri"/>
                <a:ea typeface="Calibri"/>
                <a:cs typeface="Times New Roman"/>
              </a:rPr>
              <a:t> </a:t>
            </a:r>
            <a:r>
              <a:rPr lang="it-IT" sz="1200" i="1" dirty="0" err="1">
                <a:latin typeface="Calibri"/>
                <a:ea typeface="Calibri"/>
                <a:cs typeface="Times New Roman"/>
              </a:rPr>
              <a:t>Herge</a:t>
            </a:r>
            <a:r>
              <a:rPr lang="it-IT" sz="1200" i="1" dirty="0">
                <a:latin typeface="Calibri"/>
                <a:ea typeface="Calibri"/>
                <a:cs typeface="Times New Roman"/>
              </a:rPr>
              <a:t>, La Greca &amp; Chan, 201</a:t>
            </a:r>
            <a:r>
              <a:rPr lang="el-GR" sz="1200" i="1" dirty="0">
                <a:latin typeface="Calibri"/>
                <a:ea typeface="Calibri"/>
                <a:cs typeface="Times New Roman"/>
              </a:rPr>
              <a:t>6</a:t>
            </a:r>
            <a:r>
              <a:rPr lang="en-US" sz="1200" i="1" dirty="0">
                <a:latin typeface="Calibri"/>
                <a:ea typeface="Calibri"/>
                <a:cs typeface="Times New Roman"/>
              </a:rPr>
              <a:t>; APSA, 201</a:t>
            </a:r>
            <a:r>
              <a:rPr lang="el-GR" sz="1200" i="1" dirty="0">
                <a:latin typeface="Calibri"/>
                <a:ea typeface="Calibri"/>
                <a:cs typeface="Times New Roman"/>
              </a:rPr>
              <a:t>9; </a:t>
            </a:r>
            <a:r>
              <a:rPr lang="el-GR" sz="1200" i="1" dirty="0">
                <a:ea typeface="Calibri"/>
                <a:cs typeface="Times New Roman"/>
              </a:rPr>
              <a:t>Αντωνίου </a:t>
            </a:r>
            <a:r>
              <a:rPr lang="el-GR" sz="1200" i="1" dirty="0">
                <a:effectLst/>
                <a:ea typeface="Calibri"/>
                <a:cs typeface="Times New Roman"/>
              </a:rPr>
              <a:t>και </a:t>
            </a:r>
            <a:r>
              <a:rPr lang="el-GR" sz="1200" i="1" dirty="0">
                <a:ea typeface="Calibri"/>
                <a:cs typeface="Times New Roman"/>
              </a:rPr>
              <a:t>συν., </a:t>
            </a:r>
            <a:r>
              <a:rPr lang="el-GR" sz="1200" i="1" dirty="0">
                <a:effectLst/>
                <a:ea typeface="Calibri"/>
                <a:cs typeface="Times New Roman"/>
              </a:rPr>
              <a:t>2024</a:t>
            </a:r>
            <a:r>
              <a:rPr lang="el-GR" sz="1200" i="1" dirty="0">
                <a:latin typeface="Calibri"/>
                <a:ea typeface="Calibri"/>
                <a:cs typeface="Times New Roman"/>
              </a:rPr>
              <a:t>)</a:t>
            </a:r>
            <a:endParaRPr lang="en-US" sz="1200" i="1" dirty="0">
              <a:latin typeface="Calibri"/>
              <a:ea typeface="Calibri"/>
              <a:cs typeface="Times New Roman"/>
            </a:endParaRPr>
          </a:p>
          <a:p>
            <a:pPr lvl="0">
              <a:lnSpc>
                <a:spcPct val="107000"/>
              </a:lnSpc>
            </a:pPr>
            <a:endParaRPr lang="el-GR" sz="1400" i="1" dirty="0">
              <a:latin typeface="Calibri" panose="020F0502020204030204" charset="0"/>
              <a:ea typeface="Calibri" panose="020F0502020204030204" charset="0"/>
              <a:cs typeface="Times New Roman" panose="02020603050405020304" pitchFamily="18" charset="0"/>
            </a:endParaRPr>
          </a:p>
        </p:txBody>
      </p:sp>
      <p:pic>
        <p:nvPicPr>
          <p:cNvPr id="7" name="Εικόνα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422221" y="232713"/>
            <a:ext cx="1425895" cy="3992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2166" y="499965"/>
            <a:ext cx="4818009" cy="6429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l-GR" sz="1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Παιδί που </a:t>
            </a:r>
            <a:r>
              <a:rPr lang="el-GR"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υφίσταται Ε.ΒΙ.Ε.-</a:t>
            </a:r>
            <a:endParaRPr lang="el-GR" sz="1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r>
              <a:rPr lang="el-GR" sz="1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Ύποπτα Συμπτώματα στο σπίτι</a:t>
            </a:r>
            <a:endParaRPr lang="id-ID" sz="1800" spc="300" dirty="0">
              <a:solidFill>
                <a:schemeClr val="bg1"/>
              </a:solidFill>
              <a:latin typeface="Lato Heavy"/>
              <a:ea typeface="Lato Heavy" panose="020F0502020204030203" pitchFamily="34" charset="0"/>
              <a:cs typeface="Lato Heavy" panose="020F0502020204030203" pitchFamily="34" charset="0"/>
            </a:endParaRPr>
          </a:p>
        </p:txBody>
      </p:sp>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3044" y="198563"/>
            <a:ext cx="1549679" cy="545716"/>
          </a:xfrm>
          <a:prstGeom prst="rect">
            <a:avLst/>
          </a:prstGeom>
        </p:spPr>
      </p:pic>
      <p:sp>
        <p:nvSpPr>
          <p:cNvPr id="13" name="Rectangle 2"/>
          <p:cNvSpPr txBox="1">
            <a:spLocks noChangeArrowheads="1"/>
          </p:cNvSpPr>
          <p:nvPr/>
        </p:nvSpPr>
        <p:spPr>
          <a:xfrm>
            <a:off x="700204" y="2364440"/>
            <a:ext cx="5395796" cy="4052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b="1">
                <a:solidFill>
                  <a:schemeClr val="bg1"/>
                </a:solidFill>
              </a:rPr>
              <a:t>Προφίλ παιδιού που θυματοποιείται</a:t>
            </a:r>
          </a:p>
        </p:txBody>
      </p:sp>
      <p:sp>
        <p:nvSpPr>
          <p:cNvPr id="15" name="TextBox 14"/>
          <p:cNvSpPr txBox="1"/>
          <p:nvPr/>
        </p:nvSpPr>
        <p:spPr>
          <a:xfrm>
            <a:off x="846708" y="1765737"/>
            <a:ext cx="10838948" cy="4493731"/>
          </a:xfrm>
          <a:prstGeom prst="rect">
            <a:avLst/>
          </a:prstGeom>
          <a:noFill/>
        </p:spPr>
        <p:txBody>
          <a:bodyPr wrap="square" lIns="91440" tIns="45720" rIns="91440" bIns="45720" anchor="t">
            <a:spAutoFit/>
          </a:bodyPr>
          <a:lstStyle/>
          <a:p>
            <a:pPr marL="342900" lvl="0" indent="-342900">
              <a:lnSpc>
                <a:spcPct val="107000"/>
              </a:lnSpc>
              <a:buFont typeface="Wingdings" panose="05000000000000000000" pitchFamily="2" charset="2"/>
              <a:buChar char="q"/>
            </a:pPr>
            <a:r>
              <a:rPr lang="el-GR" sz="1600" dirty="0">
                <a:effectLst/>
                <a:latin typeface="Calibri"/>
                <a:ea typeface="Calibri" panose="020F0502020204030204" charset="0"/>
                <a:cs typeface="Times New Roman"/>
              </a:rPr>
              <a:t>Μείωση των βαθμών, απώλεια ενδιαφέροντος για τις σχολικές εργασίες ή μη επιθυμία να πηγαίνουν στο σχολείο</a:t>
            </a:r>
          </a:p>
          <a:p>
            <a:pPr lvl="0">
              <a:lnSpc>
                <a:spcPct val="107000"/>
              </a:lnSpc>
            </a:pPr>
            <a:endParaRPr lang="el-GR" sz="1600" dirty="0">
              <a:effectLst/>
              <a:latin typeface="Calibri"/>
              <a:ea typeface="Calibri" panose="020F0502020204030204" charset="0"/>
              <a:cs typeface="Times New Roman"/>
            </a:endParaRPr>
          </a:p>
          <a:p>
            <a:pPr marL="342900" lvl="0" indent="-342900">
              <a:lnSpc>
                <a:spcPct val="107000"/>
              </a:lnSpc>
              <a:buFont typeface="Wingdings" panose="05000000000000000000" pitchFamily="2" charset="2"/>
              <a:buChar char="q"/>
            </a:pPr>
            <a:r>
              <a:rPr lang="el-GR" sz="1600" dirty="0">
                <a:effectLst/>
                <a:latin typeface="Calibri"/>
                <a:ea typeface="Calibri" panose="020F0502020204030204" charset="0"/>
                <a:cs typeface="Times New Roman"/>
              </a:rPr>
              <a:t>Ξαφνική απώλεια φίλων ή αποφυγή κοινωνικών καταστάσεων</a:t>
            </a:r>
          </a:p>
          <a:p>
            <a:pPr lvl="0">
              <a:lnSpc>
                <a:spcPct val="107000"/>
              </a:lnSpc>
            </a:pPr>
            <a:endParaRPr lang="el-GR" sz="1600" dirty="0">
              <a:effectLst/>
              <a:latin typeface="Calibri"/>
              <a:ea typeface="Calibri" panose="020F0502020204030204" charset="0"/>
              <a:cs typeface="Times New Roman"/>
            </a:endParaRPr>
          </a:p>
          <a:p>
            <a:pPr marL="342900" lvl="0" indent="-342900">
              <a:lnSpc>
                <a:spcPct val="107000"/>
              </a:lnSpc>
              <a:buFont typeface="Wingdings" panose="05000000000000000000" pitchFamily="2" charset="2"/>
              <a:buChar char="q"/>
            </a:pPr>
            <a:r>
              <a:rPr lang="el-GR" sz="1600" dirty="0">
                <a:effectLst/>
                <a:latin typeface="Calibri" panose="020F0502020204030204" charset="0"/>
                <a:ea typeface="Calibri" panose="020F0502020204030204" charset="0"/>
                <a:cs typeface="Times New Roman" panose="02020603050405020304" pitchFamily="18" charset="0"/>
              </a:rPr>
              <a:t>Αισθήματα αδυναμίας ή μειωμένη αυτοεκτίμηση – προβαίνει σε αρνητικά ή υποτιμητικά σχόλια για τον εαυτό του </a:t>
            </a:r>
          </a:p>
          <a:p>
            <a:pPr lvl="0">
              <a:lnSpc>
                <a:spcPct val="107000"/>
              </a:lnSpc>
            </a:pPr>
            <a:endParaRPr lang="el-GR" sz="1600" dirty="0">
              <a:latin typeface="Calibri" panose="020F0502020204030204" charset="0"/>
              <a:ea typeface="Calibri" panose="020F0502020204030204" charset="0"/>
              <a:cs typeface="Times New Roman" panose="02020603050405020304" pitchFamily="18" charset="0"/>
            </a:endParaRPr>
          </a:p>
          <a:p>
            <a:pPr marL="342900" indent="-342900">
              <a:lnSpc>
                <a:spcPct val="107000"/>
              </a:lnSpc>
              <a:buFont typeface="Wingdings" panose="05000000000000000000" pitchFamily="2" charset="2"/>
              <a:buChar char="q"/>
            </a:pPr>
            <a:r>
              <a:rPr lang="el-GR" sz="1600" dirty="0">
                <a:effectLst/>
                <a:latin typeface="Calibri"/>
                <a:ea typeface="Calibri" panose="020F0502020204030204" charset="0"/>
                <a:cs typeface="Times New Roman"/>
              </a:rPr>
              <a:t>Αυτοκαταστροφικές συμπεριφορές, όπως φυγή από το σπίτι, αυτοτραυματισμός ή συζήτηση για αυτοκτονία / σκέψεις για αυτοκτονία</a:t>
            </a:r>
            <a:r>
              <a:rPr lang="el-GR" sz="1600" dirty="0">
                <a:latin typeface="Calibri"/>
                <a:ea typeface="Calibri" panose="020F0502020204030204" charset="0"/>
                <a:cs typeface="Times New Roman"/>
              </a:rPr>
              <a:t> </a:t>
            </a:r>
          </a:p>
          <a:p>
            <a:pPr>
              <a:lnSpc>
                <a:spcPct val="107000"/>
              </a:lnSpc>
            </a:pPr>
            <a:endParaRPr lang="el-GR" sz="1600" dirty="0">
              <a:latin typeface="Calibri"/>
              <a:ea typeface="Calibri" panose="020F0502020204030204" charset="0"/>
              <a:cs typeface="Times New Roman"/>
            </a:endParaRPr>
          </a:p>
          <a:p>
            <a:pPr marL="342900" lvl="0" indent="-342900">
              <a:lnSpc>
                <a:spcPct val="107000"/>
              </a:lnSpc>
              <a:buFont typeface="Wingdings" panose="05000000000000000000" pitchFamily="2" charset="2"/>
              <a:buChar char="q"/>
            </a:pPr>
            <a:r>
              <a:rPr lang="el-GR" sz="1600" dirty="0">
                <a:effectLst/>
                <a:latin typeface="Calibri"/>
                <a:ea typeface="Calibri" panose="020F0502020204030204" charset="0"/>
                <a:cs typeface="Times New Roman"/>
              </a:rPr>
              <a:t>Έκφραση αισθημάτων μίσους για το σχολείο</a:t>
            </a:r>
          </a:p>
          <a:p>
            <a:pPr lvl="0">
              <a:lnSpc>
                <a:spcPct val="107000"/>
              </a:lnSpc>
            </a:pPr>
            <a:endParaRPr lang="el-GR" sz="1600" dirty="0">
              <a:effectLst/>
              <a:latin typeface="Calibri"/>
              <a:ea typeface="Calibri" panose="020F0502020204030204" charset="0"/>
              <a:cs typeface="Times New Roman"/>
            </a:endParaRPr>
          </a:p>
          <a:p>
            <a:pPr marL="342900" lvl="0" indent="-342900">
              <a:lnSpc>
                <a:spcPct val="107000"/>
              </a:lnSpc>
              <a:buFont typeface="Wingdings" panose="05000000000000000000" pitchFamily="2" charset="2"/>
              <a:buChar char="q"/>
            </a:pPr>
            <a:r>
              <a:rPr lang="el-GR" sz="1600" dirty="0">
                <a:latin typeface="Calibri"/>
                <a:ea typeface="Calibri" panose="020F0502020204030204" charset="0"/>
                <a:cs typeface="Times New Roman"/>
              </a:rPr>
              <a:t>Κατάθλιψη – Επίρριψη ευθύνης στον εαυτό</a:t>
            </a:r>
          </a:p>
          <a:p>
            <a:pPr lvl="0">
              <a:lnSpc>
                <a:spcPct val="107000"/>
              </a:lnSpc>
            </a:pPr>
            <a:endParaRPr lang="el-GR" sz="1600" dirty="0">
              <a:latin typeface="Calibri"/>
              <a:ea typeface="Calibri" panose="020F0502020204030204" charset="0"/>
              <a:cs typeface="Times New Roman"/>
            </a:endParaRPr>
          </a:p>
          <a:p>
            <a:pPr marL="342900" indent="-342900">
              <a:lnSpc>
                <a:spcPct val="107000"/>
              </a:lnSpc>
              <a:buFont typeface="Wingdings" panose="05000000000000000000" pitchFamily="2" charset="2"/>
              <a:buChar char="q"/>
            </a:pPr>
            <a:r>
              <a:rPr lang="el-GR" sz="1600" dirty="0">
                <a:latin typeface="Calibri"/>
                <a:ea typeface="Calibri" panose="020F0502020204030204" charset="0"/>
                <a:cs typeface="Times New Roman"/>
              </a:rPr>
              <a:t>Χ</a:t>
            </a:r>
            <a:r>
              <a:rPr lang="el-GR" sz="1600" dirty="0">
                <a:effectLst/>
                <a:latin typeface="Calibri"/>
                <a:ea typeface="Calibri" panose="020F0502020204030204" charset="0"/>
                <a:cs typeface="Times New Roman"/>
              </a:rPr>
              <a:t>ρήση ουσιών</a:t>
            </a:r>
            <a:r>
              <a:rPr lang="el-GR" sz="1600" dirty="0">
                <a:latin typeface="Calibri"/>
                <a:ea typeface="Calibri" panose="020F0502020204030204" charset="0"/>
                <a:cs typeface="Times New Roman"/>
              </a:rPr>
              <a:t> </a:t>
            </a:r>
            <a:endParaRPr lang="el-GR" sz="1600" dirty="0">
              <a:latin typeface="Calibri" panose="020F0502020204030204" charset="0"/>
              <a:ea typeface="Calibri" panose="020F0502020204030204" charset="0"/>
              <a:cs typeface="Times New Roman" panose="02020603050405020304" pitchFamily="18" charset="0"/>
            </a:endParaRPr>
          </a:p>
          <a:p>
            <a:pPr algn="r">
              <a:lnSpc>
                <a:spcPct val="107000"/>
              </a:lnSpc>
            </a:pPr>
            <a:r>
              <a:rPr lang="en-US" sz="1200" i="1" dirty="0">
                <a:latin typeface="Calibri"/>
                <a:ea typeface="Calibri"/>
                <a:cs typeface="Times New Roman"/>
              </a:rPr>
              <a:t>(</a:t>
            </a:r>
            <a:r>
              <a:rPr lang="en-US" sz="1200" i="1" dirty="0">
                <a:effectLst/>
                <a:latin typeface="Calibri"/>
                <a:ea typeface="Calibri"/>
                <a:cs typeface="Times New Roman"/>
              </a:rPr>
              <a:t>Olweus, 1993; Rigby, 2008</a:t>
            </a:r>
            <a:r>
              <a:rPr lang="el-GR" sz="1200" i="1" dirty="0">
                <a:latin typeface="Calibri"/>
                <a:ea typeface="Calibri"/>
                <a:cs typeface="Times New Roman"/>
              </a:rPr>
              <a:t>;</a:t>
            </a:r>
            <a:r>
              <a:rPr lang="it-IT" sz="1200" i="1" dirty="0">
                <a:latin typeface="Calibri"/>
                <a:ea typeface="Calibri"/>
                <a:cs typeface="Times New Roman"/>
              </a:rPr>
              <a:t> </a:t>
            </a:r>
            <a:r>
              <a:rPr lang="it-IT" sz="1200" i="1" dirty="0" err="1">
                <a:latin typeface="Calibri"/>
                <a:ea typeface="Calibri"/>
                <a:cs typeface="Times New Roman"/>
              </a:rPr>
              <a:t>Herge</a:t>
            </a:r>
            <a:r>
              <a:rPr lang="it-IT" sz="1200" i="1" dirty="0">
                <a:latin typeface="Calibri"/>
                <a:ea typeface="Calibri"/>
                <a:cs typeface="Times New Roman"/>
              </a:rPr>
              <a:t>, La Greca &amp; Chan, 201</a:t>
            </a:r>
            <a:r>
              <a:rPr lang="el-GR" sz="1200" i="1" dirty="0">
                <a:latin typeface="Calibri"/>
                <a:ea typeface="Calibri"/>
                <a:cs typeface="Times New Roman"/>
              </a:rPr>
              <a:t>6</a:t>
            </a:r>
            <a:r>
              <a:rPr lang="en-US" sz="1200" i="1" dirty="0">
                <a:latin typeface="Calibri"/>
                <a:ea typeface="Calibri"/>
                <a:cs typeface="Times New Roman"/>
              </a:rPr>
              <a:t>; APSA, 201</a:t>
            </a:r>
            <a:r>
              <a:rPr lang="el-GR" sz="1200" i="1" dirty="0">
                <a:latin typeface="Calibri"/>
                <a:ea typeface="Calibri"/>
                <a:cs typeface="Times New Roman"/>
              </a:rPr>
              <a:t>9; </a:t>
            </a:r>
            <a:r>
              <a:rPr lang="el-GR" sz="1200" i="1" dirty="0">
                <a:ea typeface="Calibri"/>
                <a:cs typeface="Times New Roman"/>
              </a:rPr>
              <a:t>Αντωνίου </a:t>
            </a:r>
            <a:r>
              <a:rPr lang="el-GR" sz="1200" i="1" dirty="0">
                <a:effectLst/>
                <a:ea typeface="Calibri"/>
                <a:cs typeface="Times New Roman"/>
              </a:rPr>
              <a:t>και </a:t>
            </a:r>
            <a:r>
              <a:rPr lang="el-GR" sz="1200" i="1" dirty="0">
                <a:ea typeface="Calibri"/>
                <a:cs typeface="Times New Roman"/>
              </a:rPr>
              <a:t>συν., </a:t>
            </a:r>
            <a:r>
              <a:rPr lang="el-GR" sz="1200" i="1" dirty="0">
                <a:effectLst/>
                <a:ea typeface="Calibri"/>
                <a:cs typeface="Times New Roman"/>
              </a:rPr>
              <a:t>2024</a:t>
            </a:r>
            <a:r>
              <a:rPr lang="el-GR" sz="1200" i="1" dirty="0">
                <a:latin typeface="Calibri"/>
                <a:ea typeface="Calibri"/>
                <a:cs typeface="Times New Roman"/>
              </a:rPr>
              <a:t>)</a:t>
            </a:r>
            <a:endParaRPr lang="en-US" sz="1200" i="1" dirty="0">
              <a:latin typeface="Calibri"/>
              <a:ea typeface="Calibri"/>
              <a:cs typeface="Times New Roman"/>
            </a:endParaRPr>
          </a:p>
          <a:p>
            <a:pPr lvl="0">
              <a:lnSpc>
                <a:spcPct val="107000"/>
              </a:lnSpc>
            </a:pPr>
            <a:endParaRPr lang="el-GR" sz="1600" i="1" dirty="0">
              <a:latin typeface="Calibri" panose="020F0502020204030204" charset="0"/>
              <a:ea typeface="Calibri" panose="020F0502020204030204" charset="0"/>
              <a:cs typeface="Times New Roman" panose="02020603050405020304" pitchFamily="18" charset="0"/>
            </a:endParaRPr>
          </a:p>
          <a:p>
            <a:pPr>
              <a:lnSpc>
                <a:spcPct val="107000"/>
              </a:lnSpc>
              <a:spcAft>
                <a:spcPts val="800"/>
              </a:spcAft>
            </a:pPr>
            <a:r>
              <a:rPr lang="el-GR" sz="1600" b="1" i="1" dirty="0">
                <a:latin typeface="Calibri"/>
                <a:ea typeface="Calibri" panose="020F0502020204030204" charset="0"/>
                <a:cs typeface="Times New Roman"/>
              </a:rPr>
              <a:t>Και ό</a:t>
            </a:r>
            <a:r>
              <a:rPr lang="el-GR" sz="1600" b="1" i="1" dirty="0">
                <a:effectLst/>
                <a:latin typeface="Calibri"/>
                <a:ea typeface="Calibri" panose="020F0502020204030204" charset="0"/>
                <a:cs typeface="Times New Roman"/>
              </a:rPr>
              <a:t>ταν το σχολείο είναι κλειστό τι γίνεται;</a:t>
            </a:r>
          </a:p>
        </p:txBody>
      </p:sp>
      <p:pic>
        <p:nvPicPr>
          <p:cNvPr id="7" name="Εικόνα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103244" y="6259468"/>
            <a:ext cx="1425895" cy="399250"/>
          </a:xfrm>
          <a:prstGeom prst="rect">
            <a:avLst/>
          </a:prstGeom>
        </p:spPr>
      </p:pic>
    </p:spTree>
    <p:extLst>
      <p:ext uri="{BB962C8B-B14F-4D97-AF65-F5344CB8AC3E}">
        <p14:creationId xmlns:p14="http://schemas.microsoft.com/office/powerpoint/2010/main" val="366595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33511" y="1285803"/>
            <a:ext cx="4150175" cy="646331"/>
          </a:xfrm>
          <a:prstGeom prst="rect">
            <a:avLst/>
          </a:prstGeom>
          <a:noFill/>
        </p:spPr>
        <p:txBody>
          <a:bodyPr wrap="none" rtlCol="0">
            <a:spAutoFit/>
          </a:bodyPr>
          <a:lstStyle/>
          <a:p>
            <a:pPr algn="ctr"/>
            <a:r>
              <a:rPr lang="el-GR" sz="3600" spc="300" dirty="0">
                <a:latin typeface="Lato Heavy" panose="020F0502020204030203" pitchFamily="34" charset="0"/>
                <a:ea typeface="Lato Heavy" panose="020F0502020204030203" pitchFamily="34" charset="0"/>
                <a:cs typeface="Lato Heavy" panose="020F0502020204030203" pitchFamily="34" charset="0"/>
              </a:rPr>
              <a:t>Στόχοι Ενότητας</a:t>
            </a:r>
            <a:endParaRPr lang="id-ID" sz="3600" spc="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3" name="TextBox 2"/>
          <p:cNvSpPr txBox="1"/>
          <p:nvPr/>
        </p:nvSpPr>
        <p:spPr>
          <a:xfrm>
            <a:off x="848299" y="2498764"/>
            <a:ext cx="9860096" cy="3416320"/>
          </a:xfrm>
          <a:prstGeom prst="rect">
            <a:avLst/>
          </a:prstGeom>
          <a:noFill/>
        </p:spPr>
        <p:txBody>
          <a:bodyPr wrap="square" rtlCol="0">
            <a:spAutoFit/>
          </a:bodyPr>
          <a:lstStyle/>
          <a:p>
            <a:pPr marL="342900" indent="-342900" algn="just">
              <a:buFont typeface="Wingdings" panose="05000000000000000000" pitchFamily="2" charset="2"/>
              <a:buChar char="q"/>
            </a:pPr>
            <a:r>
              <a:rPr lang="el-GR" sz="2400" dirty="0"/>
              <a:t>Θεώρηση της Ε.ΒΙ.Ε. ως Πρόκληση για το Αειφόρο Σχολείο</a:t>
            </a:r>
            <a:endParaRPr lang="en-US" sz="2400" dirty="0"/>
          </a:p>
          <a:p>
            <a:pPr marL="342900" indent="-342900" algn="just">
              <a:buFont typeface="Wingdings" panose="05000000000000000000" pitchFamily="2" charset="2"/>
              <a:buChar char="q"/>
            </a:pPr>
            <a:endParaRPr lang="en-US" sz="2400" dirty="0"/>
          </a:p>
          <a:p>
            <a:pPr marL="342900" indent="-342900" algn="just">
              <a:buFont typeface="Wingdings" panose="05000000000000000000" pitchFamily="2" charset="2"/>
              <a:buChar char="q"/>
            </a:pPr>
            <a:r>
              <a:rPr lang="el-GR" sz="2400" dirty="0"/>
              <a:t>Αναγνώριση και εντοπισμός των χαρακτηριστικών που συνιστούν Ε.ΒΙ.Ε.</a:t>
            </a:r>
          </a:p>
          <a:p>
            <a:pPr algn="just"/>
            <a:endParaRPr lang="el-GR" sz="2400" dirty="0"/>
          </a:p>
          <a:p>
            <a:pPr marL="342900" indent="-342900" algn="just">
              <a:buFont typeface="Wingdings" panose="05000000000000000000" pitchFamily="2" charset="2"/>
              <a:buChar char="q"/>
            </a:pPr>
            <a:r>
              <a:rPr lang="el-GR" sz="2400" dirty="0"/>
              <a:t>Διάκριση των διαφορετικών μορφών Ε.ΒΙ.Ε.  </a:t>
            </a:r>
          </a:p>
          <a:p>
            <a:pPr algn="just"/>
            <a:endParaRPr lang="el-GR" sz="2400" dirty="0"/>
          </a:p>
          <a:p>
            <a:pPr marL="342900" indent="-342900" algn="just">
              <a:buFont typeface="Wingdings" panose="05000000000000000000" pitchFamily="2" charset="2"/>
              <a:buChar char="q"/>
            </a:pPr>
            <a:r>
              <a:rPr lang="el-GR" sz="2400" dirty="0"/>
              <a:t>Αναγνώριση και εντοπισμός των ύποπτων συμπτωμάτων εμπλοκής σε περιστατικά Ε.ΒΙ.Ε. και των συνεπειών από την εμπλοκή σε περιστατικά Ε.ΒΙ.Ε.</a:t>
            </a:r>
            <a:endParaRPr lang="en-US" sz="2400" dirty="0"/>
          </a:p>
        </p:txBody>
      </p:sp>
      <p:pic>
        <p:nvPicPr>
          <p:cNvPr id="5"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6" name="Εικόνα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689160" y="6084004"/>
            <a:ext cx="2053880" cy="575086"/>
          </a:xfrm>
          <a:prstGeom prst="rect">
            <a:avLst/>
          </a:prstGeom>
        </p:spPr>
      </p:pic>
    </p:spTree>
    <p:extLst>
      <p:ext uri="{BB962C8B-B14F-4D97-AF65-F5344CB8AC3E}">
        <p14:creationId xmlns:p14="http://schemas.microsoft.com/office/powerpoint/2010/main" val="140818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397" y="241531"/>
            <a:ext cx="7454062" cy="6429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endParaRPr lang="id-ID" sz="2000" spc="300" dirty="0">
              <a:solidFill>
                <a:schemeClr val="bg1"/>
              </a:solidFill>
              <a:latin typeface="Calibri"/>
              <a:ea typeface="Lato Heavy" panose="020F0502020204030203" pitchFamily="34" charset="0"/>
              <a:cs typeface="Lato Heavy" panose="020F0502020204030203" pitchFamily="34" charset="0"/>
            </a:endParaRPr>
          </a:p>
        </p:txBody>
      </p:sp>
      <p:sp>
        <p:nvSpPr>
          <p:cNvPr id="13" name="Rectangle 2"/>
          <p:cNvSpPr txBox="1">
            <a:spLocks noChangeArrowheads="1"/>
          </p:cNvSpPr>
          <p:nvPr/>
        </p:nvSpPr>
        <p:spPr>
          <a:xfrm>
            <a:off x="700204" y="2364440"/>
            <a:ext cx="5395796" cy="4052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b="1">
                <a:solidFill>
                  <a:schemeClr val="bg1"/>
                </a:solidFill>
              </a:rPr>
              <a:t>Προφίλ παιδιού που θυματοποιείται</a:t>
            </a:r>
          </a:p>
        </p:txBody>
      </p:sp>
      <p:sp>
        <p:nvSpPr>
          <p:cNvPr id="15" name="TextBox 14"/>
          <p:cNvSpPr txBox="1"/>
          <p:nvPr/>
        </p:nvSpPr>
        <p:spPr>
          <a:xfrm>
            <a:off x="388020" y="1636072"/>
            <a:ext cx="6987503" cy="7190366"/>
          </a:xfrm>
          <a:prstGeom prst="rect">
            <a:avLst/>
          </a:prstGeom>
          <a:noFill/>
        </p:spPr>
        <p:txBody>
          <a:bodyPr wrap="square">
            <a:spAutoFit/>
          </a:bodyPr>
          <a:lstStyle/>
          <a:p>
            <a:pPr>
              <a:lnSpc>
                <a:spcPct val="107000"/>
              </a:lnSpc>
              <a:spcAft>
                <a:spcPts val="800"/>
              </a:spcAft>
            </a:pPr>
            <a:r>
              <a:rPr lang="el-GR" sz="1600" dirty="0">
                <a:latin typeface="Calibri" panose="020F0502020204030204" charset="0"/>
                <a:ea typeface="Calibri" panose="020F0502020204030204" charset="0"/>
                <a:cs typeface="Times New Roman" panose="02020603050405020304" pitchFamily="18" charset="0"/>
              </a:rPr>
              <a:t>Επιπλέον από όσα μπορεί να αναφερθούν από τους γονείς, οι εκπαιδευτικοί μπορεί να παρατηρήσουν τις πιο κάτω συμπεριφορές:</a:t>
            </a:r>
          </a:p>
          <a:p>
            <a:pPr marL="285750" indent="-285750">
              <a:lnSpc>
                <a:spcPct val="107000"/>
              </a:lnSpc>
              <a:spcAft>
                <a:spcPts val="800"/>
              </a:spcAft>
              <a:buFont typeface="Wingdings" panose="05000000000000000000" pitchFamily="2" charset="2"/>
              <a:buChar char="q"/>
            </a:pPr>
            <a:r>
              <a:rPr lang="el-GR" sz="1600" dirty="0">
                <a:latin typeface="Calibri" panose="020F0502020204030204" charset="0"/>
                <a:ea typeface="Calibri" panose="020F0502020204030204" charset="0"/>
                <a:cs typeface="Times New Roman" panose="02020603050405020304" pitchFamily="18" charset="0"/>
              </a:rPr>
              <a:t>Με λίγους ή καθόλου φίλους στο σχολείο (μόνα στο διάλειμμα, περιφέρονται κοντά στα γραφεία των δασκάλων)</a:t>
            </a:r>
          </a:p>
          <a:p>
            <a:pPr marL="285750" indent="-285750">
              <a:lnSpc>
                <a:spcPct val="107000"/>
              </a:lnSpc>
              <a:spcAft>
                <a:spcPts val="800"/>
              </a:spcAft>
              <a:buFont typeface="Wingdings" panose="05000000000000000000" pitchFamily="2" charset="2"/>
              <a:buChar char="q"/>
            </a:pPr>
            <a:r>
              <a:rPr lang="el-GR" sz="1600" dirty="0">
                <a:latin typeface="Calibri" panose="020F0502020204030204" charset="0"/>
                <a:ea typeface="Calibri" panose="020F0502020204030204" charset="0"/>
                <a:cs typeface="Times New Roman" panose="02020603050405020304" pitchFamily="18" charset="0"/>
              </a:rPr>
              <a:t>Που δεν φαίνεται να συνδέονται με μια κοινωνική ομάδα συνομηλίκων ή που εμφανίζονται αποξενωμένοι από την κοινότητα</a:t>
            </a:r>
          </a:p>
          <a:p>
            <a:pPr marL="285750" indent="-285750">
              <a:lnSpc>
                <a:spcPct val="107000"/>
              </a:lnSpc>
              <a:spcAft>
                <a:spcPts val="800"/>
              </a:spcAft>
              <a:buFont typeface="Wingdings" panose="05000000000000000000" pitchFamily="2" charset="2"/>
              <a:buChar char="q"/>
            </a:pPr>
            <a:r>
              <a:rPr lang="el-GR" sz="1600" dirty="0">
                <a:latin typeface="Calibri" panose="020F0502020204030204" charset="0"/>
                <a:ea typeface="Calibri" panose="020F0502020204030204" charset="0"/>
                <a:cs typeface="Times New Roman" panose="02020603050405020304" pitchFamily="18" charset="0"/>
              </a:rPr>
              <a:t>Αντιδρούν στις προσβολές</a:t>
            </a:r>
            <a:r>
              <a:rPr lang="en-US" sz="1600" dirty="0">
                <a:latin typeface="Calibri" panose="020F0502020204030204" charset="0"/>
                <a:ea typeface="Calibri" panose="020F0502020204030204" charset="0"/>
                <a:cs typeface="Times New Roman" panose="02020603050405020304" pitchFamily="18" charset="0"/>
              </a:rPr>
              <a:t>/</a:t>
            </a:r>
            <a:r>
              <a:rPr lang="el-GR" sz="1600" dirty="0">
                <a:latin typeface="Calibri" panose="020F0502020204030204" charset="0"/>
                <a:ea typeface="Calibri" panose="020F0502020204030204" charset="0"/>
                <a:cs typeface="Times New Roman" panose="02020603050405020304" pitchFamily="18" charset="0"/>
              </a:rPr>
              <a:t>παρατηρήσεις με κλάμα ή απόσυρση</a:t>
            </a:r>
          </a:p>
          <a:p>
            <a:pPr marL="285750" indent="-285750">
              <a:lnSpc>
                <a:spcPct val="107000"/>
              </a:lnSpc>
              <a:spcAft>
                <a:spcPts val="800"/>
              </a:spcAft>
              <a:buFont typeface="Wingdings" panose="05000000000000000000" pitchFamily="2" charset="2"/>
              <a:buChar char="q"/>
            </a:pPr>
            <a:r>
              <a:rPr lang="el-GR" sz="1600" dirty="0">
                <a:latin typeface="Calibri" panose="020F0502020204030204" charset="0"/>
                <a:ea typeface="Calibri" panose="020F0502020204030204" charset="0"/>
                <a:cs typeface="Times New Roman" panose="02020603050405020304" pitchFamily="18" charset="0"/>
              </a:rPr>
              <a:t>Δεν είναι καθόλου διεκδικητικά στις συνδιαλλαγές με τους/τις συνομηλίκους/</a:t>
            </a:r>
            <a:r>
              <a:rPr lang="el-GR" sz="1600" dirty="0" err="1">
                <a:latin typeface="Calibri" panose="020F0502020204030204" charset="0"/>
                <a:ea typeface="Calibri" panose="020F0502020204030204" charset="0"/>
                <a:cs typeface="Times New Roman" panose="02020603050405020304" pitchFamily="18" charset="0"/>
              </a:rPr>
              <a:t>ες</a:t>
            </a:r>
            <a:endParaRPr lang="en-US" sz="1600" dirty="0">
              <a:latin typeface="Calibri" panose="020F0502020204030204" charset="0"/>
              <a:ea typeface="Calibri" panose="020F050202020403020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el-GR" sz="1600" dirty="0">
                <a:latin typeface="Calibri" panose="020F0502020204030204" charset="0"/>
                <a:ea typeface="Calibri" panose="020F0502020204030204" charset="0"/>
                <a:cs typeface="Times New Roman" panose="02020603050405020304" pitchFamily="18" charset="0"/>
              </a:rPr>
              <a:t>Κάθονται μόνα στο θρανίο και επιλέγονται τελευταία για συμμετοχή σε ομάδες</a:t>
            </a:r>
            <a:endParaRPr lang="en-US" sz="1600" dirty="0">
              <a:latin typeface="Calibri" panose="020F0502020204030204" charset="0"/>
              <a:ea typeface="Calibri" panose="020F0502020204030204" charset="0"/>
              <a:cs typeface="Times New Roman" panose="02020603050405020304" pitchFamily="18" charset="0"/>
            </a:endParaRPr>
          </a:p>
          <a:p>
            <a:pPr algn="r">
              <a:lnSpc>
                <a:spcPct val="107000"/>
              </a:lnSpc>
              <a:spcAft>
                <a:spcPts val="800"/>
              </a:spcAft>
            </a:pPr>
            <a:r>
              <a:rPr lang="el-GR" sz="1600" i="1" dirty="0">
                <a:latin typeface="Calibri" panose="020F0502020204030204" charset="0"/>
                <a:ea typeface="Calibri" panose="020F0502020204030204" charset="0"/>
                <a:cs typeface="Times New Roman" panose="02020603050405020304" pitchFamily="18" charset="0"/>
              </a:rPr>
              <a:t>(</a:t>
            </a:r>
            <a:r>
              <a:rPr lang="el-GR" sz="1600" i="1" dirty="0" err="1">
                <a:latin typeface="Calibri" panose="020F0502020204030204" charset="0"/>
                <a:ea typeface="Calibri" panose="020F0502020204030204" charset="0"/>
                <a:cs typeface="Times New Roman" panose="02020603050405020304" pitchFamily="18" charset="0"/>
              </a:rPr>
              <a:t>Leiner</a:t>
            </a:r>
            <a:r>
              <a:rPr lang="en-US" sz="1600" i="1" dirty="0">
                <a:latin typeface="Calibri" panose="020F0502020204030204" charset="0"/>
                <a:ea typeface="Calibri" panose="020F0502020204030204" charset="0"/>
                <a:cs typeface="Times New Roman" panose="02020603050405020304" pitchFamily="18" charset="0"/>
              </a:rPr>
              <a:t> et al.</a:t>
            </a:r>
            <a:r>
              <a:rPr lang="el-GR" sz="1600" i="1" dirty="0">
                <a:latin typeface="Calibri" panose="020F0502020204030204" charset="0"/>
                <a:ea typeface="Calibri" panose="020F0502020204030204" charset="0"/>
                <a:cs typeface="Times New Roman" panose="02020603050405020304" pitchFamily="18" charset="0"/>
              </a:rPr>
              <a:t>, 2014; </a:t>
            </a:r>
            <a:r>
              <a:rPr lang="en-US" sz="1600" i="1" dirty="0"/>
              <a:t>Office of Human Rights, District of Columbia</a:t>
            </a:r>
            <a:r>
              <a:rPr lang="el-GR" sz="1600" i="1" dirty="0"/>
              <a:t>, </a:t>
            </a:r>
            <a:r>
              <a:rPr lang="en-US" sz="1600" i="1" dirty="0"/>
              <a:t>2023</a:t>
            </a:r>
            <a:r>
              <a:rPr lang="en-US" sz="1600" i="1" dirty="0">
                <a:latin typeface="Calibri" panose="020F0502020204030204" charset="0"/>
                <a:ea typeface="Calibri" panose="020F0502020204030204" charset="0"/>
                <a:cs typeface="Times New Roman" panose="02020603050405020304" pitchFamily="18" charset="0"/>
              </a:rPr>
              <a:t>)</a:t>
            </a:r>
            <a:endParaRPr lang="el-GR" sz="1600" i="1" dirty="0">
              <a:latin typeface="Calibri" panose="020F0502020204030204" charset="0"/>
              <a:ea typeface="Calibri" panose="020F050202020403020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l-GR" sz="1400" dirty="0">
              <a:latin typeface="Calibri" panose="020F0502020204030204" charset="0"/>
              <a:ea typeface="Calibri" panose="020F050202020403020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l-GR" sz="1400" dirty="0">
              <a:latin typeface="Calibri" panose="020F0502020204030204" charset="0"/>
              <a:ea typeface="Calibri" panose="020F050202020403020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l-GR" sz="1400" dirty="0">
              <a:latin typeface="Calibri" panose="020F0502020204030204" charset="0"/>
              <a:ea typeface="Calibri" panose="020F0502020204030204" charset="0"/>
              <a:cs typeface="Times New Roman" panose="02020603050405020304" pitchFamily="18" charset="0"/>
            </a:endParaRPr>
          </a:p>
          <a:p>
            <a:pPr>
              <a:lnSpc>
                <a:spcPct val="107000"/>
              </a:lnSpc>
              <a:spcAft>
                <a:spcPts val="800"/>
              </a:spcAft>
            </a:pPr>
            <a:endParaRPr lang="el-GR" sz="1400" dirty="0">
              <a:latin typeface="Calibri" panose="020F0502020204030204" charset="0"/>
              <a:ea typeface="Calibri" panose="020F050202020403020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l-GR" sz="1400" dirty="0">
              <a:latin typeface="Calibri" panose="020F0502020204030204" charset="0"/>
              <a:ea typeface="Calibri" panose="020F050202020403020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l-GR" sz="1400" dirty="0">
              <a:latin typeface="Calibri" panose="020F0502020204030204" charset="0"/>
              <a:ea typeface="Calibri" panose="020F050202020403020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l-GR" sz="1400" dirty="0">
              <a:latin typeface="Calibri" panose="020F0502020204030204" charset="0"/>
              <a:ea typeface="Calibri" panose="020F050202020403020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l-GR" sz="1400" dirty="0">
              <a:latin typeface="Calibri" panose="020F0502020204030204" charset="0"/>
              <a:ea typeface="Calibri" panose="020F050202020403020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l-GR" sz="1400" dirty="0">
              <a:latin typeface="Calibri" panose="020F0502020204030204" charset="0"/>
              <a:ea typeface="Calibri" panose="020F0502020204030204" charset="0"/>
              <a:cs typeface="Times New Roman" panose="02020603050405020304" pitchFamily="18" charset="0"/>
            </a:endParaRPr>
          </a:p>
          <a:p>
            <a:pPr>
              <a:lnSpc>
                <a:spcPct val="107000"/>
              </a:lnSpc>
              <a:spcAft>
                <a:spcPts val="800"/>
              </a:spcAft>
            </a:pPr>
            <a:endParaRPr lang="el-GR" sz="1400" dirty="0">
              <a:latin typeface="Calibri" panose="020F0502020204030204" charset="0"/>
              <a:ea typeface="Calibri" panose="020F0502020204030204" charset="0"/>
              <a:cs typeface="Times New Roman" panose="02020603050405020304" pitchFamily="18" charset="0"/>
            </a:endParaRPr>
          </a:p>
        </p:txBody>
      </p:sp>
      <p:pic>
        <p:nvPicPr>
          <p:cNvPr id="2" name="Θέση εικόνας 10" descr="Εικόνα που περιέχει ρουχισμός, άτομο, ανθρώπινο πρόσωπο, τοίχος&#10;&#10;Περιγραφή που δημιουργήθηκε αυτόματα"/>
          <p:cNvPicPr>
            <a:picLocks noChangeAspect="1"/>
          </p:cNvPicPr>
          <p:nvPr/>
        </p:nvPicPr>
        <p:blipFill rotWithShape="1">
          <a:blip r:embed="rId3" cstate="screen">
            <a:extLst>
              <a:ext uri="{28A0092B-C50C-407E-A947-70E740481C1C}">
                <a14:useLocalDpi xmlns:a14="http://schemas.microsoft.com/office/drawing/2010/main" val="0"/>
              </a:ext>
            </a:extLst>
          </a:blip>
          <a:srcRect/>
          <a:stretch>
            <a:fillRect/>
          </a:stretch>
        </p:blipFill>
        <p:spPr>
          <a:xfrm>
            <a:off x="7641030" y="6751"/>
            <a:ext cx="4550970" cy="5979376"/>
          </a:xfrm>
          <a:prstGeom prst="rect">
            <a:avLst/>
          </a:prstGeom>
        </p:spPr>
      </p:pic>
      <p:grpSp>
        <p:nvGrpSpPr>
          <p:cNvPr id="6" name="Group 5"/>
          <p:cNvGrpSpPr/>
          <p:nvPr/>
        </p:nvGrpSpPr>
        <p:grpSpPr>
          <a:xfrm>
            <a:off x="3633952" y="6250940"/>
            <a:ext cx="8558048" cy="607060"/>
            <a:chOff x="3633952" y="5831840"/>
            <a:chExt cx="8558048" cy="607060"/>
          </a:xfrm>
        </p:grpSpPr>
        <p:sp>
          <p:nvSpPr>
            <p:cNvPr id="7" name="Rectangle 6"/>
            <p:cNvSpPr/>
            <p:nvPr/>
          </p:nvSpPr>
          <p:spPr>
            <a:xfrm>
              <a:off x="3633952" y="5831840"/>
              <a:ext cx="85580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Εικόνα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14" name="TextBox 13">
            <a:extLst>
              <a:ext uri="{FF2B5EF4-FFF2-40B4-BE49-F238E27FC236}">
                <a16:creationId xmlns:a16="http://schemas.microsoft.com/office/drawing/2014/main" id="{6365D428-8BBA-43D6-BB0D-D15E486843B7}"/>
              </a:ext>
            </a:extLst>
          </p:cNvPr>
          <p:cNvSpPr txBox="1"/>
          <p:nvPr/>
        </p:nvSpPr>
        <p:spPr>
          <a:xfrm>
            <a:off x="361826" y="238139"/>
            <a:ext cx="7378490" cy="646331"/>
          </a:xfrm>
          <a:prstGeom prst="rect">
            <a:avLst/>
          </a:prstGeom>
          <a:noFill/>
        </p:spPr>
        <p:txBody>
          <a:bodyPr wrap="square">
            <a:spAutoFit/>
          </a:bodyPr>
          <a:lstStyle/>
          <a:p>
            <a:pPr algn="ctr"/>
            <a:r>
              <a:rPr lang="el-GR" sz="1800" spc="300" dirty="0">
                <a:solidFill>
                  <a:schemeClr val="bg1"/>
                </a:solidFill>
                <a:ea typeface="+mn-lt"/>
                <a:cs typeface="+mn-lt"/>
              </a:rPr>
              <a:t>Παιδί που υφίσταται Ε.ΒΙ.Ε.-</a:t>
            </a:r>
            <a:r>
              <a:rPr lang="en-US" dirty="0">
                <a:solidFill>
                  <a:schemeClr val="bg1"/>
                </a:solidFill>
                <a:cs typeface="Calibri"/>
              </a:rPr>
              <a:t> </a:t>
            </a:r>
            <a:r>
              <a:rPr lang="el-GR" sz="1800" spc="300" dirty="0">
                <a:solidFill>
                  <a:schemeClr val="bg1"/>
                </a:solidFill>
                <a:latin typeface="Calibri"/>
                <a:ea typeface="Lato Heavy" panose="020F0502020204030203" pitchFamily="34" charset="0"/>
                <a:cs typeface="Lato Heavy" panose="020F0502020204030203" pitchFamily="34" charset="0"/>
              </a:rPr>
              <a:t>«Κόκκινες Σημαίες» </a:t>
            </a:r>
            <a:endParaRPr lang="en-US" sz="1800" spc="300" dirty="0">
              <a:solidFill>
                <a:schemeClr val="bg1"/>
              </a:solidFill>
              <a:latin typeface="Calibri"/>
              <a:ea typeface="Lato Heavy" panose="020F0502020204030203" pitchFamily="34" charset="0"/>
              <a:cs typeface="Lato Heavy" panose="020F0502020204030203" pitchFamily="34" charset="0"/>
            </a:endParaRPr>
          </a:p>
          <a:p>
            <a:pPr algn="ctr"/>
            <a:r>
              <a:rPr lang="el-GR" sz="1800" spc="300" dirty="0">
                <a:solidFill>
                  <a:schemeClr val="bg1"/>
                </a:solidFill>
                <a:latin typeface="Calibri"/>
                <a:ea typeface="Lato Heavy" panose="020F0502020204030203" pitchFamily="34" charset="0"/>
                <a:cs typeface="Lato Heavy" panose="020F0502020204030203" pitchFamily="34" charset="0"/>
              </a:rPr>
              <a:t>στο σχολείο</a:t>
            </a:r>
            <a:endParaRPr lang="id-ID" sz="1800" spc="300" dirty="0">
              <a:solidFill>
                <a:schemeClr val="bg1"/>
              </a:solidFill>
              <a:latin typeface="Calibri"/>
              <a:ea typeface="Lato Heavy" panose="020F0502020204030203" pitchFamily="34" charset="0"/>
              <a:cs typeface="Lato Heavy" panose="020F0502020204030203" pitchFamily="34" charset="0"/>
            </a:endParaRPr>
          </a:p>
        </p:txBody>
      </p:sp>
      <p:pic>
        <p:nvPicPr>
          <p:cNvPr id="11" name="Εικόνα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357866" y="6354845"/>
            <a:ext cx="1425895" cy="399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62470" y="1233344"/>
            <a:ext cx="6115588" cy="769192"/>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9199" y="170386"/>
            <a:ext cx="1693417" cy="446286"/>
          </a:xfrm>
          <a:prstGeom prst="rect">
            <a:avLst/>
          </a:prstGeom>
        </p:spPr>
      </p:pic>
      <p:sp>
        <p:nvSpPr>
          <p:cNvPr id="13" name="Rectangle 2"/>
          <p:cNvSpPr txBox="1">
            <a:spLocks noChangeArrowheads="1"/>
          </p:cNvSpPr>
          <p:nvPr/>
        </p:nvSpPr>
        <p:spPr>
          <a:xfrm>
            <a:off x="1819922" y="1365798"/>
            <a:ext cx="5726949" cy="519945"/>
          </a:xfrm>
          <a:prstGeom prst="rect">
            <a:avLst/>
          </a:prstGeom>
          <a:noFill/>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b="1" dirty="0">
                <a:solidFill>
                  <a:schemeClr val="bg1"/>
                </a:solidFill>
              </a:rPr>
              <a:t>Παιδιά που ασκούν Ε.ΒΙ.Ε. -Προφίλ </a:t>
            </a:r>
          </a:p>
        </p:txBody>
      </p:sp>
      <p:pic>
        <p:nvPicPr>
          <p:cNvPr id="8" name="Θέση εικόνας 7"/>
          <p:cNvPicPr>
            <a:picLocks noGrp="1" noChangeAspect="1"/>
          </p:cNvPicPr>
          <p:nvPr>
            <p:ph type="pic" sz="quarter" idx="10"/>
          </p:nvPr>
        </p:nvPicPr>
        <p:blipFill>
          <a:blip r:embed="rId4" cstate="screen">
            <a:extLst>
              <a:ext uri="{28A0092B-C50C-407E-A947-70E740481C1C}">
                <a14:useLocalDpi xmlns:a14="http://schemas.microsoft.com/office/drawing/2010/main" val="0"/>
              </a:ext>
            </a:extLst>
          </a:blip>
          <a:srcRect/>
          <a:stretch>
            <a:fillRect/>
          </a:stretch>
        </p:blipFill>
        <p:spPr/>
      </p:pic>
      <p:sp>
        <p:nvSpPr>
          <p:cNvPr id="14" name="TextBox 13"/>
          <p:cNvSpPr txBox="1"/>
          <p:nvPr/>
        </p:nvSpPr>
        <p:spPr>
          <a:xfrm>
            <a:off x="140678" y="2126465"/>
            <a:ext cx="7275006" cy="5047536"/>
          </a:xfrm>
          <a:prstGeom prst="rect">
            <a:avLst/>
          </a:prstGeom>
          <a:noFill/>
        </p:spPr>
        <p:txBody>
          <a:bodyPr wrap="square">
            <a:spAutoFit/>
          </a:bodyPr>
          <a:lstStyle/>
          <a:p>
            <a:pPr marL="285750" indent="-285750">
              <a:buFont typeface="Wingdings" panose="05000000000000000000" pitchFamily="2" charset="2"/>
              <a:buChar char="q"/>
            </a:pPr>
            <a:r>
              <a:rPr lang="el-GR" sz="1600" dirty="0"/>
              <a:t>Οικογενειακό υπόβαθρο «κλειδί» (βία, εξευτελισμοί),</a:t>
            </a:r>
            <a:r>
              <a:rPr lang="en-US" sz="1600" dirty="0"/>
              <a:t> </a:t>
            </a:r>
            <a:r>
              <a:rPr lang="el-GR" sz="1600" dirty="0"/>
              <a:t>μεταφέρουν τα αρνητικά συναισθήματά τους στους άλλους</a:t>
            </a:r>
          </a:p>
          <a:p>
            <a:pPr marL="285750" indent="-285750">
              <a:buFont typeface="Wingdings" panose="05000000000000000000" pitchFamily="2" charset="2"/>
              <a:buChar char="q"/>
            </a:pPr>
            <a:r>
              <a:rPr lang="el-GR" sz="1600" dirty="0"/>
              <a:t>Τους αρέσουν οι καυγάδες επιθετική συμπεριφορά</a:t>
            </a:r>
          </a:p>
          <a:p>
            <a:pPr marL="285750" indent="-285750">
              <a:buFont typeface="Wingdings" panose="05000000000000000000" pitchFamily="2" charset="2"/>
              <a:buChar char="q"/>
            </a:pPr>
            <a:r>
              <a:rPr lang="el-GR" sz="1600" dirty="0"/>
              <a:t>Παρορμητικότητα</a:t>
            </a:r>
          </a:p>
          <a:p>
            <a:pPr marL="285750" indent="-285750">
              <a:buFont typeface="Wingdings" panose="05000000000000000000" pitchFamily="2" charset="2"/>
              <a:buChar char="q"/>
            </a:pPr>
            <a:r>
              <a:rPr lang="el-GR" sz="1600" dirty="0"/>
              <a:t>Χαμηλή </a:t>
            </a:r>
            <a:r>
              <a:rPr lang="el-GR" sz="1600" dirty="0" err="1"/>
              <a:t>ενσυναίσθηση</a:t>
            </a:r>
            <a:endParaRPr lang="el-GR" sz="1600" dirty="0"/>
          </a:p>
          <a:p>
            <a:pPr marL="285750" indent="-285750">
              <a:buFont typeface="Wingdings" panose="05000000000000000000" pitchFamily="2" charset="2"/>
              <a:buChar char="q"/>
            </a:pPr>
            <a:r>
              <a:rPr lang="el-GR" sz="1600" dirty="0"/>
              <a:t>Προσπάθεια να τραβήξουν την προσοχή ή να τύχουν αποδοχής, αν</a:t>
            </a:r>
            <a:r>
              <a:rPr lang="en-US" sz="1600" dirty="0"/>
              <a:t> </a:t>
            </a:r>
            <a:r>
              <a:rPr lang="el-GR" sz="1600" dirty="0"/>
              <a:t>μειονεκτούν σε άλλους τομείς</a:t>
            </a:r>
          </a:p>
          <a:p>
            <a:pPr marL="285750" indent="-285750" algn="just">
              <a:buFont typeface="Wingdings" panose="05000000000000000000" pitchFamily="2" charset="2"/>
              <a:buChar char="q"/>
            </a:pPr>
            <a:r>
              <a:rPr lang="el-GR" sz="1600" dirty="0"/>
              <a:t>Επιθετική συμπεριφορά προς άλλους ανθρώπους ή ζώα</a:t>
            </a:r>
          </a:p>
          <a:p>
            <a:pPr marL="285750" indent="-285750" algn="just">
              <a:buFont typeface="Wingdings" panose="05000000000000000000" pitchFamily="2" charset="2"/>
              <a:buChar char="q"/>
            </a:pPr>
            <a:r>
              <a:rPr lang="el-GR" sz="1600" dirty="0"/>
              <a:t>Αυταρχική ή δεσποτική συμπεριφορά</a:t>
            </a:r>
          </a:p>
          <a:p>
            <a:pPr marL="285750" indent="-285750" algn="just">
              <a:buFont typeface="Wingdings" panose="05000000000000000000" pitchFamily="2" charset="2"/>
              <a:buChar char="q"/>
            </a:pPr>
            <a:r>
              <a:rPr lang="el-GR" sz="1600" dirty="0"/>
              <a:t>Μυστικοπαθής στάση αναφορικά με τα αντικείμενα που κατέχουν</a:t>
            </a:r>
          </a:p>
          <a:p>
            <a:pPr marL="285750" indent="-285750" algn="just">
              <a:buFont typeface="Wingdings" panose="05000000000000000000" pitchFamily="2" charset="2"/>
              <a:buChar char="q"/>
            </a:pPr>
            <a:r>
              <a:rPr lang="el-GR" sz="1600" dirty="0"/>
              <a:t>Αντιδρούν έντονα </a:t>
            </a:r>
          </a:p>
          <a:p>
            <a:pPr marL="285750" indent="-285750" algn="just">
              <a:buFont typeface="Wingdings" panose="05000000000000000000" pitchFamily="2" charset="2"/>
              <a:buChar char="q"/>
            </a:pPr>
            <a:r>
              <a:rPr lang="el-GR" sz="1600" dirty="0"/>
              <a:t>Δυσκολεύονται να αναλάβουν την ευθύνη των </a:t>
            </a:r>
            <a:r>
              <a:rPr lang="el-GR" sz="1600" dirty="0" err="1"/>
              <a:t>πράξεών</a:t>
            </a:r>
            <a:r>
              <a:rPr lang="el-GR" sz="1600" dirty="0"/>
              <a:t> τους </a:t>
            </a:r>
          </a:p>
          <a:p>
            <a:pPr marL="285750" indent="-285750" algn="just">
              <a:buFont typeface="Wingdings" panose="05000000000000000000" pitchFamily="2" charset="2"/>
              <a:buChar char="q"/>
            </a:pPr>
            <a:r>
              <a:rPr lang="el-GR" sz="1600" dirty="0"/>
              <a:t>Τείνουν να μιλάνε άσχημα </a:t>
            </a:r>
          </a:p>
          <a:p>
            <a:pPr marL="285750" indent="-285750" algn="just">
              <a:buFont typeface="Wingdings" panose="05000000000000000000" pitchFamily="2" charset="2"/>
              <a:buChar char="q"/>
            </a:pPr>
            <a:r>
              <a:rPr lang="el-GR" sz="1600" dirty="0"/>
              <a:t>Συναναστρέφονται με παιδιά που συμπεριφέρονται βίαια και επιθετικά </a:t>
            </a:r>
          </a:p>
          <a:p>
            <a:pPr marL="285750" indent="-285750" algn="just">
              <a:buFont typeface="Wingdings" panose="05000000000000000000" pitchFamily="2" charset="2"/>
              <a:buChar char="q"/>
            </a:pPr>
            <a:r>
              <a:rPr lang="el-GR" sz="1600" dirty="0"/>
              <a:t>Χρήση ουσιών</a:t>
            </a:r>
          </a:p>
          <a:p>
            <a:pPr algn="r"/>
            <a:endParaRPr lang="el-GR" sz="1400" i="1" dirty="0"/>
          </a:p>
          <a:p>
            <a:pPr algn="r"/>
            <a:r>
              <a:rPr lang="el-GR" sz="1600" i="1" dirty="0"/>
              <a:t>(Ο</a:t>
            </a:r>
            <a:r>
              <a:rPr lang="en-US" sz="1600" i="1" dirty="0" err="1"/>
              <a:t>lweus</a:t>
            </a:r>
            <a:r>
              <a:rPr lang="en-US" sz="1600" i="1" dirty="0"/>
              <a:t> , 1993 , 2010; Sharp &amp; Cowie, 1994; </a:t>
            </a:r>
            <a:r>
              <a:rPr lang="en-US" sz="1600" i="1" dirty="0" err="1"/>
              <a:t>Leiner</a:t>
            </a:r>
            <a:r>
              <a:rPr lang="en-US" sz="1600" i="1" dirty="0"/>
              <a:t>, et. al., 2014</a:t>
            </a:r>
            <a:r>
              <a:rPr lang="el-GR" sz="1600" i="1" dirty="0"/>
              <a:t>; </a:t>
            </a:r>
            <a:r>
              <a:rPr lang="el-GR" sz="1600" i="1" dirty="0" err="1"/>
              <a:t>Rigby</a:t>
            </a:r>
            <a:r>
              <a:rPr lang="el-GR" sz="1600" i="1" dirty="0"/>
              <a:t>, 2008)</a:t>
            </a:r>
          </a:p>
          <a:p>
            <a:pPr algn="just"/>
            <a:endParaRPr lang="el-GR" sz="1600" i="1" dirty="0">
              <a:highlight>
                <a:srgbClr val="FFFF00"/>
              </a:highlight>
            </a:endParaRPr>
          </a:p>
          <a:p>
            <a:pPr algn="r"/>
            <a:endParaRPr lang="el-GR" i="1" dirty="0"/>
          </a:p>
          <a:p>
            <a:pPr algn="r"/>
            <a:endParaRPr lang="el-GR" i="1" dirty="0"/>
          </a:p>
        </p:txBody>
      </p:sp>
      <p:pic>
        <p:nvPicPr>
          <p:cNvPr id="9" name="Εικόνα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989789" y="217422"/>
            <a:ext cx="1425895" cy="399250"/>
          </a:xfrm>
          <a:prstGeom prst="rect">
            <a:avLst/>
          </a:prstGeom>
        </p:spPr>
      </p:pic>
    </p:spTree>
    <p:extLst>
      <p:ext uri="{BB962C8B-B14F-4D97-AF65-F5344CB8AC3E}">
        <p14:creationId xmlns:p14="http://schemas.microsoft.com/office/powerpoint/2010/main" val="87870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39988" y="2800350"/>
            <a:ext cx="2351814"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6868190" y="3814334"/>
            <a:ext cx="4161759" cy="1131079"/>
          </a:xfrm>
          <a:prstGeom prst="rect">
            <a:avLst/>
          </a:prstGeom>
        </p:spPr>
        <p:txBody>
          <a:bodyPr wrap="square">
            <a:spAutoFit/>
          </a:bodyPr>
          <a:lstStyle/>
          <a:p>
            <a:pPr algn="just">
              <a:lnSpc>
                <a:spcPct val="150000"/>
              </a:lnSpc>
            </a:pPr>
            <a:r>
              <a:rPr lang="id-ID" sz="900" i="0">
                <a:solidFill>
                  <a:schemeClr val="bg1"/>
                </a:solidFill>
                <a:effectLst/>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porttitor ligula justo libero vivamus porttitor dolor, conubia</a:t>
            </a:r>
            <a:endParaRPr lang="id-ID" sz="9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6868191" y="3196691"/>
            <a:ext cx="3191899" cy="400110"/>
          </a:xfrm>
          <a:prstGeom prst="rect">
            <a:avLst/>
          </a:prstGeom>
          <a:noFill/>
        </p:spPr>
        <p:txBody>
          <a:bodyPr wrap="none" rtlCol="0">
            <a:spAutoFit/>
          </a:bodyPr>
          <a:lstStyle/>
          <a:p>
            <a:r>
              <a:rPr lang="id-ID" sz="2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ABOUT PORTFOLIO</a:t>
            </a:r>
          </a:p>
        </p:txBody>
      </p:sp>
      <p:cxnSp>
        <p:nvCxnSpPr>
          <p:cNvPr id="10" name="Straight Connector 9"/>
          <p:cNvCxnSpPr/>
          <p:nvPr/>
        </p:nvCxnSpPr>
        <p:spPr>
          <a:xfrm>
            <a:off x="6950367" y="3670466"/>
            <a:ext cx="7311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Θέση εικόνας 3"/>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1" y="-7340"/>
            <a:ext cx="5206741" cy="6865340"/>
          </a:xfrm>
        </p:spPr>
      </p:pic>
      <p:grpSp>
        <p:nvGrpSpPr>
          <p:cNvPr id="5" name="Ομάδα 4"/>
          <p:cNvGrpSpPr/>
          <p:nvPr/>
        </p:nvGrpSpPr>
        <p:grpSpPr>
          <a:xfrm>
            <a:off x="0" y="-8730"/>
            <a:ext cx="2362200" cy="1088668"/>
            <a:chOff x="0" y="-8730"/>
            <a:chExt cx="3417013" cy="1574800"/>
          </a:xfrm>
        </p:grpSpPr>
        <p:sp>
          <p:nvSpPr>
            <p:cNvPr id="15" name="Ορθογώνιο 14"/>
            <p:cNvSpPr/>
            <p:nvPr/>
          </p:nvSpPr>
          <p:spPr>
            <a:xfrm>
              <a:off x="0" y="-8730"/>
              <a:ext cx="3417013"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Εικόνα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08" y="445539"/>
              <a:ext cx="2574165" cy="681696"/>
            </a:xfrm>
            <a:prstGeom prst="rect">
              <a:avLst/>
            </a:prstGeom>
            <a:effectLst/>
          </p:spPr>
        </p:pic>
      </p:grpSp>
      <p:grpSp>
        <p:nvGrpSpPr>
          <p:cNvPr id="12" name="Ομάδα 11"/>
          <p:cNvGrpSpPr/>
          <p:nvPr/>
        </p:nvGrpSpPr>
        <p:grpSpPr>
          <a:xfrm>
            <a:off x="6617641" y="177999"/>
            <a:ext cx="5574359" cy="1197139"/>
            <a:chOff x="5568983" y="235683"/>
            <a:chExt cx="6338297" cy="1197139"/>
          </a:xfrm>
        </p:grpSpPr>
        <p:sp>
          <p:nvSpPr>
            <p:cNvPr id="13" name="Rectangle 3"/>
            <p:cNvSpPr/>
            <p:nvPr/>
          </p:nvSpPr>
          <p:spPr>
            <a:xfrm>
              <a:off x="5568983" y="235683"/>
              <a:ext cx="6338297"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5947307" y="482411"/>
              <a:ext cx="5023112" cy="707886"/>
            </a:xfrm>
            <a:prstGeom prst="rect">
              <a:avLst/>
            </a:prstGeom>
            <a:noFill/>
          </p:spPr>
          <p:txBody>
            <a:bodyPr wrap="square" rtlCol="0">
              <a:spAutoFit/>
            </a:bodyPr>
            <a:lstStyle/>
            <a:p>
              <a:r>
                <a:rPr lang="el-GR"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Παιδί που ασκεί Ε.ΒΙ.Ε.-</a:t>
              </a:r>
            </a:p>
            <a:p>
              <a:r>
                <a:rPr lang="el-GR"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«Κόκκινες Σημαίες» στο σπίτι</a:t>
              </a:r>
              <a:endParaRPr lang="id-ID"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grpSp>
      <p:sp>
        <p:nvSpPr>
          <p:cNvPr id="18" name="TextBox 17"/>
          <p:cNvSpPr txBox="1"/>
          <p:nvPr/>
        </p:nvSpPr>
        <p:spPr>
          <a:xfrm>
            <a:off x="5900241" y="6178609"/>
            <a:ext cx="6097656" cy="276999"/>
          </a:xfrm>
          <a:prstGeom prst="rect">
            <a:avLst/>
          </a:prstGeom>
          <a:noFill/>
        </p:spPr>
        <p:txBody>
          <a:bodyPr wrap="square">
            <a:spAutoFit/>
          </a:bodyPr>
          <a:lstStyle/>
          <a:p>
            <a:pPr algn="r"/>
            <a:r>
              <a:rPr lang="el-GR" sz="1200" i="1">
                <a:hlinkClick r:id="rId5"/>
              </a:rPr>
              <a:t>Πηγή: </a:t>
            </a:r>
            <a:r>
              <a:rPr lang="en-US" sz="1200" i="1">
                <a:hlinkClick r:id="rId5"/>
              </a:rPr>
              <a:t>https://www.stopbullying.gov/bullying/warning-signs</a:t>
            </a:r>
            <a:r>
              <a:rPr lang="el-GR" sz="1200" i="1"/>
              <a:t> </a:t>
            </a:r>
          </a:p>
        </p:txBody>
      </p:sp>
      <p:sp>
        <p:nvSpPr>
          <p:cNvPr id="20" name="TextBox 19"/>
          <p:cNvSpPr txBox="1"/>
          <p:nvPr/>
        </p:nvSpPr>
        <p:spPr>
          <a:xfrm>
            <a:off x="5783131" y="1621866"/>
            <a:ext cx="6130332" cy="4524315"/>
          </a:xfrm>
          <a:prstGeom prst="rect">
            <a:avLst/>
          </a:prstGeom>
          <a:noFill/>
        </p:spPr>
        <p:txBody>
          <a:bodyPr wrap="square">
            <a:spAutoFit/>
          </a:bodyPr>
          <a:lstStyle/>
          <a:p>
            <a:pPr marL="285750" indent="-285750" algn="l">
              <a:buFont typeface="Wingdings" panose="05000000000000000000" pitchFamily="2" charset="2"/>
              <a:buChar char="q"/>
            </a:pPr>
            <a:endParaRPr lang="el-GR" b="0" i="0" dirty="0">
              <a:solidFill>
                <a:srgbClr val="1B1B1B"/>
              </a:solidFill>
              <a:effectLst/>
              <a:latin typeface="Source Sans Pro Web"/>
            </a:endParaRPr>
          </a:p>
          <a:p>
            <a:pPr marL="285750" indent="-285750" algn="l">
              <a:buFont typeface="Wingdings" panose="05000000000000000000" pitchFamily="2" charset="2"/>
              <a:buChar char="q"/>
            </a:pPr>
            <a:r>
              <a:rPr lang="el-GR" b="0" i="0" dirty="0">
                <a:solidFill>
                  <a:srgbClr val="1B1B1B"/>
                </a:solidFill>
                <a:effectLst/>
                <a:latin typeface="Source Sans Pro Web"/>
              </a:rPr>
              <a:t>Εμπλέκεται σε καυγάδες και διαπληκτισμούς τόσο με τα αδέρφια όσο και με παιδιά φιλικών οικογενειών </a:t>
            </a:r>
          </a:p>
          <a:p>
            <a:pPr marL="285750" indent="-285750" algn="l">
              <a:buFont typeface="Wingdings" panose="05000000000000000000" pitchFamily="2" charset="2"/>
              <a:buChar char="q"/>
            </a:pPr>
            <a:endParaRPr lang="el-GR" b="0" i="0" dirty="0">
              <a:solidFill>
                <a:srgbClr val="1B1B1B"/>
              </a:solidFill>
              <a:effectLst/>
              <a:latin typeface="Source Sans Pro Web"/>
            </a:endParaRPr>
          </a:p>
          <a:p>
            <a:pPr marL="285750" indent="-285750" algn="l">
              <a:buFont typeface="Wingdings" panose="05000000000000000000" pitchFamily="2" charset="2"/>
              <a:buChar char="q"/>
            </a:pPr>
            <a:r>
              <a:rPr lang="el-GR" b="0" i="0" dirty="0">
                <a:solidFill>
                  <a:srgbClr val="1B1B1B"/>
                </a:solidFill>
                <a:effectLst/>
                <a:latin typeface="Source Sans Pro Web"/>
              </a:rPr>
              <a:t>Έχει φίλους που εκφοβίζουν άλλους</a:t>
            </a:r>
          </a:p>
          <a:p>
            <a:pPr marL="285750" indent="-285750" algn="l">
              <a:buFont typeface="Wingdings" panose="05000000000000000000" pitchFamily="2" charset="2"/>
              <a:buChar char="q"/>
            </a:pPr>
            <a:endParaRPr lang="el-GR" b="0" i="0" dirty="0">
              <a:solidFill>
                <a:srgbClr val="1B1B1B"/>
              </a:solidFill>
              <a:effectLst/>
              <a:latin typeface="Source Sans Pro Web"/>
            </a:endParaRPr>
          </a:p>
          <a:p>
            <a:pPr marL="285750" indent="-285750" algn="l">
              <a:buFont typeface="Wingdings" panose="05000000000000000000" pitchFamily="2" charset="2"/>
              <a:buChar char="q"/>
            </a:pPr>
            <a:r>
              <a:rPr lang="el-GR" b="0" i="0" dirty="0">
                <a:solidFill>
                  <a:srgbClr val="1B1B1B"/>
                </a:solidFill>
                <a:effectLst/>
                <a:latin typeface="Source Sans Pro Web"/>
              </a:rPr>
              <a:t>Είναι όλο και πιο επιθετικά</a:t>
            </a:r>
          </a:p>
          <a:p>
            <a:pPr marL="285750" indent="-285750" algn="l">
              <a:buFont typeface="Wingdings" panose="05000000000000000000" pitchFamily="2" charset="2"/>
              <a:buChar char="q"/>
            </a:pPr>
            <a:endParaRPr lang="el-GR" b="0" i="0" dirty="0">
              <a:solidFill>
                <a:srgbClr val="1B1B1B"/>
              </a:solidFill>
              <a:effectLst/>
              <a:latin typeface="Source Sans Pro Web"/>
            </a:endParaRPr>
          </a:p>
          <a:p>
            <a:pPr marL="285750" indent="-285750" algn="l">
              <a:buFont typeface="Wingdings" panose="05000000000000000000" pitchFamily="2" charset="2"/>
              <a:buChar char="q"/>
            </a:pPr>
            <a:r>
              <a:rPr lang="el-GR" b="0" i="0" dirty="0">
                <a:solidFill>
                  <a:srgbClr val="1B1B1B"/>
                </a:solidFill>
                <a:effectLst/>
                <a:latin typeface="Source Sans Pro Web"/>
              </a:rPr>
              <a:t>Έχει ανεξήγητα επιπλέον χρήματα ή νέα αντικείμενα</a:t>
            </a:r>
          </a:p>
          <a:p>
            <a:pPr marL="285750" indent="-285750" algn="l">
              <a:buFont typeface="Wingdings" panose="05000000000000000000" pitchFamily="2" charset="2"/>
              <a:buChar char="q"/>
            </a:pPr>
            <a:endParaRPr lang="el-GR" b="0" i="0" dirty="0">
              <a:solidFill>
                <a:srgbClr val="1B1B1B"/>
              </a:solidFill>
              <a:effectLst/>
              <a:latin typeface="Source Sans Pro Web"/>
            </a:endParaRPr>
          </a:p>
          <a:p>
            <a:pPr marL="285750" indent="-285750" algn="l">
              <a:buFont typeface="Wingdings" panose="05000000000000000000" pitchFamily="2" charset="2"/>
              <a:buChar char="q"/>
            </a:pPr>
            <a:r>
              <a:rPr lang="el-GR" b="0" i="0" dirty="0">
                <a:solidFill>
                  <a:srgbClr val="1B1B1B"/>
                </a:solidFill>
                <a:effectLst/>
                <a:latin typeface="Source Sans Pro Web"/>
              </a:rPr>
              <a:t>Κατηγορεί τους άλλους για τα προβλήματά τους</a:t>
            </a:r>
          </a:p>
          <a:p>
            <a:pPr marL="285750" indent="-285750" algn="l">
              <a:buFont typeface="Wingdings" panose="05000000000000000000" pitchFamily="2" charset="2"/>
              <a:buChar char="q"/>
            </a:pPr>
            <a:endParaRPr lang="el-GR" b="0" i="0" dirty="0">
              <a:solidFill>
                <a:srgbClr val="1B1B1B"/>
              </a:solidFill>
              <a:effectLst/>
              <a:latin typeface="Source Sans Pro Web"/>
            </a:endParaRPr>
          </a:p>
          <a:p>
            <a:pPr marL="285750" indent="-285750" algn="l">
              <a:buFont typeface="Wingdings" panose="05000000000000000000" pitchFamily="2" charset="2"/>
              <a:buChar char="q"/>
            </a:pPr>
            <a:r>
              <a:rPr lang="el-GR" b="0" i="0" dirty="0">
                <a:solidFill>
                  <a:srgbClr val="1B1B1B"/>
                </a:solidFill>
                <a:effectLst/>
                <a:latin typeface="Source Sans Pro Web"/>
              </a:rPr>
              <a:t>Δεν αποδέχεται την ευθύνη για τις πράξεις του</a:t>
            </a:r>
          </a:p>
          <a:p>
            <a:pPr marL="285750" indent="-285750" algn="l">
              <a:buFont typeface="Wingdings" panose="05000000000000000000" pitchFamily="2" charset="2"/>
              <a:buChar char="q"/>
            </a:pPr>
            <a:endParaRPr lang="el-GR" b="0" i="0" dirty="0">
              <a:solidFill>
                <a:srgbClr val="1B1B1B"/>
              </a:solidFill>
              <a:effectLst/>
              <a:latin typeface="Source Sans Pro Web"/>
            </a:endParaRPr>
          </a:p>
          <a:p>
            <a:pPr marL="285750" indent="-285750" algn="l">
              <a:buFont typeface="Wingdings" panose="05000000000000000000" pitchFamily="2" charset="2"/>
              <a:buChar char="q"/>
            </a:pPr>
            <a:r>
              <a:rPr lang="el-GR" b="0" i="0" dirty="0">
                <a:solidFill>
                  <a:srgbClr val="1B1B1B"/>
                </a:solidFill>
                <a:effectLst/>
                <a:latin typeface="Source Sans Pro Web"/>
              </a:rPr>
              <a:t>Αυταρχική, δεσποτική και χειριστική συμπεριφορά για να πετύχει αυτό που θέλει </a:t>
            </a:r>
          </a:p>
        </p:txBody>
      </p:sp>
      <p:pic>
        <p:nvPicPr>
          <p:cNvPr id="16" name="Εικόνα 1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487568" y="6455608"/>
            <a:ext cx="1425895" cy="3992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39988" y="2800350"/>
            <a:ext cx="2351814"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6868190" y="3814334"/>
            <a:ext cx="4161759" cy="1131079"/>
          </a:xfrm>
          <a:prstGeom prst="rect">
            <a:avLst/>
          </a:prstGeom>
        </p:spPr>
        <p:txBody>
          <a:bodyPr wrap="square">
            <a:spAutoFit/>
          </a:bodyPr>
          <a:lstStyle/>
          <a:p>
            <a:pPr algn="just">
              <a:lnSpc>
                <a:spcPct val="150000"/>
              </a:lnSpc>
            </a:pPr>
            <a:r>
              <a:rPr lang="id-ID" sz="900" i="0">
                <a:solidFill>
                  <a:schemeClr val="bg1"/>
                </a:solidFill>
                <a:effectLst/>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Lorem ipsum dolor sit amet, lacus nulla ac netus nibh aliquet, porttitor ligula justo libero vivamus porttitor dolor, conubia</a:t>
            </a:r>
            <a:endParaRPr lang="id-ID" sz="9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6868191" y="3196691"/>
            <a:ext cx="3191899" cy="400110"/>
          </a:xfrm>
          <a:prstGeom prst="rect">
            <a:avLst/>
          </a:prstGeom>
          <a:noFill/>
        </p:spPr>
        <p:txBody>
          <a:bodyPr wrap="none" rtlCol="0">
            <a:spAutoFit/>
          </a:bodyPr>
          <a:lstStyle/>
          <a:p>
            <a:r>
              <a:rPr lang="id-ID" sz="2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ABOUT PORTFOLIO</a:t>
            </a:r>
          </a:p>
        </p:txBody>
      </p:sp>
      <p:cxnSp>
        <p:nvCxnSpPr>
          <p:cNvPr id="10" name="Straight Connector 9"/>
          <p:cNvCxnSpPr/>
          <p:nvPr/>
        </p:nvCxnSpPr>
        <p:spPr>
          <a:xfrm>
            <a:off x="6950367" y="3670466"/>
            <a:ext cx="7311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Ομάδα 4"/>
          <p:cNvGrpSpPr/>
          <p:nvPr/>
        </p:nvGrpSpPr>
        <p:grpSpPr>
          <a:xfrm>
            <a:off x="0" y="-8730"/>
            <a:ext cx="2362200" cy="1088668"/>
            <a:chOff x="0" y="-8730"/>
            <a:chExt cx="3417013" cy="1574800"/>
          </a:xfrm>
        </p:grpSpPr>
        <p:sp>
          <p:nvSpPr>
            <p:cNvPr id="15" name="Ορθογώνιο 14"/>
            <p:cNvSpPr/>
            <p:nvPr/>
          </p:nvSpPr>
          <p:spPr>
            <a:xfrm>
              <a:off x="0" y="-8730"/>
              <a:ext cx="3417013"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Εικόνα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08" y="445539"/>
              <a:ext cx="2574165" cy="681696"/>
            </a:xfrm>
            <a:prstGeom prst="rect">
              <a:avLst/>
            </a:prstGeom>
            <a:effectLst/>
          </p:spPr>
        </p:pic>
      </p:grpSp>
      <p:grpSp>
        <p:nvGrpSpPr>
          <p:cNvPr id="12" name="Ομάδα 11"/>
          <p:cNvGrpSpPr/>
          <p:nvPr/>
        </p:nvGrpSpPr>
        <p:grpSpPr>
          <a:xfrm>
            <a:off x="3893239" y="178000"/>
            <a:ext cx="8298762" cy="1015534"/>
            <a:chOff x="5568983" y="235683"/>
            <a:chExt cx="6338297" cy="1197139"/>
          </a:xfrm>
        </p:grpSpPr>
        <p:sp>
          <p:nvSpPr>
            <p:cNvPr id="13" name="Rectangle 3"/>
            <p:cNvSpPr/>
            <p:nvPr/>
          </p:nvSpPr>
          <p:spPr>
            <a:xfrm>
              <a:off x="5568983" y="235683"/>
              <a:ext cx="6338297"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5720645" y="482411"/>
              <a:ext cx="5192080" cy="707886"/>
            </a:xfrm>
            <a:prstGeom prst="rect">
              <a:avLst/>
            </a:prstGeom>
            <a:noFill/>
          </p:spPr>
          <p:txBody>
            <a:bodyPr wrap="none" rtlCol="0">
              <a:spAutoFit/>
            </a:bodyPr>
            <a:lstStyle/>
            <a:p>
              <a:r>
                <a:rPr lang="el-GR"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Παιδί που ασκεί Ε.ΒΙ.Ε -«Κόκκινες Σημαίες» </a:t>
              </a:r>
              <a:endParaRPr lang="en-US"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algn="ctr"/>
              <a:r>
                <a:rPr lang="el-GR"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στο σχολείο</a:t>
              </a:r>
              <a:endParaRPr lang="id-ID"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grpSp>
      <p:sp>
        <p:nvSpPr>
          <p:cNvPr id="16" name="TextBox 15"/>
          <p:cNvSpPr txBox="1"/>
          <p:nvPr/>
        </p:nvSpPr>
        <p:spPr>
          <a:xfrm>
            <a:off x="6015744" y="6493669"/>
            <a:ext cx="6097656" cy="276999"/>
          </a:xfrm>
          <a:prstGeom prst="rect">
            <a:avLst/>
          </a:prstGeom>
          <a:noFill/>
        </p:spPr>
        <p:txBody>
          <a:bodyPr wrap="square">
            <a:spAutoFit/>
          </a:bodyPr>
          <a:lstStyle/>
          <a:p>
            <a:pPr algn="r"/>
            <a:r>
              <a:rPr lang="el-GR" sz="1200" i="1">
                <a:hlinkClick r:id="rId4"/>
              </a:rPr>
              <a:t>Πηγή: </a:t>
            </a:r>
            <a:r>
              <a:rPr lang="en-US" sz="1200" i="1">
                <a:hlinkClick r:id="rId4"/>
              </a:rPr>
              <a:t>https://www.stopbullying.gov/bullying/warning-signs</a:t>
            </a:r>
            <a:r>
              <a:rPr lang="el-GR" sz="1200" i="1"/>
              <a:t> </a:t>
            </a:r>
          </a:p>
        </p:txBody>
      </p:sp>
      <p:sp>
        <p:nvSpPr>
          <p:cNvPr id="18" name="TextBox 17"/>
          <p:cNvSpPr txBox="1"/>
          <p:nvPr/>
        </p:nvSpPr>
        <p:spPr>
          <a:xfrm>
            <a:off x="5786921" y="1599545"/>
            <a:ext cx="5994585" cy="4401205"/>
          </a:xfrm>
          <a:prstGeom prst="rect">
            <a:avLst/>
          </a:prstGeom>
          <a:noFill/>
        </p:spPr>
        <p:txBody>
          <a:bodyPr wrap="square">
            <a:spAutoFit/>
          </a:bodyPr>
          <a:lstStyle/>
          <a:p>
            <a:pPr marL="342900" indent="-342900">
              <a:buFont typeface="Wingdings" panose="05000000000000000000" pitchFamily="2" charset="2"/>
              <a:buChar char="q"/>
            </a:pPr>
            <a:r>
              <a:rPr lang="el-GR" sz="2000" dirty="0"/>
              <a:t>Σε αρκετές περιπτώσεις έχουν 2 - 3 «ακόλουθους» ή κλίκα και απολαμβάνουν να είναι «αρχηγοί»</a:t>
            </a:r>
          </a:p>
          <a:p>
            <a:pPr marL="342900" indent="-342900" algn="l">
              <a:buFont typeface="Wingdings" panose="05000000000000000000" pitchFamily="2" charset="2"/>
              <a:buChar char="q"/>
            </a:pPr>
            <a:r>
              <a:rPr lang="el-GR" sz="2000" dirty="0">
                <a:solidFill>
                  <a:srgbClr val="1B1B1B"/>
                </a:solidFill>
              </a:rPr>
              <a:t>Ε</a:t>
            </a:r>
            <a:r>
              <a:rPr lang="el-GR" sz="2000" b="0" i="0" dirty="0">
                <a:solidFill>
                  <a:srgbClr val="1B1B1B"/>
                </a:solidFill>
                <a:effectLst/>
              </a:rPr>
              <a:t>μπλέκονται σε φυσικούς ή λεκτικούς καβγάδες</a:t>
            </a:r>
          </a:p>
          <a:p>
            <a:pPr marL="342900" indent="-342900" algn="l">
              <a:buFont typeface="Wingdings" panose="05000000000000000000" pitchFamily="2" charset="2"/>
              <a:buChar char="q"/>
            </a:pPr>
            <a:r>
              <a:rPr lang="el-GR" sz="2000" b="0" i="0" dirty="0">
                <a:solidFill>
                  <a:srgbClr val="1B1B1B"/>
                </a:solidFill>
                <a:effectLst/>
              </a:rPr>
              <a:t>Έχουν φίλους που εκφοβίζουν άλλους</a:t>
            </a:r>
          </a:p>
          <a:p>
            <a:pPr marL="342900" indent="-342900" algn="l">
              <a:buFont typeface="Wingdings" panose="05000000000000000000" pitchFamily="2" charset="2"/>
              <a:buChar char="q"/>
            </a:pPr>
            <a:r>
              <a:rPr lang="el-GR" sz="2000" b="0" i="0" dirty="0">
                <a:solidFill>
                  <a:srgbClr val="1B1B1B"/>
                </a:solidFill>
                <a:effectLst/>
              </a:rPr>
              <a:t>Είναι όλο και πιο επιθετικά</a:t>
            </a:r>
          </a:p>
          <a:p>
            <a:pPr marL="342900" indent="-342900" algn="l">
              <a:buFont typeface="Wingdings" panose="05000000000000000000" pitchFamily="2" charset="2"/>
              <a:buChar char="q"/>
            </a:pPr>
            <a:r>
              <a:rPr lang="el-GR" sz="2000" b="0" i="0" dirty="0">
                <a:solidFill>
                  <a:srgbClr val="1B1B1B"/>
                </a:solidFill>
                <a:effectLst/>
              </a:rPr>
              <a:t>Στέλνονται συχνά στο γραφείο του διευθυντή ή στην τιμωρία</a:t>
            </a:r>
          </a:p>
          <a:p>
            <a:pPr marL="342900" indent="-342900" algn="l">
              <a:buFont typeface="Wingdings" panose="05000000000000000000" pitchFamily="2" charset="2"/>
              <a:buChar char="q"/>
            </a:pPr>
            <a:r>
              <a:rPr lang="el-GR" sz="2000" dirty="0">
                <a:solidFill>
                  <a:srgbClr val="1B1B1B"/>
                </a:solidFill>
              </a:rPr>
              <a:t>Έχουν την τάση να μιλάνε άσχημα</a:t>
            </a:r>
            <a:endParaRPr lang="el-GR" sz="2000" b="0" i="0" dirty="0">
              <a:solidFill>
                <a:srgbClr val="1B1B1B"/>
              </a:solidFill>
              <a:effectLst/>
            </a:endParaRPr>
          </a:p>
          <a:p>
            <a:pPr marL="342900" indent="-342900" algn="l">
              <a:buFont typeface="Wingdings" panose="05000000000000000000" pitchFamily="2" charset="2"/>
              <a:buChar char="q"/>
            </a:pPr>
            <a:r>
              <a:rPr lang="el-GR" sz="2000" b="0" i="0" dirty="0">
                <a:solidFill>
                  <a:srgbClr val="1B1B1B"/>
                </a:solidFill>
                <a:effectLst/>
              </a:rPr>
              <a:t>Κατηγορούν τους άλλους για τα προβλήματά τους</a:t>
            </a:r>
          </a:p>
          <a:p>
            <a:pPr marL="342900" indent="-342900" algn="l">
              <a:buFont typeface="Wingdings" panose="05000000000000000000" pitchFamily="2" charset="2"/>
              <a:buChar char="q"/>
            </a:pPr>
            <a:r>
              <a:rPr lang="el-GR" sz="2000" b="0" i="0" dirty="0">
                <a:solidFill>
                  <a:srgbClr val="1B1B1B"/>
                </a:solidFill>
                <a:effectLst/>
              </a:rPr>
              <a:t>Δεν αποδέχονται την ευθύνη για τις πράξεις τους</a:t>
            </a:r>
          </a:p>
          <a:p>
            <a:pPr marL="342900" indent="-342900" algn="l">
              <a:buFont typeface="Wingdings" panose="05000000000000000000" pitchFamily="2" charset="2"/>
              <a:buChar char="q"/>
            </a:pPr>
            <a:r>
              <a:rPr lang="el-GR" sz="2000" b="0" i="0" dirty="0">
                <a:solidFill>
                  <a:srgbClr val="1B1B1B"/>
                </a:solidFill>
                <a:effectLst/>
              </a:rPr>
              <a:t>Είναι ανταγωνιστικά και ανησυχούν για τη φήμη ή τη δημοτικότητά τους</a:t>
            </a:r>
          </a:p>
          <a:p>
            <a:pPr marL="342900" indent="-342900" algn="l">
              <a:buFont typeface="Wingdings" panose="05000000000000000000" pitchFamily="2" charset="2"/>
              <a:buChar char="q"/>
            </a:pPr>
            <a:r>
              <a:rPr lang="el-GR" sz="2000" dirty="0">
                <a:solidFill>
                  <a:srgbClr val="1B1B1B"/>
                </a:solidFill>
              </a:rPr>
              <a:t>Κουβαλούν επικίνδυνα αντικείμενα στην τσάντα τους</a:t>
            </a:r>
            <a:endParaRPr lang="en-US" sz="2000" b="0" i="0" dirty="0">
              <a:solidFill>
                <a:srgbClr val="1B1B1B"/>
              </a:solidFill>
              <a:effectLst/>
            </a:endParaRPr>
          </a:p>
        </p:txBody>
      </p:sp>
      <p:pic>
        <p:nvPicPr>
          <p:cNvPr id="20" name="Θέση εικόνας 3">
            <a:extLst>
              <a:ext uri="{FF2B5EF4-FFF2-40B4-BE49-F238E27FC236}">
                <a16:creationId xmlns:a16="http://schemas.microsoft.com/office/drawing/2014/main" id="{D3921C13-824F-4C62-96FE-8808FE45766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r="-33"/>
          <a:stretch>
            <a:fillRect/>
          </a:stretch>
        </p:blipFill>
        <p:spPr>
          <a:xfrm>
            <a:off x="347869" y="1708702"/>
            <a:ext cx="4844226" cy="4292048"/>
          </a:xfrm>
          <a:custGeom>
            <a:avLst/>
            <a:gdLst>
              <a:gd name="connsiteX0" fmla="*/ 0 w 4724400"/>
              <a:gd name="connsiteY0" fmla="*/ 0 h 6229350"/>
              <a:gd name="connsiteX1" fmla="*/ 4724400 w 4724400"/>
              <a:gd name="connsiteY1" fmla="*/ 0 h 6229350"/>
              <a:gd name="connsiteX2" fmla="*/ 4724400 w 4724400"/>
              <a:gd name="connsiteY2" fmla="*/ 6229350 h 6229350"/>
              <a:gd name="connsiteX3" fmla="*/ 0 w 4724400"/>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724400" h="6229350">
                <a:moveTo>
                  <a:pt x="0" y="0"/>
                </a:moveTo>
                <a:lnTo>
                  <a:pt x="4724400" y="0"/>
                </a:lnTo>
                <a:lnTo>
                  <a:pt x="4724400" y="6229350"/>
                </a:lnTo>
                <a:lnTo>
                  <a:pt x="0" y="6229350"/>
                </a:lnTo>
                <a:close/>
              </a:path>
            </a:pathLst>
          </a:custGeom>
        </p:spPr>
      </p:pic>
      <p:pic>
        <p:nvPicPr>
          <p:cNvPr id="19" name="Εικόνα 1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47869" y="6316293"/>
            <a:ext cx="1425895" cy="399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208C3D-C467-4134-B0DD-21A68115A856}"/>
              </a:ext>
            </a:extLst>
          </p:cNvPr>
          <p:cNvSpPr txBox="1"/>
          <p:nvPr/>
        </p:nvSpPr>
        <p:spPr>
          <a:xfrm>
            <a:off x="384509" y="1851186"/>
            <a:ext cx="7132320" cy="4093428"/>
          </a:xfrm>
          <a:prstGeom prst="rect">
            <a:avLst/>
          </a:prstGeom>
          <a:noFill/>
        </p:spPr>
        <p:txBody>
          <a:bodyPr wrap="square">
            <a:spAutoFit/>
          </a:bodyPr>
          <a:lstStyle/>
          <a:p>
            <a:pPr marL="285750" indent="-285750" algn="just">
              <a:buFont typeface="Wingdings" panose="05000000000000000000" pitchFamily="2" charset="2"/>
              <a:buChar char="q"/>
            </a:pPr>
            <a:r>
              <a:rPr lang="el-GR"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Ε</a:t>
            </a:r>
            <a:r>
              <a:rPr lang="el-G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ίναι υπόθεση που αφορά αποκλειστικά εκείνον/η που ασκεί Ε.ΒΙ.Ε. και εκείνον/η που υφίσταται Ε.ΒΙ.Ε</a:t>
            </a:r>
          </a:p>
          <a:p>
            <a:pPr marL="285750" indent="-285750" algn="just">
              <a:buFont typeface="Wingdings" panose="05000000000000000000" pitchFamily="2" charset="2"/>
              <a:buChar char="q"/>
            </a:pPr>
            <a:r>
              <a:rPr lang="el-GR"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Ε</a:t>
            </a:r>
            <a:r>
              <a:rPr lang="el-G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ίναι μέρος της φυσιολογικής αναπτυξιακής διαδικασίας</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Το φαινόμενο Ε.ΒΙ.Ε. αποτελεί απλώς μια παροδική φάση</a:t>
            </a:r>
            <a:endParaRPr lang="el-G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l-G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Ο/η μαθητής/</a:t>
            </a:r>
            <a:r>
              <a:rPr lang="el-GR"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τρια</a:t>
            </a:r>
            <a:r>
              <a:rPr lang="el-G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που υφίσταται Ε.ΒΙ.Ε., το έχει με κάποιον τρόπο προκαλέσει</a:t>
            </a:r>
          </a:p>
          <a:p>
            <a:pPr marL="285750" indent="-285750" algn="just">
              <a:buFont typeface="Wingdings" panose="05000000000000000000" pitchFamily="2" charset="2"/>
              <a:buChar char="q"/>
            </a:pPr>
            <a:r>
              <a:rPr lang="el-G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Ο/η μαθητής/</a:t>
            </a:r>
            <a:r>
              <a:rPr lang="el-GR" sz="2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τρια</a:t>
            </a:r>
            <a:r>
              <a:rPr lang="el-G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που υφίσταται Ε.ΒΙ.Ε. πρέπει να ανταποδώσει ώστε να σταματήσει το εις βάρος του/της φαινόμενο</a:t>
            </a:r>
          </a:p>
          <a:p>
            <a:pPr marL="285750" indent="-285750" algn="just">
              <a:buFont typeface="Wingdings" panose="05000000000000000000" pitchFamily="2" charset="2"/>
              <a:buChar char="q"/>
            </a:pPr>
            <a:r>
              <a:rPr lang="el-GR" sz="2000" dirty="0"/>
              <a:t>Οι ενήλικες δεν πρέπει να ενθαρρύνουν την κατάδοση (κάρφωμα) μεταξύ των μαθητών/τριών, σε περιπτώσεις Ε.ΒΙ.Ε</a:t>
            </a:r>
          </a:p>
          <a:p>
            <a:pPr marL="285750" indent="-285750" algn="just">
              <a:buFont typeface="Wingdings" panose="05000000000000000000" pitchFamily="2" charset="2"/>
              <a:buChar char="q"/>
            </a:pPr>
            <a:r>
              <a:rPr lang="el-GR" sz="2000" dirty="0"/>
              <a:t>Οι μαθητές/</a:t>
            </a:r>
            <a:r>
              <a:rPr lang="el-GR" sz="2000" dirty="0" err="1"/>
              <a:t>τριες</a:t>
            </a:r>
            <a:r>
              <a:rPr lang="el-GR" sz="2000" dirty="0"/>
              <a:t> που ασκούν Ε.ΒΙ.Ε. είναι εκ φύσεως επιθετικά ή «κακά παιδιά»</a:t>
            </a:r>
          </a:p>
        </p:txBody>
      </p:sp>
      <p:grpSp>
        <p:nvGrpSpPr>
          <p:cNvPr id="7" name="Ομάδα 6">
            <a:extLst>
              <a:ext uri="{FF2B5EF4-FFF2-40B4-BE49-F238E27FC236}">
                <a16:creationId xmlns:a16="http://schemas.microsoft.com/office/drawing/2014/main" id="{EBD1C04D-639F-448F-992A-646199B39A76}"/>
              </a:ext>
            </a:extLst>
          </p:cNvPr>
          <p:cNvGrpSpPr/>
          <p:nvPr/>
        </p:nvGrpSpPr>
        <p:grpSpPr>
          <a:xfrm>
            <a:off x="536651" y="69452"/>
            <a:ext cx="6694616" cy="1621561"/>
            <a:chOff x="5463983" y="344557"/>
            <a:chExt cx="6547468" cy="1301055"/>
          </a:xfrm>
        </p:grpSpPr>
        <p:sp>
          <p:nvSpPr>
            <p:cNvPr id="8" name="Rectangle 3">
              <a:extLst>
                <a:ext uri="{FF2B5EF4-FFF2-40B4-BE49-F238E27FC236}">
                  <a16:creationId xmlns:a16="http://schemas.microsoft.com/office/drawing/2014/main" id="{33EB6B49-659F-416A-9B6E-DE85E1D2480B}"/>
                </a:ext>
              </a:extLst>
            </p:cNvPr>
            <p:cNvSpPr/>
            <p:nvPr/>
          </p:nvSpPr>
          <p:spPr>
            <a:xfrm>
              <a:off x="5463983" y="344557"/>
              <a:ext cx="6547468" cy="113968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a:extLst>
                <a:ext uri="{FF2B5EF4-FFF2-40B4-BE49-F238E27FC236}">
                  <a16:creationId xmlns:a16="http://schemas.microsoft.com/office/drawing/2014/main" id="{0F777CD0-202E-4E39-A07B-CA25EBB2059E}"/>
                </a:ext>
              </a:extLst>
            </p:cNvPr>
            <p:cNvSpPr txBox="1"/>
            <p:nvPr/>
          </p:nvSpPr>
          <p:spPr>
            <a:xfrm>
              <a:off x="5720645" y="482411"/>
              <a:ext cx="6164633" cy="1163201"/>
            </a:xfrm>
            <a:prstGeom prst="rect">
              <a:avLst/>
            </a:prstGeom>
            <a:noFill/>
          </p:spPr>
          <p:txBody>
            <a:bodyPr wrap="square" rtlCol="0">
              <a:spAutoFit/>
            </a:bodyPr>
            <a:lstStyle/>
            <a:p>
              <a:r>
                <a:rPr lang="el-GR" sz="2400" spc="300">
                  <a:solidFill>
                    <a:schemeClr val="bg1"/>
                  </a:solidFill>
                  <a:latin typeface="Lato Heavy" panose="020F0502020204030203" pitchFamily="34" charset="0"/>
                  <a:ea typeface="Lato Heavy" panose="020F0502020204030203" pitchFamily="34" charset="0"/>
                  <a:cs typeface="Lato Heavy" panose="020F0502020204030203" pitchFamily="34" charset="0"/>
                </a:rPr>
                <a:t>Λανθασμένες Αντιλήψεις για την </a:t>
              </a:r>
              <a:r>
                <a:rPr lang="el-GR" sz="2400" spc="300" err="1">
                  <a:solidFill>
                    <a:schemeClr val="bg1"/>
                  </a:solidFill>
                  <a:latin typeface="Lato Heavy" panose="020F0502020204030203" pitchFamily="34" charset="0"/>
                  <a:ea typeface="Lato Heavy" panose="020F0502020204030203" pitchFamily="34" charset="0"/>
                  <a:cs typeface="Lato Heavy" panose="020F0502020204030203" pitchFamily="34" charset="0"/>
                </a:rPr>
                <a:t>Ενδοσχολική</a:t>
              </a:r>
              <a:r>
                <a:rPr lang="el-GR" sz="24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Βία και τον Εκφοβισμό: Μύθοι και Αλήθειες</a:t>
              </a:r>
            </a:p>
          </p:txBody>
        </p:sp>
      </p:grpSp>
      <p:pic>
        <p:nvPicPr>
          <p:cNvPr id="10" name="Θέση εικόνας 7">
            <a:extLst>
              <a:ext uri="{FF2B5EF4-FFF2-40B4-BE49-F238E27FC236}">
                <a16:creationId xmlns:a16="http://schemas.microsoft.com/office/drawing/2014/main" id="{AEFF7D23-13FF-4357-86CC-89A99AE4F9B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1027" r="1027"/>
          <a:stretch>
            <a:fillRect/>
          </a:stretch>
        </p:blipFill>
        <p:spPr>
          <a:xfrm>
            <a:off x="8656508" y="0"/>
            <a:ext cx="3535492" cy="6858000"/>
          </a:xfrm>
        </p:spPr>
      </p:pic>
      <p:sp>
        <p:nvSpPr>
          <p:cNvPr id="2" name="TextBox 1">
            <a:extLst>
              <a:ext uri="{FF2B5EF4-FFF2-40B4-BE49-F238E27FC236}">
                <a16:creationId xmlns:a16="http://schemas.microsoft.com/office/drawing/2014/main" id="{062C3110-C870-C046-7042-89494126D985}"/>
              </a:ext>
            </a:extLst>
          </p:cNvPr>
          <p:cNvSpPr txBox="1"/>
          <p:nvPr/>
        </p:nvSpPr>
        <p:spPr>
          <a:xfrm>
            <a:off x="4724400" y="63059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i="1" dirty="0">
                <a:latin typeface="Times New Roman"/>
              </a:rPr>
              <a:t>(Αντωνίου και συν., 2024)</a:t>
            </a:r>
            <a:endParaRPr lang="el-GR" dirty="0"/>
          </a:p>
        </p:txBody>
      </p:sp>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7496" y="6305908"/>
            <a:ext cx="1425895" cy="399250"/>
          </a:xfrm>
          <a:prstGeom prst="rect">
            <a:avLst/>
          </a:prstGeom>
        </p:spPr>
      </p:pic>
    </p:spTree>
    <p:extLst>
      <p:ext uri="{BB962C8B-B14F-4D97-AF65-F5344CB8AC3E}">
        <p14:creationId xmlns:p14="http://schemas.microsoft.com/office/powerpoint/2010/main" val="412336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478236"/>
            <a:ext cx="7004304" cy="748970"/>
          </a:xfrm>
        </p:spPr>
        <p:txBody>
          <a:bodyPr>
            <a:normAutofit/>
          </a:bodyPr>
          <a:lstStyle/>
          <a:p>
            <a:pPr algn="ctr">
              <a:defRPr/>
            </a:pPr>
            <a:r>
              <a:rPr lang="el-GR" altLang="en-US" sz="4000" dirty="0">
                <a:latin typeface="+mn-lt"/>
              </a:rPr>
              <a:t>Συνέπειες … για όλους/</a:t>
            </a:r>
            <a:r>
              <a:rPr lang="el-GR" altLang="en-US" sz="4000" dirty="0" err="1">
                <a:latin typeface="+mn-lt"/>
              </a:rPr>
              <a:t>ες</a:t>
            </a:r>
            <a:endParaRPr lang="el-GR" altLang="en-US" sz="4000" dirty="0">
              <a:latin typeface="+mn-lt"/>
            </a:endParaRPr>
          </a:p>
        </p:txBody>
      </p:sp>
      <p:sp>
        <p:nvSpPr>
          <p:cNvPr id="57347" name="Rectangle 3"/>
          <p:cNvSpPr>
            <a:spLocks noGrp="1" noChangeArrowheads="1"/>
          </p:cNvSpPr>
          <p:nvPr>
            <p:ph type="body" idx="1"/>
          </p:nvPr>
        </p:nvSpPr>
        <p:spPr>
          <a:xfrm>
            <a:off x="450833" y="1641365"/>
            <a:ext cx="6553471" cy="4797535"/>
          </a:xfrm>
        </p:spPr>
        <p:txBody>
          <a:bodyPr vert="horz" lIns="91440" tIns="45720" rIns="91440" bIns="45720" rtlCol="0" anchor="t">
            <a:normAutofit/>
          </a:bodyPr>
          <a:lstStyle/>
          <a:p>
            <a:pPr algn="just">
              <a:buFont typeface="Wingdings" panose="05000000000000000000" pitchFamily="2" charset="2"/>
              <a:buChar char="q"/>
            </a:pPr>
            <a:r>
              <a:rPr lang="el-GR" altLang="en-US" sz="2000" dirty="0"/>
              <a:t>Συνέπειες για όλους/</a:t>
            </a:r>
            <a:r>
              <a:rPr lang="el-GR" altLang="en-US" sz="2000" dirty="0" err="1"/>
              <a:t>ες</a:t>
            </a:r>
            <a:r>
              <a:rPr lang="el-GR" altLang="en-US" sz="2000" dirty="0"/>
              <a:t> τους εμπλεκόμενους/</a:t>
            </a:r>
            <a:r>
              <a:rPr lang="el-GR" altLang="en-US" sz="2000" dirty="0" err="1"/>
              <a:t>ες</a:t>
            </a:r>
            <a:r>
              <a:rPr lang="el-GR" altLang="en-US" sz="2000" dirty="0"/>
              <a:t>  (</a:t>
            </a:r>
            <a:r>
              <a:rPr lang="pt-BR" altLang="en-US" sz="2000" dirty="0" err="1"/>
              <a:t>Camodeca</a:t>
            </a:r>
            <a:r>
              <a:rPr lang="el-GR" altLang="en-US" sz="2000" dirty="0"/>
              <a:t> </a:t>
            </a:r>
            <a:r>
              <a:rPr lang="pt-BR" altLang="en-US" sz="2000" dirty="0"/>
              <a:t>&amp; Nava,</a:t>
            </a:r>
            <a:r>
              <a:rPr lang="el-GR" altLang="en-US" sz="2000" dirty="0"/>
              <a:t> </a:t>
            </a:r>
            <a:r>
              <a:rPr lang="pt-BR" altLang="en-US" sz="2000" dirty="0"/>
              <a:t>2022)</a:t>
            </a:r>
            <a:endParaRPr lang="el-GR" altLang="en-US" sz="2000" dirty="0"/>
          </a:p>
          <a:p>
            <a:pPr marL="0" indent="0" algn="just">
              <a:buNone/>
            </a:pPr>
            <a:endParaRPr lang="el-GR" altLang="en-US" sz="2000" dirty="0">
              <a:cs typeface="Calibri"/>
            </a:endParaRPr>
          </a:p>
          <a:p>
            <a:pPr algn="just">
              <a:buFont typeface="Wingdings" panose="05000000000000000000" pitchFamily="2" charset="2"/>
              <a:buChar char="q"/>
            </a:pPr>
            <a:r>
              <a:rPr lang="el-GR" altLang="en-US" sz="2000" dirty="0"/>
              <a:t>Η επαναλαμβανόμενη </a:t>
            </a:r>
            <a:r>
              <a:rPr lang="el-GR" altLang="en-US" sz="2000" dirty="0" err="1"/>
              <a:t>θυματοποίηση</a:t>
            </a:r>
            <a:r>
              <a:rPr lang="el-GR" altLang="en-US" sz="2000" dirty="0"/>
              <a:t> ή κακοποίηση μπορεί </a:t>
            </a:r>
            <a:r>
              <a:rPr lang="el-GR" altLang="en-US" sz="2000" b="1" dirty="0"/>
              <a:t>να επηρεάσει τους/τις παρευρισκόμενους και όσα παιδιά έχουν υποστεί Ε.ΒΙ.Ε.</a:t>
            </a:r>
            <a:r>
              <a:rPr lang="el-GR" altLang="en-US" sz="2000" dirty="0"/>
              <a:t> με παρόμοιο σοβαρό τρόπο τη στιγμή που συμβαίνουν τα γεγονότα και αργότερα στη ζωή (</a:t>
            </a:r>
            <a:r>
              <a:rPr lang="en-US" altLang="en-US" sz="2000" dirty="0"/>
              <a:t>Janson</a:t>
            </a:r>
            <a:r>
              <a:rPr lang="el-GR" altLang="en-US" sz="2000" dirty="0"/>
              <a:t> </a:t>
            </a:r>
            <a:r>
              <a:rPr lang="en-US" altLang="en-US" sz="2000" dirty="0"/>
              <a:t>&amp; Hazler, 2004</a:t>
            </a:r>
            <a:r>
              <a:rPr lang="el-GR" altLang="en-US" sz="2000" dirty="0"/>
              <a:t>)</a:t>
            </a:r>
          </a:p>
          <a:p>
            <a:pPr marL="0" indent="0" algn="just">
              <a:buNone/>
            </a:pPr>
            <a:endParaRPr lang="en-US" altLang="en-US" sz="2000" dirty="0"/>
          </a:p>
          <a:p>
            <a:pPr algn="just">
              <a:buFont typeface="Wingdings" panose="05000000000000000000" pitchFamily="2" charset="2"/>
              <a:buChar char="q"/>
            </a:pPr>
            <a:r>
              <a:rPr lang="el-GR" altLang="en-US" sz="2000" dirty="0"/>
              <a:t>Εμπλοκή  - Παράγοντας πρόβλεψης για την ψυχική υγεία στην ενήλικη ζωή</a:t>
            </a:r>
            <a:r>
              <a:rPr lang="en-US" altLang="en-US" sz="2000" dirty="0"/>
              <a:t> </a:t>
            </a:r>
            <a:endParaRPr lang="en-US" altLang="en-US" sz="2000" dirty="0">
              <a:cs typeface="Calibri"/>
            </a:endParaRPr>
          </a:p>
          <a:p>
            <a:pPr algn="r">
              <a:buFont typeface="Wingdings" panose="05000000000000000000" pitchFamily="2" charset="2"/>
              <a:buNone/>
            </a:pPr>
            <a:endParaRPr lang="el-GR" altLang="en-US" sz="2200" dirty="0"/>
          </a:p>
        </p:txBody>
      </p:sp>
      <p:grpSp>
        <p:nvGrpSpPr>
          <p:cNvPr id="2" name="Group 1"/>
          <p:cNvGrpSpPr/>
          <p:nvPr/>
        </p:nvGrpSpPr>
        <p:grpSpPr>
          <a:xfrm>
            <a:off x="0" y="5831840"/>
            <a:ext cx="8202168" cy="607060"/>
            <a:chOff x="0" y="5831840"/>
            <a:chExt cx="4854389" cy="607060"/>
          </a:xfrm>
        </p:grpSpPr>
        <p:sp>
          <p:nvSpPr>
            <p:cNvPr id="3" name="Rectangle 4"/>
            <p:cNvSpPr/>
            <p:nvPr/>
          </p:nvSpPr>
          <p:spPr>
            <a:xfrm>
              <a:off x="0" y="5831840"/>
              <a:ext cx="4854389"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Εικόνα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10" y="5899794"/>
              <a:ext cx="1407053" cy="471151"/>
            </a:xfrm>
            <a:prstGeom prst="rect">
              <a:avLst/>
            </a:prstGeom>
            <a:effectLst/>
          </p:spPr>
        </p:pic>
      </p:grpSp>
      <p:pic>
        <p:nvPicPr>
          <p:cNvPr id="6" name="Θέση εικόνας 9"/>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7163150" y="0"/>
            <a:ext cx="5029200" cy="6631244"/>
          </a:xfrm>
          <a:prstGeom prst="rect">
            <a:avLst/>
          </a:prstGeom>
        </p:spPr>
      </p:pic>
      <p:pic>
        <p:nvPicPr>
          <p:cNvPr id="9" name="Εικόνα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20233" y="5935744"/>
            <a:ext cx="1425895" cy="3992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50601" y="-52718"/>
            <a:ext cx="6472094" cy="1143000"/>
          </a:xfrm>
        </p:spPr>
        <p:txBody>
          <a:bodyPr>
            <a:normAutofit/>
          </a:bodyPr>
          <a:lstStyle/>
          <a:p>
            <a:r>
              <a:rPr lang="el-GR" altLang="en-US" sz="4000">
                <a:latin typeface="+mn-lt"/>
              </a:rPr>
              <a:t>Συνέπειες … για όλους/</a:t>
            </a:r>
            <a:r>
              <a:rPr lang="el-GR" altLang="en-US" sz="4000" err="1">
                <a:latin typeface="+mn-lt"/>
              </a:rPr>
              <a:t>ες</a:t>
            </a:r>
            <a:endParaRPr lang="el-GR" altLang="en-US" sz="4000">
              <a:latin typeface="+mn-lt"/>
            </a:endParaRPr>
          </a:p>
        </p:txBody>
      </p:sp>
      <p:sp>
        <p:nvSpPr>
          <p:cNvPr id="58371" name="Rectangle 3"/>
          <p:cNvSpPr>
            <a:spLocks noGrp="1" noChangeArrowheads="1"/>
          </p:cNvSpPr>
          <p:nvPr>
            <p:ph type="body" idx="1"/>
          </p:nvPr>
        </p:nvSpPr>
        <p:spPr>
          <a:xfrm>
            <a:off x="0" y="962625"/>
            <a:ext cx="6221219" cy="5316894"/>
          </a:xfrm>
        </p:spPr>
        <p:txBody>
          <a:bodyPr vert="horz" lIns="91440" tIns="45720" rIns="91440" bIns="45720" rtlCol="0" anchor="t">
            <a:normAutofit lnSpcReduction="10000"/>
          </a:bodyPr>
          <a:lstStyle/>
          <a:p>
            <a:pPr algn="just">
              <a:buNone/>
            </a:pPr>
            <a:r>
              <a:rPr lang="el-GR" altLang="en-US" sz="2400" dirty="0"/>
              <a:t>    </a:t>
            </a:r>
            <a:r>
              <a:rPr lang="el-GR" altLang="en-US" sz="2000" u="sng" dirty="0"/>
              <a:t>Για το παιδί που ασκεί Ε.ΒΙ.Ε.: </a:t>
            </a:r>
          </a:p>
          <a:p>
            <a:pPr algn="just">
              <a:buNone/>
            </a:pPr>
            <a:r>
              <a:rPr lang="el-GR" altLang="en-US" sz="2000" dirty="0"/>
              <a:t>  «Η ζημιά που επιφέρει ο σχολικός εκφοβισμός στον δράστη είναι ανεπανόρθωτη» (</a:t>
            </a:r>
            <a:r>
              <a:rPr lang="en-US" altLang="en-US" sz="2000" dirty="0"/>
              <a:t>Flannery, Singer &amp; Wester, 2004)</a:t>
            </a:r>
            <a:r>
              <a:rPr lang="el-GR" altLang="en-US" sz="2000" dirty="0"/>
              <a:t>:</a:t>
            </a:r>
            <a:r>
              <a:rPr lang="el-GR" altLang="en-US" sz="2000" dirty="0">
                <a:solidFill>
                  <a:srgbClr val="FFFFFF"/>
                </a:solidFill>
              </a:rPr>
              <a:t>οπή φοίτησης </a:t>
            </a:r>
            <a:endParaRPr lang="el-GR" altLang="en-US" sz="2000" dirty="0">
              <a:solidFill>
                <a:srgbClr val="FFFFFF"/>
              </a:solidFill>
              <a:cs typeface="Calibri"/>
            </a:endParaRPr>
          </a:p>
          <a:p>
            <a:pPr algn="just"/>
            <a:r>
              <a:rPr lang="el-GR" altLang="en-US" sz="2000" dirty="0"/>
              <a:t>Τάσεις φυγής από το σπίτι </a:t>
            </a:r>
            <a:endParaRPr lang="el-GR" altLang="en-US" sz="2000" dirty="0">
              <a:cs typeface="Calibri"/>
            </a:endParaRPr>
          </a:p>
          <a:p>
            <a:pPr algn="just">
              <a:lnSpc>
                <a:spcPct val="90000"/>
              </a:lnSpc>
            </a:pPr>
            <a:r>
              <a:rPr lang="el-GR" altLang="en-US" sz="2000" b="1" dirty="0"/>
              <a:t>Σχολική Διαρροή</a:t>
            </a:r>
            <a:endParaRPr lang="el-GR" altLang="en-US" sz="2000" b="1" dirty="0">
              <a:cs typeface="Calibri"/>
            </a:endParaRPr>
          </a:p>
          <a:p>
            <a:pPr algn="just"/>
            <a:r>
              <a:rPr lang="el-GR" altLang="en-US" sz="2000" dirty="0"/>
              <a:t>Αντικοινωνική και </a:t>
            </a:r>
            <a:r>
              <a:rPr lang="el-GR" altLang="en-US" sz="2000" dirty="0" err="1"/>
              <a:t>παραβατική</a:t>
            </a:r>
            <a:r>
              <a:rPr lang="el-GR" altLang="en-US" sz="2000" dirty="0"/>
              <a:t> συμπεριφορά (κλοπές, βανδαλισμοί, χρήση </a:t>
            </a:r>
            <a:r>
              <a:rPr lang="el-GR" altLang="en-US" sz="2000" dirty="0" err="1"/>
              <a:t>εξαρτησιογόνων</a:t>
            </a:r>
            <a:r>
              <a:rPr lang="el-GR" altLang="en-US" sz="2000" dirty="0"/>
              <a:t> ουσιών, αλκοολισμός)</a:t>
            </a:r>
            <a:r>
              <a:rPr lang="en-US" altLang="en-US" sz="2000" dirty="0"/>
              <a:t> </a:t>
            </a:r>
            <a:endParaRPr lang="el-GR" altLang="en-US" sz="2000" dirty="0"/>
          </a:p>
          <a:p>
            <a:pPr algn="just"/>
            <a:r>
              <a:rPr lang="el-GR" altLang="en-US" sz="2000" dirty="0"/>
              <a:t>Βία και κατάχρηση εξουσίας στις διαπροσωπικές τους σχέσεις </a:t>
            </a:r>
            <a:endParaRPr lang="el-GR" altLang="en-US" sz="2000" dirty="0">
              <a:cs typeface="Calibri"/>
            </a:endParaRPr>
          </a:p>
          <a:p>
            <a:pPr algn="just">
              <a:lnSpc>
                <a:spcPct val="90000"/>
              </a:lnSpc>
            </a:pPr>
            <a:r>
              <a:rPr lang="el-GR" altLang="en-US" sz="2000" b="1" dirty="0"/>
              <a:t>Ψυχικές διαταραχές</a:t>
            </a:r>
            <a:endParaRPr lang="el-GR" altLang="en-US" sz="2000" b="1" dirty="0">
              <a:cs typeface="Calibri"/>
            </a:endParaRPr>
          </a:p>
          <a:p>
            <a:pPr algn="just">
              <a:lnSpc>
                <a:spcPct val="90000"/>
              </a:lnSpc>
            </a:pPr>
            <a:r>
              <a:rPr lang="el-GR" altLang="en-US" sz="2000" dirty="0"/>
              <a:t>Αυξημένες πιθανότητες στιγματισμού</a:t>
            </a:r>
            <a:endParaRPr lang="el-GR" altLang="en-US" sz="2000" dirty="0">
              <a:cs typeface="Calibri"/>
            </a:endParaRPr>
          </a:p>
          <a:p>
            <a:pPr marL="0" indent="0" algn="just">
              <a:lnSpc>
                <a:spcPct val="90000"/>
              </a:lnSpc>
              <a:buNone/>
            </a:pPr>
            <a:endParaRPr lang="el-GR" altLang="en-US" sz="2000" dirty="0"/>
          </a:p>
          <a:p>
            <a:pPr>
              <a:buNone/>
            </a:pPr>
            <a:r>
              <a:rPr lang="en-US" altLang="el-GR" sz="1400" i="1" dirty="0">
                <a:solidFill>
                  <a:srgbClr val="000000"/>
                </a:solidFill>
                <a:highlight>
                  <a:srgbClr val="FBFBFB"/>
                </a:highlight>
              </a:rPr>
              <a:t>(</a:t>
            </a:r>
            <a:r>
              <a:rPr lang="en-US" altLang="el-GR" sz="1400" i="1" dirty="0" err="1">
                <a:solidFill>
                  <a:srgbClr val="000000"/>
                </a:solidFill>
                <a:highlight>
                  <a:srgbClr val="FBFBFB"/>
                </a:highlight>
              </a:rPr>
              <a:t>Αντωνίου</a:t>
            </a:r>
            <a:r>
              <a:rPr lang="en-US" altLang="el-GR" sz="1400" i="1" dirty="0">
                <a:solidFill>
                  <a:srgbClr val="000000"/>
                </a:solidFill>
                <a:highlight>
                  <a:srgbClr val="FBFBFB"/>
                </a:highlight>
              </a:rPr>
              <a:t> και </a:t>
            </a:r>
            <a:r>
              <a:rPr lang="en-US" altLang="el-GR" sz="1400" i="1" dirty="0" err="1">
                <a:solidFill>
                  <a:srgbClr val="000000"/>
                </a:solidFill>
                <a:highlight>
                  <a:srgbClr val="FBFBFB"/>
                </a:highlight>
              </a:rPr>
              <a:t>συν</a:t>
            </a:r>
            <a:r>
              <a:rPr lang="en-US" altLang="el-GR" sz="1400" i="1" dirty="0">
                <a:solidFill>
                  <a:srgbClr val="000000"/>
                </a:solidFill>
                <a:highlight>
                  <a:srgbClr val="FBFBFB"/>
                </a:highlight>
              </a:rPr>
              <a:t>., 2024; </a:t>
            </a:r>
            <a:r>
              <a:rPr lang="en-US" altLang="el-GR" sz="1400" i="1" dirty="0" err="1">
                <a:solidFill>
                  <a:srgbClr val="000000"/>
                </a:solidFill>
                <a:highlight>
                  <a:srgbClr val="FBFBFB"/>
                </a:highlight>
              </a:rPr>
              <a:t>Kampoli</a:t>
            </a:r>
            <a:r>
              <a:rPr lang="en-US" altLang="el-GR" sz="1400" i="1" dirty="0">
                <a:solidFill>
                  <a:srgbClr val="000000"/>
                </a:solidFill>
                <a:highlight>
                  <a:srgbClr val="FBFBFB"/>
                </a:highlight>
              </a:rPr>
              <a:t> et al., 201</a:t>
            </a:r>
            <a:r>
              <a:rPr lang="el-GR" altLang="el-GR" sz="1400" i="1" dirty="0">
                <a:solidFill>
                  <a:srgbClr val="000000"/>
                </a:solidFill>
                <a:highlight>
                  <a:srgbClr val="FBFBFB"/>
                </a:highlight>
              </a:rPr>
              <a:t>7; </a:t>
            </a:r>
            <a:r>
              <a:rPr lang="en-US" altLang="el-GR" sz="1400" i="1" dirty="0" err="1">
                <a:solidFill>
                  <a:srgbClr val="000000"/>
                </a:solidFill>
                <a:highlight>
                  <a:srgbClr val="FBFBFB"/>
                </a:highlight>
              </a:rPr>
              <a:t>deLara</a:t>
            </a:r>
            <a:r>
              <a:rPr lang="en-US" altLang="el-GR" sz="1400" i="1" dirty="0">
                <a:solidFill>
                  <a:srgbClr val="000000"/>
                </a:solidFill>
                <a:highlight>
                  <a:srgbClr val="FBFBFB"/>
                </a:highlight>
              </a:rPr>
              <a:t>, 2018; Camodeca &amp; Nava, 2022)</a:t>
            </a:r>
            <a:endParaRPr lang="en-US" altLang="en-US" sz="1400" i="1" dirty="0">
              <a:highlight>
                <a:srgbClr val="FBFBFB"/>
              </a:highlight>
              <a:ea typeface="Calibri"/>
              <a:cs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174" y="1416050"/>
            <a:ext cx="5841826" cy="38874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p:nvPr/>
        </p:nvSpPr>
        <p:spPr>
          <a:xfrm>
            <a:off x="0" y="6281420"/>
            <a:ext cx="820216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Εικόνα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265" y="6373756"/>
            <a:ext cx="2284722" cy="422387"/>
          </a:xfrm>
          <a:prstGeom prst="rect">
            <a:avLst/>
          </a:prstGeom>
          <a:effectLst/>
        </p:spPr>
      </p:pic>
      <p:pic>
        <p:nvPicPr>
          <p:cNvPr id="8" name="Εικόνα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25252" y="6396893"/>
            <a:ext cx="1425895" cy="39925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50601" y="-52718"/>
            <a:ext cx="6472094" cy="708934"/>
          </a:xfrm>
        </p:spPr>
        <p:txBody>
          <a:bodyPr>
            <a:normAutofit/>
          </a:bodyPr>
          <a:lstStyle/>
          <a:p>
            <a:r>
              <a:rPr lang="el-GR" altLang="en-US" sz="4000" dirty="0">
                <a:latin typeface="+mn-lt"/>
              </a:rPr>
              <a:t>Συνέπειες … για όλους/</a:t>
            </a:r>
            <a:r>
              <a:rPr lang="el-GR" altLang="en-US" sz="4000" dirty="0" err="1">
                <a:latin typeface="+mn-lt"/>
              </a:rPr>
              <a:t>ες</a:t>
            </a:r>
            <a:endParaRPr lang="el-GR" altLang="en-US" sz="4000" dirty="0">
              <a:latin typeface="+mn-lt"/>
            </a:endParaRPr>
          </a:p>
        </p:txBody>
      </p:sp>
      <p:sp>
        <p:nvSpPr>
          <p:cNvPr id="2" name="Rectangle 4"/>
          <p:cNvSpPr/>
          <p:nvPr/>
        </p:nvSpPr>
        <p:spPr>
          <a:xfrm>
            <a:off x="0" y="6281420"/>
            <a:ext cx="820216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1FB4DB9A-8D7F-4FC4-839B-7CDB488B0F33}"/>
              </a:ext>
            </a:extLst>
          </p:cNvPr>
          <p:cNvSpPr txBox="1"/>
          <p:nvPr/>
        </p:nvSpPr>
        <p:spPr>
          <a:xfrm>
            <a:off x="233940" y="782713"/>
            <a:ext cx="7423639" cy="4801314"/>
          </a:xfrm>
          <a:prstGeom prst="rect">
            <a:avLst/>
          </a:prstGeom>
          <a:noFill/>
        </p:spPr>
        <p:txBody>
          <a:bodyPr wrap="square" lIns="91440" tIns="45720" rIns="91440" bIns="45720" anchor="t">
            <a:spAutoFit/>
          </a:bodyPr>
          <a:lstStyle/>
          <a:p>
            <a:pPr algn="l"/>
            <a:r>
              <a:rPr lang="el-GR" b="0" i="0" u="sng" dirty="0">
                <a:solidFill>
                  <a:srgbClr val="000000"/>
                </a:solidFill>
                <a:effectLst/>
                <a:latin typeface="Times New Roman" panose="02020603050405020304" pitchFamily="18" charset="0"/>
              </a:rPr>
              <a:t>Για τα παιδιά που υφίστανται Ε.ΒΙ.Ε.: </a:t>
            </a:r>
          </a:p>
          <a:p>
            <a:pPr algn="l"/>
            <a:endParaRPr lang="el-GR" b="0" i="0" dirty="0">
              <a:solidFill>
                <a:srgbClr val="000000"/>
              </a:solidFill>
              <a:effectLst/>
              <a:latin typeface="Times New Roman" panose="02020603050405020304" pitchFamily="18" charset="0"/>
            </a:endParaRPr>
          </a:p>
          <a:p>
            <a:pPr marL="285750" indent="-285750" algn="l">
              <a:buFont typeface="Wingdings" panose="05000000000000000000" pitchFamily="2" charset="2"/>
              <a:buChar char="q"/>
            </a:pPr>
            <a:r>
              <a:rPr lang="el-GR" sz="1600" b="0" i="0" dirty="0">
                <a:solidFill>
                  <a:srgbClr val="000000"/>
                </a:solidFill>
                <a:effectLst/>
                <a:latin typeface="Times New Roman" panose="02020603050405020304" pitchFamily="18" charset="0"/>
              </a:rPr>
              <a:t>Χαμηλή αυτοεκτίμηση</a:t>
            </a:r>
          </a:p>
          <a:p>
            <a:pPr marL="285750" indent="-285750" algn="l">
              <a:buFont typeface="Wingdings" panose="05000000000000000000" pitchFamily="2" charset="2"/>
              <a:buChar char="q"/>
            </a:pPr>
            <a:r>
              <a:rPr lang="el-GR" sz="1600" b="0" i="0" dirty="0">
                <a:solidFill>
                  <a:srgbClr val="000000"/>
                </a:solidFill>
                <a:effectLst/>
                <a:latin typeface="Times New Roman" panose="02020603050405020304" pitchFamily="18" charset="0"/>
              </a:rPr>
              <a:t>Δυσκολία στη σύναψη φιλικών σχέσεων</a:t>
            </a:r>
          </a:p>
          <a:p>
            <a:pPr marL="285750" indent="-285750" algn="l">
              <a:buFont typeface="Wingdings" panose="05000000000000000000" pitchFamily="2" charset="2"/>
              <a:buChar char="q"/>
            </a:pPr>
            <a:r>
              <a:rPr lang="el-GR" sz="1600" b="0" i="0" dirty="0">
                <a:solidFill>
                  <a:srgbClr val="000000"/>
                </a:solidFill>
                <a:effectLst/>
                <a:latin typeface="Times New Roman" panose="02020603050405020304" pitchFamily="18" charset="0"/>
              </a:rPr>
              <a:t>Μειωμένη συγκέντρωση, διάσπαση προσοχής</a:t>
            </a:r>
          </a:p>
          <a:p>
            <a:pPr marL="285750" indent="-285750" algn="l">
              <a:buFont typeface="Wingdings" panose="05000000000000000000" pitchFamily="2" charset="2"/>
              <a:buChar char="q"/>
            </a:pPr>
            <a:r>
              <a:rPr lang="el-GR" sz="1600" b="1" i="0" dirty="0">
                <a:solidFill>
                  <a:srgbClr val="000000"/>
                </a:solidFill>
                <a:effectLst/>
                <a:latin typeface="Times New Roman" panose="02020603050405020304" pitchFamily="18" charset="0"/>
              </a:rPr>
              <a:t>Μείωση σχολικής επίδοσης, σχολική αποτυχία</a:t>
            </a:r>
          </a:p>
          <a:p>
            <a:pPr marL="285750" indent="-285750" algn="l">
              <a:buFont typeface="Wingdings" panose="05000000000000000000" pitchFamily="2" charset="2"/>
              <a:buChar char="q"/>
            </a:pPr>
            <a:r>
              <a:rPr lang="el-GR" sz="1600" b="0" i="0" dirty="0">
                <a:solidFill>
                  <a:srgbClr val="000000"/>
                </a:solidFill>
                <a:effectLst/>
                <a:latin typeface="Times New Roman" panose="02020603050405020304" pitchFamily="18" charset="0"/>
              </a:rPr>
              <a:t>Αρνητική στάση προς το σχολείο και σχολική άρνηση, αύξηση απουσιών, εγκατάλειψη σχολείου</a:t>
            </a:r>
          </a:p>
          <a:p>
            <a:pPr marL="285750" indent="-285750" algn="l">
              <a:buFont typeface="Wingdings" panose="05000000000000000000" pitchFamily="2" charset="2"/>
              <a:buChar char="q"/>
            </a:pPr>
            <a:r>
              <a:rPr lang="el-GR" sz="1600" b="1" i="0" dirty="0">
                <a:solidFill>
                  <a:srgbClr val="000000"/>
                </a:solidFill>
                <a:effectLst/>
                <a:latin typeface="Times New Roman" panose="02020603050405020304" pitchFamily="18" charset="0"/>
              </a:rPr>
              <a:t>Ψυχοσωματικά προβλήματα </a:t>
            </a:r>
            <a:r>
              <a:rPr lang="el-GR" sz="1600" b="0" i="0" dirty="0">
                <a:solidFill>
                  <a:srgbClr val="000000"/>
                </a:solidFill>
                <a:effectLst/>
                <a:latin typeface="Times New Roman" panose="02020603050405020304" pitchFamily="18" charset="0"/>
              </a:rPr>
              <a:t>(π.χ. πονοκέφαλοι, διαταραχές ύπνου, διαταραχές διατροφής κ.ά.)</a:t>
            </a:r>
          </a:p>
          <a:p>
            <a:pPr marL="285750" indent="-285750" algn="l">
              <a:buFont typeface="Wingdings" panose="05000000000000000000" pitchFamily="2" charset="2"/>
              <a:buChar char="q"/>
            </a:pPr>
            <a:r>
              <a:rPr lang="el-GR" sz="1600" b="1" i="0" dirty="0">
                <a:solidFill>
                  <a:srgbClr val="000000"/>
                </a:solidFill>
                <a:effectLst/>
                <a:latin typeface="Times New Roman" panose="02020603050405020304" pitchFamily="18" charset="0"/>
              </a:rPr>
              <a:t>Αγχώδεις διαταραχές</a:t>
            </a:r>
            <a:r>
              <a:rPr lang="el-GR" sz="1600" b="0" i="0" dirty="0">
                <a:solidFill>
                  <a:srgbClr val="000000"/>
                </a:solidFill>
                <a:effectLst/>
                <a:latin typeface="Times New Roman" panose="02020603050405020304" pitchFamily="18" charset="0"/>
              </a:rPr>
              <a:t>: φοβίες, κρίσεις πανικού</a:t>
            </a:r>
          </a:p>
          <a:p>
            <a:pPr marL="285750" indent="-285750" algn="l">
              <a:buFont typeface="Wingdings" panose="05000000000000000000" pitchFamily="2" charset="2"/>
              <a:buChar char="q"/>
            </a:pPr>
            <a:r>
              <a:rPr lang="el-GR" sz="1600" b="1" i="0" dirty="0">
                <a:solidFill>
                  <a:srgbClr val="000000"/>
                </a:solidFill>
                <a:effectLst/>
                <a:latin typeface="Times New Roman" panose="02020603050405020304" pitchFamily="18" charset="0"/>
              </a:rPr>
              <a:t>Αυτοκτονικός ιδεασμός, αυτοτραυματισμοί, απόπειρες αυτοκτονίας</a:t>
            </a:r>
          </a:p>
          <a:p>
            <a:pPr marL="285750" indent="-285750" algn="l">
              <a:buFont typeface="Wingdings" panose="05000000000000000000" pitchFamily="2" charset="2"/>
              <a:buChar char="q"/>
            </a:pPr>
            <a:r>
              <a:rPr lang="el-GR" sz="1600" b="1" i="0" dirty="0">
                <a:solidFill>
                  <a:srgbClr val="000000"/>
                </a:solidFill>
                <a:effectLst/>
                <a:latin typeface="Times New Roman" panose="02020603050405020304" pitchFamily="18" charset="0"/>
              </a:rPr>
              <a:t>Θυμός και επιθυμία εκδίκησης προς εκείνους/</a:t>
            </a:r>
            <a:r>
              <a:rPr lang="el-GR" sz="1600" b="1" i="0" dirty="0" err="1">
                <a:solidFill>
                  <a:srgbClr val="000000"/>
                </a:solidFill>
                <a:effectLst/>
                <a:latin typeface="Times New Roman" panose="02020603050405020304" pitchFamily="18" charset="0"/>
              </a:rPr>
              <a:t>ες</a:t>
            </a:r>
            <a:r>
              <a:rPr lang="el-GR" sz="1600" b="1" i="0" dirty="0">
                <a:solidFill>
                  <a:srgbClr val="000000"/>
                </a:solidFill>
                <a:effectLst/>
                <a:latin typeface="Times New Roman" panose="02020603050405020304" pitchFamily="18" charset="0"/>
              </a:rPr>
              <a:t> που θεωρούν ότι έχουν την ευθύνη</a:t>
            </a:r>
          </a:p>
          <a:p>
            <a:pPr algn="l"/>
            <a:endParaRPr lang="en-US" sz="1600" dirty="0">
              <a:solidFill>
                <a:srgbClr val="000000"/>
              </a:solidFill>
              <a:latin typeface="Times New Roman" panose="02020603050405020304" pitchFamily="18" charset="0"/>
            </a:endParaRPr>
          </a:p>
          <a:p>
            <a:pPr algn="l"/>
            <a:endParaRPr lang="el-GR" sz="1600" dirty="0">
              <a:solidFill>
                <a:srgbClr val="000000"/>
              </a:solidFill>
              <a:latin typeface="Times New Roman" panose="02020603050405020304" pitchFamily="18" charset="0"/>
            </a:endParaRPr>
          </a:p>
          <a:p>
            <a:r>
              <a:rPr lang="en-US" sz="1400" b="0" i="1" dirty="0">
                <a:solidFill>
                  <a:srgbClr val="000000"/>
                </a:solidFill>
                <a:effectLst/>
                <a:latin typeface="Times New Roman"/>
                <a:cs typeface="Times New Roman"/>
              </a:rPr>
              <a:t>(</a:t>
            </a:r>
            <a:r>
              <a:rPr lang="en-US" sz="1400" b="0" i="1" dirty="0" err="1">
                <a:solidFill>
                  <a:srgbClr val="000000"/>
                </a:solidFill>
                <a:effectLst/>
                <a:latin typeface="Times New Roman"/>
                <a:cs typeface="Times New Roman"/>
              </a:rPr>
              <a:t>Αντωνίου</a:t>
            </a:r>
            <a:r>
              <a:rPr lang="en-US" sz="1400" b="0" i="1" dirty="0">
                <a:solidFill>
                  <a:srgbClr val="000000"/>
                </a:solidFill>
                <a:effectLst/>
                <a:latin typeface="Times New Roman"/>
                <a:cs typeface="Times New Roman"/>
              </a:rPr>
              <a:t> </a:t>
            </a:r>
            <a:r>
              <a:rPr lang="en-US" sz="1400" i="1" dirty="0">
                <a:solidFill>
                  <a:srgbClr val="000000"/>
                </a:solidFill>
                <a:latin typeface="Times New Roman"/>
                <a:cs typeface="Times New Roman"/>
              </a:rPr>
              <a:t>και </a:t>
            </a:r>
            <a:r>
              <a:rPr lang="en-US" sz="1400" i="1" dirty="0" err="1">
                <a:solidFill>
                  <a:srgbClr val="000000"/>
                </a:solidFill>
                <a:latin typeface="Times New Roman"/>
                <a:cs typeface="Times New Roman"/>
              </a:rPr>
              <a:t>συν</a:t>
            </a:r>
            <a:r>
              <a:rPr lang="en-US" sz="1400" i="1" dirty="0">
                <a:solidFill>
                  <a:srgbClr val="000000"/>
                </a:solidFill>
                <a:latin typeface="Times New Roman"/>
                <a:cs typeface="Times New Roman"/>
              </a:rPr>
              <a:t>., 2024; Sharp</a:t>
            </a:r>
            <a:r>
              <a:rPr lang="en-US" sz="1400" b="0" i="1" dirty="0">
                <a:solidFill>
                  <a:srgbClr val="000000"/>
                </a:solidFill>
                <a:effectLst/>
                <a:latin typeface="Times New Roman"/>
                <a:cs typeface="Times New Roman"/>
              </a:rPr>
              <a:t> &amp; Cowie, 1994</a:t>
            </a:r>
            <a:r>
              <a:rPr lang="el-GR" sz="1400" b="0" i="1" dirty="0">
                <a:solidFill>
                  <a:srgbClr val="000000"/>
                </a:solidFill>
                <a:effectLst/>
                <a:latin typeface="Times New Roman"/>
                <a:cs typeface="Times New Roman"/>
              </a:rPr>
              <a:t>;</a:t>
            </a:r>
            <a:r>
              <a:rPr lang="en-US" sz="1400" b="0" i="1" dirty="0">
                <a:solidFill>
                  <a:srgbClr val="000000"/>
                </a:solidFill>
                <a:effectLst/>
                <a:latin typeface="Times New Roman"/>
                <a:cs typeface="Times New Roman"/>
              </a:rPr>
              <a:t> Rigby, 1999; Moore et al., 2017; </a:t>
            </a:r>
            <a:r>
              <a:rPr lang="en-US" sz="1400" b="0" i="1" dirty="0" err="1">
                <a:solidFill>
                  <a:srgbClr val="000000"/>
                </a:solidFill>
                <a:effectLst/>
                <a:latin typeface="Times New Roman"/>
                <a:cs typeface="Times New Roman"/>
              </a:rPr>
              <a:t>Camodeca</a:t>
            </a:r>
            <a:r>
              <a:rPr lang="en-US" sz="1400" b="0" i="1" dirty="0">
                <a:solidFill>
                  <a:srgbClr val="000000"/>
                </a:solidFill>
                <a:effectLst/>
                <a:latin typeface="Times New Roman"/>
                <a:cs typeface="Times New Roman"/>
              </a:rPr>
              <a:t> &amp; Nava, 2022)</a:t>
            </a:r>
          </a:p>
          <a:p>
            <a:pPr algn="l"/>
            <a:endParaRPr lang="el-GR" b="0" i="0" dirty="0">
              <a:solidFill>
                <a:srgbClr val="000000"/>
              </a:solidFill>
              <a:effectLst/>
              <a:latin typeface="Times New Roman" panose="02020603050405020304" pitchFamily="18" charset="0"/>
            </a:endParaRPr>
          </a:p>
        </p:txBody>
      </p:sp>
      <p:pic>
        <p:nvPicPr>
          <p:cNvPr id="1026" name="Picture 2" descr="schoolboy being bullied by classmates in school corridor with blurred frightened schoolgirls on">
            <a:extLst>
              <a:ext uri="{FF2B5EF4-FFF2-40B4-BE49-F238E27FC236}">
                <a16:creationId xmlns:a16="http://schemas.microsoft.com/office/drawing/2014/main" id="{44D0A742-1B73-4784-B302-538A0B297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580" y="0"/>
            <a:ext cx="4576763" cy="6887932"/>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265" y="6373756"/>
            <a:ext cx="2284722" cy="422387"/>
          </a:xfrm>
          <a:prstGeom prst="rect">
            <a:avLst/>
          </a:prstGeom>
          <a:effectLst/>
        </p:spPr>
      </p:pic>
      <p:pic>
        <p:nvPicPr>
          <p:cNvPr id="9" name="Εικόνα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25252" y="6396893"/>
            <a:ext cx="1425895" cy="399250"/>
          </a:xfrm>
          <a:prstGeom prst="rect">
            <a:avLst/>
          </a:prstGeom>
        </p:spPr>
      </p:pic>
    </p:spTree>
    <p:extLst>
      <p:ext uri="{BB962C8B-B14F-4D97-AF65-F5344CB8AC3E}">
        <p14:creationId xmlns:p14="http://schemas.microsoft.com/office/powerpoint/2010/main" val="930926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5070311"/>
            <a:ext cx="5619750" cy="17876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3939988" y="2800350"/>
            <a:ext cx="2351814"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969440" y="272734"/>
            <a:ext cx="11040175" cy="646331"/>
          </a:xfrm>
          <a:prstGeom prst="rect">
            <a:avLst/>
          </a:prstGeom>
          <a:noFill/>
        </p:spPr>
        <p:txBody>
          <a:bodyPr wrap="square" rtlCol="0">
            <a:spAutoFit/>
          </a:bodyPr>
          <a:lstStyle/>
          <a:p>
            <a:r>
              <a:rPr lang="el-GR" sz="3600" spc="300" dirty="0">
                <a:ea typeface="Lato Heavy" panose="020F0502020204030203" pitchFamily="34" charset="0"/>
                <a:cs typeface="Lato Heavy" panose="020F0502020204030203" pitchFamily="34" charset="0"/>
              </a:rPr>
              <a:t>Και τι γίνεται με τα παιδιά σε ρόλο παρατηρητή; </a:t>
            </a:r>
            <a:endParaRPr lang="id-ID" sz="3600" spc="300" dirty="0">
              <a:ea typeface="Lato Heavy" panose="020F0502020204030203" pitchFamily="34" charset="0"/>
              <a:cs typeface="Lato Heavy" panose="020F0502020204030203" pitchFamily="34" charset="0"/>
            </a:endParaRPr>
          </a:p>
        </p:txBody>
      </p:sp>
      <p:pic>
        <p:nvPicPr>
          <p:cNvPr id="4" name="Θέση εικόνας 3"/>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r="-33"/>
          <a:stretch>
            <a:fillRect/>
          </a:stretch>
        </p:blipFill>
        <p:spPr>
          <a:xfrm>
            <a:off x="-6829" y="1591760"/>
            <a:ext cx="6022450" cy="5335970"/>
          </a:xfrm>
        </p:spPr>
      </p:pic>
      <p:sp>
        <p:nvSpPr>
          <p:cNvPr id="13" name="Rectangle 4"/>
          <p:cNvSpPr/>
          <p:nvPr/>
        </p:nvSpPr>
        <p:spPr>
          <a:xfrm>
            <a:off x="0" y="5577249"/>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p:cNvSpPr txBox="1"/>
          <p:nvPr/>
        </p:nvSpPr>
        <p:spPr>
          <a:xfrm>
            <a:off x="6489528" y="1596190"/>
            <a:ext cx="5520088" cy="3582519"/>
          </a:xfrm>
          <a:prstGeom prst="rect">
            <a:avLst/>
          </a:prstGeom>
          <a:noFill/>
        </p:spPr>
        <p:txBody>
          <a:bodyPr wrap="square" lIns="91440" tIns="45720" rIns="91440" bIns="45720" anchor="t">
            <a:spAutoFit/>
          </a:bodyPr>
          <a:lstStyle/>
          <a:p>
            <a:pPr>
              <a:buFont typeface="Wingdings" panose="05000000000000000000" pitchFamily="2" charset="2"/>
              <a:buNone/>
            </a:pPr>
            <a:r>
              <a:rPr lang="el-GR" altLang="en-US" u="sng" dirty="0"/>
              <a:t>Α</a:t>
            </a:r>
            <a:r>
              <a:rPr lang="el-GR" altLang="en-US" dirty="0">
                <a:effectLst/>
              </a:rPr>
              <a:t>νάλογα με τον ρόλο τους και την ένταση της παρατηρούμενης βίας: </a:t>
            </a:r>
          </a:p>
          <a:p>
            <a:pPr>
              <a:buFont typeface="Wingdings" panose="05000000000000000000" pitchFamily="2" charset="2"/>
              <a:buNone/>
            </a:pPr>
            <a:endParaRPr lang="el-GR" altLang="en-US" dirty="0">
              <a:effectLst/>
            </a:endParaRPr>
          </a:p>
          <a:p>
            <a:pPr marL="285750" indent="-285750">
              <a:buFont typeface="Arial" panose="020B0604020202020204" pitchFamily="34" charset="0"/>
              <a:buChar char="•"/>
            </a:pPr>
            <a:r>
              <a:rPr lang="el-GR" altLang="en-US" dirty="0">
                <a:effectLst/>
              </a:rPr>
              <a:t>Συναισθηματικές δυσκολίες και διαταραχές συμπεριφοράς </a:t>
            </a:r>
          </a:p>
          <a:p>
            <a:pPr marL="285750" indent="-285750">
              <a:buFont typeface="Arial" panose="020B0604020202020204" pitchFamily="34" charset="0"/>
              <a:buChar char="•"/>
            </a:pPr>
            <a:r>
              <a:rPr lang="el-GR" altLang="en-US" b="1" dirty="0" err="1">
                <a:effectLst/>
              </a:rPr>
              <a:t>Μετατραυματικό</a:t>
            </a:r>
            <a:r>
              <a:rPr lang="el-GR" altLang="en-US" b="1" dirty="0">
                <a:effectLst/>
              </a:rPr>
              <a:t> άγχος («σιωπηρή συναίνεση»)</a:t>
            </a:r>
          </a:p>
          <a:p>
            <a:pPr marL="285750" indent="-285750">
              <a:buFont typeface="Arial" panose="020B0604020202020204" pitchFamily="34" charset="0"/>
              <a:buChar char="•"/>
            </a:pPr>
            <a:r>
              <a:rPr lang="el-GR" altLang="en-US" b="1" dirty="0">
                <a:effectLst/>
              </a:rPr>
              <a:t>Γενικευμένο άγχος</a:t>
            </a:r>
          </a:p>
          <a:p>
            <a:pPr marL="285750" indent="-285750">
              <a:buFont typeface="Arial" panose="020B0604020202020204" pitchFamily="34" charset="0"/>
              <a:buChar char="•"/>
            </a:pPr>
            <a:r>
              <a:rPr lang="el-GR" altLang="en-US" dirty="0">
                <a:effectLst/>
              </a:rPr>
              <a:t>Θυμός/οργή</a:t>
            </a:r>
          </a:p>
          <a:p>
            <a:pPr marL="285750" indent="-285750">
              <a:buFont typeface="Arial" panose="020B0604020202020204" pitchFamily="34" charset="0"/>
              <a:buChar char="•"/>
            </a:pPr>
            <a:r>
              <a:rPr lang="el-GR" altLang="en-US" b="1" dirty="0">
                <a:effectLst/>
              </a:rPr>
              <a:t>Κατάθλιψη</a:t>
            </a:r>
          </a:p>
          <a:p>
            <a:pPr marL="285750" indent="-285750">
              <a:buFont typeface="Arial" panose="020B0604020202020204" pitchFamily="34" charset="0"/>
              <a:buChar char="•"/>
            </a:pPr>
            <a:r>
              <a:rPr lang="el-GR" altLang="en-US" dirty="0">
                <a:effectLst/>
              </a:rPr>
              <a:t>Αυτοκαταστροφική ή επιθετική συμπεριφορά</a:t>
            </a:r>
          </a:p>
          <a:p>
            <a:pPr marL="285750" indent="-285750">
              <a:buFont typeface="Arial" panose="020B0604020202020204" pitchFamily="34" charset="0"/>
              <a:buChar char="•"/>
            </a:pPr>
            <a:r>
              <a:rPr lang="el-GR" altLang="en-US" b="1" dirty="0">
                <a:effectLst/>
              </a:rPr>
              <a:t>Μείωση ικανότητας για μάθηση</a:t>
            </a:r>
            <a:endParaRPr lang="en-US" altLang="en-US" b="1" dirty="0">
              <a:effectLst/>
            </a:endParaRPr>
          </a:p>
          <a:p>
            <a:pPr algn="r">
              <a:lnSpc>
                <a:spcPct val="90000"/>
              </a:lnSpc>
              <a:buFont typeface="Wingdings" panose="05000000000000000000" pitchFamily="2" charset="2"/>
              <a:buNone/>
            </a:pPr>
            <a:endParaRPr lang="el-GR" altLang="el-GR" dirty="0"/>
          </a:p>
          <a:p>
            <a:pPr algn="r">
              <a:lnSpc>
                <a:spcPct val="90000"/>
              </a:lnSpc>
            </a:pPr>
            <a:r>
              <a:rPr lang="en-US" altLang="el-GR" sz="1400" i="1" dirty="0">
                <a:effectLst/>
              </a:rPr>
              <a:t>(</a:t>
            </a:r>
            <a:r>
              <a:rPr lang="en-US" altLang="el-GR" sz="1400" i="1" dirty="0" err="1"/>
              <a:t>Αντωνίου</a:t>
            </a:r>
            <a:r>
              <a:rPr lang="en-US" altLang="el-GR" sz="1400" i="1" dirty="0"/>
              <a:t> και </a:t>
            </a:r>
            <a:r>
              <a:rPr lang="en-US" altLang="el-GR" sz="1400" i="1" dirty="0" err="1"/>
              <a:t>συν</a:t>
            </a:r>
            <a:r>
              <a:rPr lang="en-US" altLang="el-GR" sz="1400" i="1" dirty="0"/>
              <a:t>., 2024</a:t>
            </a:r>
            <a:r>
              <a:rPr lang="el-GR" altLang="el-GR" sz="1400" i="1" dirty="0">
                <a:solidFill>
                  <a:srgbClr val="000000"/>
                </a:solidFill>
              </a:rPr>
              <a:t>;</a:t>
            </a:r>
            <a:r>
              <a:rPr lang="el-GR" altLang="el-GR" sz="1400" i="1" dirty="0"/>
              <a:t> </a:t>
            </a:r>
            <a:r>
              <a:rPr lang="en-US" altLang="el-GR" sz="1400" i="1" dirty="0" err="1">
                <a:effectLst/>
              </a:rPr>
              <a:t>Leiner</a:t>
            </a:r>
            <a:r>
              <a:rPr lang="en-US" altLang="el-GR" sz="1400" i="1" dirty="0">
                <a:effectLst/>
              </a:rPr>
              <a:t>, </a:t>
            </a:r>
            <a:r>
              <a:rPr lang="en-US" altLang="el-GR" sz="1400" i="1" dirty="0"/>
              <a:t>et al.</a:t>
            </a:r>
            <a:r>
              <a:rPr lang="en-US" altLang="el-GR" sz="1400" i="1" dirty="0">
                <a:effectLst/>
              </a:rPr>
              <a:t>, 2014</a:t>
            </a:r>
            <a:r>
              <a:rPr lang="en-US" altLang="el-GR" sz="1400" i="1" dirty="0"/>
              <a:t>; </a:t>
            </a:r>
            <a:r>
              <a:rPr lang="en-US" altLang="el-GR" sz="1400" i="1" dirty="0" err="1"/>
              <a:t>Camodeca</a:t>
            </a:r>
            <a:r>
              <a:rPr lang="en-US" altLang="el-GR" sz="1400" i="1" dirty="0"/>
              <a:t> &amp; Nava, 2022</a:t>
            </a:r>
            <a:r>
              <a:rPr lang="en-US" altLang="el-GR" sz="1400" i="1" dirty="0">
                <a:effectLst/>
              </a:rPr>
              <a:t>)</a:t>
            </a:r>
            <a:endParaRPr lang="el-GR" altLang="en-US" sz="1400" i="1" dirty="0">
              <a:effectLst/>
            </a:endParaRPr>
          </a:p>
        </p:txBody>
      </p:sp>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52772" y="5685647"/>
            <a:ext cx="1425895" cy="399250"/>
          </a:xfrm>
          <a:prstGeom prst="rect">
            <a:avLst/>
          </a:prstGeom>
        </p:spPr>
      </p:pic>
      <p:pic>
        <p:nvPicPr>
          <p:cNvPr id="16" name="Εικόνα 1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304292" y="5681571"/>
            <a:ext cx="1500402" cy="403326"/>
          </a:xfrm>
          <a:prstGeom prst="rect">
            <a:avLst/>
          </a:prstGeom>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63755" y="175407"/>
            <a:ext cx="9144000" cy="1143000"/>
          </a:xfrm>
        </p:spPr>
        <p:txBody>
          <a:bodyPr/>
          <a:lstStyle/>
          <a:p>
            <a:r>
              <a:rPr lang="el-GR" altLang="en-US" sz="3200" b="1"/>
              <a:t>Συναισθηματικές Αποκρίσεις για τους Παρατηρητές</a:t>
            </a:r>
            <a:r>
              <a:rPr lang="en-US" altLang="en-US" sz="3200" b="1"/>
              <a:t> (</a:t>
            </a:r>
            <a:r>
              <a:rPr lang="el-GR" altLang="en-US" sz="3200" b="1"/>
              <a:t>Πανελλήνια Έρευνα, 2016)</a:t>
            </a:r>
          </a:p>
        </p:txBody>
      </p:sp>
      <p:sp>
        <p:nvSpPr>
          <p:cNvPr id="60419" name="Rectangle 3"/>
          <p:cNvSpPr>
            <a:spLocks noGrp="1" noChangeArrowheads="1"/>
          </p:cNvSpPr>
          <p:nvPr>
            <p:ph type="body" idx="1"/>
          </p:nvPr>
        </p:nvSpPr>
        <p:spPr>
          <a:xfrm>
            <a:off x="1979614" y="1598614"/>
            <a:ext cx="8226425" cy="4926731"/>
          </a:xfrm>
        </p:spPr>
        <p:txBody>
          <a:bodyPr/>
          <a:lstStyle/>
          <a:p>
            <a:pPr>
              <a:buNone/>
            </a:pPr>
            <a:endParaRPr lang="el-GR" altLang="en-US">
              <a:effectLst/>
            </a:endParaRPr>
          </a:p>
        </p:txBody>
      </p:sp>
      <p:pic>
        <p:nvPicPr>
          <p:cNvPr id="4" name="3 - Εικόνα" descr="b1a16"/>
          <p:cNvPicPr/>
          <p:nvPr/>
        </p:nvPicPr>
        <p:blipFill rotWithShape="1">
          <a:blip r:embed="rId3" cstate="print"/>
          <a:srcRect t="7118"/>
          <a:stretch>
            <a:fillRect/>
          </a:stretch>
        </p:blipFill>
        <p:spPr bwMode="auto">
          <a:xfrm>
            <a:off x="1363755" y="1415106"/>
            <a:ext cx="7920880" cy="4548026"/>
          </a:xfrm>
          <a:prstGeom prst="rect">
            <a:avLst/>
          </a:prstGeom>
          <a:noFill/>
          <a:ln w="9525">
            <a:noFill/>
            <a:miter lim="800000"/>
            <a:headEnd/>
            <a:tailEnd/>
          </a:ln>
        </p:spPr>
      </p:pic>
      <p:sp>
        <p:nvSpPr>
          <p:cNvPr id="5" name="4 - TextBox"/>
          <p:cNvSpPr txBox="1"/>
          <p:nvPr/>
        </p:nvSpPr>
        <p:spPr>
          <a:xfrm>
            <a:off x="4046073" y="5759281"/>
            <a:ext cx="6179245" cy="369332"/>
          </a:xfrm>
          <a:prstGeom prst="rect">
            <a:avLst/>
          </a:prstGeom>
          <a:noFill/>
        </p:spPr>
        <p:txBody>
          <a:bodyPr wrap="square" lIns="91440" tIns="45720" rIns="91440" bIns="45720" rtlCol="0" anchor="t">
            <a:spAutoFit/>
          </a:bodyPr>
          <a:lstStyle/>
          <a:p>
            <a:pPr algn="r"/>
            <a:r>
              <a:rPr lang="el-GR" i="1"/>
              <a:t>(</a:t>
            </a:r>
            <a:r>
              <a:rPr lang="el-GR" i="1" err="1"/>
              <a:t>Αρτινοπούλου</a:t>
            </a:r>
            <a:r>
              <a:rPr lang="el-GR" i="1"/>
              <a:t>, </a:t>
            </a:r>
            <a:r>
              <a:rPr lang="el-GR" i="1" err="1"/>
              <a:t>Μπαμπάλης</a:t>
            </a:r>
            <a:r>
              <a:rPr lang="el-GR" i="1"/>
              <a:t> &amp; Νικολόπουλος 2016)</a:t>
            </a:r>
          </a:p>
        </p:txBody>
      </p:sp>
      <p:grpSp>
        <p:nvGrpSpPr>
          <p:cNvPr id="8" name="Group 7"/>
          <p:cNvGrpSpPr/>
          <p:nvPr/>
        </p:nvGrpSpPr>
        <p:grpSpPr>
          <a:xfrm>
            <a:off x="0" y="6322015"/>
            <a:ext cx="8508733" cy="544749"/>
            <a:chOff x="0" y="5831840"/>
            <a:chExt cx="9624848" cy="607060"/>
          </a:xfrm>
        </p:grpSpPr>
        <p:sp>
          <p:nvSpPr>
            <p:cNvPr id="9" name="Rectangle 4"/>
            <p:cNvSpPr/>
            <p:nvPr/>
          </p:nvSpPr>
          <p:spPr>
            <a:xfrm>
              <a:off x="0" y="5831840"/>
              <a:ext cx="96248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pic>
        <p:nvPicPr>
          <p:cNvPr id="11" name="Εικόνα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205830" y="6397294"/>
            <a:ext cx="1425895" cy="3992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rot="5400000">
            <a:off x="971135" y="1106566"/>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935322" y="962088"/>
            <a:ext cx="5260001" cy="584775"/>
          </a:xfrm>
          <a:prstGeom prst="rect">
            <a:avLst/>
          </a:prstGeom>
          <a:noFill/>
        </p:spPr>
        <p:txBody>
          <a:bodyPr wrap="square" lIns="91440" tIns="45720" rIns="91440" bIns="45720" rtlCol="0" anchor="t">
            <a:spAutoFit/>
          </a:bodyPr>
          <a:lstStyle/>
          <a:p>
            <a:pPr algn="ctr"/>
            <a:r>
              <a:rPr lang="el-GR" sz="3200">
                <a:ea typeface="Lato"/>
                <a:cs typeface="Lato"/>
              </a:rPr>
              <a:t>Περιεχόμενα Παρουσίασης</a:t>
            </a:r>
            <a:endParaRPr lang="id-ID" sz="3200">
              <a:ea typeface="Lato"/>
              <a:cs typeface="Lato"/>
            </a:endParaRPr>
          </a:p>
        </p:txBody>
      </p:sp>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07969" y="349475"/>
            <a:ext cx="2466975" cy="650151"/>
          </a:xfrm>
          <a:prstGeom prst="rect">
            <a:avLst/>
          </a:prstGeom>
        </p:spPr>
      </p:pic>
      <p:sp>
        <p:nvSpPr>
          <p:cNvPr id="9" name="Rectangle 3"/>
          <p:cNvSpPr txBox="1">
            <a:spLocks noChangeArrowheads="1"/>
          </p:cNvSpPr>
          <p:nvPr/>
        </p:nvSpPr>
        <p:spPr>
          <a:xfrm>
            <a:off x="1338179" y="1905113"/>
            <a:ext cx="8038658" cy="428711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l-GR" altLang="en-US" sz="2000" b="1" u="sng" dirty="0"/>
              <a:t>ΜΕΡΟΣ</a:t>
            </a:r>
            <a:r>
              <a:rPr lang="en-US" altLang="en-US" sz="2000" b="1" u="sng" dirty="0"/>
              <a:t> A:</a:t>
            </a:r>
            <a:r>
              <a:rPr lang="el-GR" altLang="en-US" sz="2000" b="1" u="sng" dirty="0"/>
              <a:t> </a:t>
            </a:r>
            <a:r>
              <a:rPr lang="el-GR" altLang="en-US" sz="2000" b="1" dirty="0"/>
              <a:t> </a:t>
            </a:r>
            <a:r>
              <a:rPr lang="el-GR" altLang="en-US" sz="2000" dirty="0"/>
              <a:t>Το πλαίσιο της </a:t>
            </a:r>
            <a:r>
              <a:rPr lang="el-GR" altLang="en-US" sz="2000" dirty="0" err="1"/>
              <a:t>Αειφορίας</a:t>
            </a:r>
            <a:r>
              <a:rPr lang="el-GR" altLang="en-US" sz="2000" dirty="0"/>
              <a:t> και η διαχείριση της </a:t>
            </a:r>
            <a:r>
              <a:rPr lang="el-GR" altLang="en-US" sz="2000" dirty="0" err="1"/>
              <a:t>Ενδοσχολικής</a:t>
            </a:r>
            <a:r>
              <a:rPr lang="el-GR" altLang="en-US" sz="2000" dirty="0"/>
              <a:t> Βίας και του Εκφοβισμού </a:t>
            </a:r>
            <a:endParaRPr lang="el-GR" dirty="0"/>
          </a:p>
          <a:p>
            <a:pPr marL="0" indent="0" algn="just">
              <a:buNone/>
              <a:defRPr/>
            </a:pPr>
            <a:endParaRPr lang="el-GR" altLang="en-US" sz="2000" dirty="0"/>
          </a:p>
          <a:p>
            <a:pPr marL="0" indent="0" algn="just">
              <a:buNone/>
              <a:defRPr/>
            </a:pPr>
            <a:r>
              <a:rPr lang="el-GR" altLang="en-US" sz="2000" b="1" u="sng" dirty="0"/>
              <a:t>ΜΕΡΟΣ Β: </a:t>
            </a:r>
            <a:r>
              <a:rPr lang="el-GR" altLang="en-US" sz="2000" dirty="0"/>
              <a:t>Προσδιορίζοντας το φαινόμενο και τις διαστάσεις του</a:t>
            </a:r>
            <a:endParaRPr lang="el-GR" altLang="en-US" sz="2000" dirty="0">
              <a:cs typeface="Calibri"/>
            </a:endParaRPr>
          </a:p>
          <a:p>
            <a:pPr algn="just">
              <a:defRPr/>
            </a:pPr>
            <a:r>
              <a:rPr lang="el-GR" altLang="en-US" sz="2000" dirty="0"/>
              <a:t>Ορισμοί</a:t>
            </a:r>
            <a:endParaRPr lang="el-GR" altLang="en-US" sz="2000" dirty="0">
              <a:cs typeface="Calibri"/>
            </a:endParaRPr>
          </a:p>
          <a:p>
            <a:pPr algn="just">
              <a:defRPr/>
            </a:pPr>
            <a:r>
              <a:rPr lang="el-GR" altLang="en-US" sz="2000" dirty="0"/>
              <a:t>Συνθήκες</a:t>
            </a:r>
            <a:endParaRPr lang="el-GR" altLang="en-US" sz="2000" dirty="0">
              <a:cs typeface="Calibri"/>
            </a:endParaRPr>
          </a:p>
          <a:p>
            <a:pPr algn="just">
              <a:defRPr/>
            </a:pPr>
            <a:r>
              <a:rPr lang="el-GR" altLang="en-US" sz="2000" dirty="0"/>
              <a:t>Μορφές</a:t>
            </a:r>
            <a:endParaRPr lang="el-GR" altLang="en-US" sz="2000" dirty="0">
              <a:cs typeface="Calibri"/>
            </a:endParaRPr>
          </a:p>
          <a:p>
            <a:pPr algn="just">
              <a:defRPr/>
            </a:pPr>
            <a:r>
              <a:rPr lang="el-GR" altLang="en-US" sz="2000" dirty="0"/>
              <a:t>Εμπλεκόμενες Ομάδες</a:t>
            </a:r>
            <a:endParaRPr lang="el-GR" altLang="en-US" sz="2000" dirty="0">
              <a:cs typeface="Calibri"/>
            </a:endParaRPr>
          </a:p>
          <a:p>
            <a:pPr marL="0" indent="0" algn="just">
              <a:buNone/>
              <a:defRPr/>
            </a:pPr>
            <a:endParaRPr lang="el-GR" altLang="en-US" sz="2000" dirty="0"/>
          </a:p>
        </p:txBody>
      </p:sp>
      <p:pic>
        <p:nvPicPr>
          <p:cNvPr id="7" name="Εικόνα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689160" y="6084004"/>
            <a:ext cx="2053880" cy="57508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A83B05-252F-42D5-AE82-B355B215F67A}"/>
              </a:ext>
            </a:extLst>
          </p:cNvPr>
          <p:cNvSpPr>
            <a:spLocks noGrp="1"/>
          </p:cNvSpPr>
          <p:nvPr>
            <p:ph type="title"/>
          </p:nvPr>
        </p:nvSpPr>
        <p:spPr>
          <a:xfrm>
            <a:off x="487279" y="2187962"/>
            <a:ext cx="11522336" cy="1325563"/>
          </a:xfrm>
        </p:spPr>
        <p:txBody>
          <a:bodyPr>
            <a:normAutofit fontScale="90000"/>
          </a:bodyPr>
          <a:lstStyle/>
          <a:p>
            <a:pPr algn="ctr"/>
            <a:r>
              <a:rPr lang="el-GR" b="1" i="0" dirty="0">
                <a:effectLst/>
                <a:latin typeface="Calibri" panose="020F0502020204030204" pitchFamily="34" charset="0"/>
                <a:ea typeface="Calibri" panose="020F0502020204030204" pitchFamily="34" charset="0"/>
                <a:cs typeface="Calibri" panose="020F0502020204030204" pitchFamily="34" charset="0"/>
              </a:rPr>
              <a:t>Ποια μορφή εκφοβισμού θεωρείτε ως πιο επιβαρυντική για την ψυχική υγεία του παιδιού/εφήβου;</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394A7872-D5B7-4B6E-8D1D-65FFA1410D73}"/>
              </a:ext>
            </a:extLst>
          </p:cNvPr>
          <p:cNvSpPr/>
          <p:nvPr/>
        </p:nvSpPr>
        <p:spPr>
          <a:xfrm>
            <a:off x="0" y="62509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 name="Group 7"/>
          <p:cNvGrpSpPr/>
          <p:nvPr/>
        </p:nvGrpSpPr>
        <p:grpSpPr>
          <a:xfrm>
            <a:off x="0" y="6322015"/>
            <a:ext cx="8508733" cy="544749"/>
            <a:chOff x="0" y="5831840"/>
            <a:chExt cx="9624848" cy="607060"/>
          </a:xfrm>
        </p:grpSpPr>
        <p:sp>
          <p:nvSpPr>
            <p:cNvPr id="8" name="Rectangle 4"/>
            <p:cNvSpPr/>
            <p:nvPr/>
          </p:nvSpPr>
          <p:spPr>
            <a:xfrm>
              <a:off x="0" y="5831840"/>
              <a:ext cx="96248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pic>
        <p:nvPicPr>
          <p:cNvPr id="10" name="Εικόνα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05830" y="6397294"/>
            <a:ext cx="1425895" cy="399250"/>
          </a:xfrm>
          <a:prstGeom prst="rect">
            <a:avLst/>
          </a:prstGeom>
        </p:spPr>
      </p:pic>
    </p:spTree>
    <p:extLst>
      <p:ext uri="{BB962C8B-B14F-4D97-AF65-F5344CB8AC3E}">
        <p14:creationId xmlns:p14="http://schemas.microsoft.com/office/powerpoint/2010/main" val="547214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9C11DD-4648-4552-9FF4-01E562DAF67E}"/>
              </a:ext>
            </a:extLst>
          </p:cNvPr>
          <p:cNvSpPr txBox="1"/>
          <p:nvPr/>
        </p:nvSpPr>
        <p:spPr>
          <a:xfrm>
            <a:off x="9341905" y="5945785"/>
            <a:ext cx="3210394" cy="276999"/>
          </a:xfrm>
          <a:prstGeom prst="rect">
            <a:avLst/>
          </a:prstGeom>
          <a:noFill/>
        </p:spPr>
        <p:txBody>
          <a:bodyPr wrap="square">
            <a:spAutoFit/>
          </a:bodyPr>
          <a:lstStyle/>
          <a:p>
            <a:r>
              <a:rPr lang="el-GR" sz="1200" i="1" dirty="0">
                <a:solidFill>
                  <a:srgbClr val="202020"/>
                </a:solidFill>
                <a:latin typeface="Helvetica" panose="020B0604020202020204" pitchFamily="34" charset="0"/>
              </a:rPr>
              <a:t>(</a:t>
            </a:r>
            <a:r>
              <a:rPr lang="en-US" sz="1200" b="0" i="1" dirty="0">
                <a:solidFill>
                  <a:srgbClr val="202020"/>
                </a:solidFill>
                <a:effectLst/>
                <a:latin typeface="Helvetica" panose="020B0604020202020204" pitchFamily="34" charset="0"/>
              </a:rPr>
              <a:t>Newman</a:t>
            </a:r>
            <a:r>
              <a:rPr lang="el-GR" sz="1200" b="0" i="1" dirty="0">
                <a:solidFill>
                  <a:srgbClr val="202020"/>
                </a:solidFill>
                <a:effectLst/>
                <a:latin typeface="Helvetica" panose="020B0604020202020204" pitchFamily="34" charset="0"/>
              </a:rPr>
              <a:t>,</a:t>
            </a:r>
            <a:r>
              <a:rPr lang="en-US" sz="1200" b="0" i="1" dirty="0">
                <a:solidFill>
                  <a:srgbClr val="202020"/>
                </a:solidFill>
                <a:effectLst/>
                <a:latin typeface="Helvetica" panose="020B0604020202020204" pitchFamily="34" charset="0"/>
              </a:rPr>
              <a:t> Alexander </a:t>
            </a:r>
            <a:r>
              <a:rPr lang="el-GR" sz="1200" b="0" i="1" dirty="0">
                <a:solidFill>
                  <a:srgbClr val="202020"/>
                </a:solidFill>
                <a:effectLst/>
                <a:latin typeface="Helvetica" panose="020B0604020202020204" pitchFamily="34" charset="0"/>
              </a:rPr>
              <a:t>&amp; </a:t>
            </a:r>
            <a:r>
              <a:rPr lang="en-US" sz="1200" b="0" i="1" dirty="0">
                <a:solidFill>
                  <a:srgbClr val="202020"/>
                </a:solidFill>
                <a:effectLst/>
                <a:latin typeface="Helvetica" panose="020B0604020202020204" pitchFamily="34" charset="0"/>
              </a:rPr>
              <a:t>Rovers</a:t>
            </a:r>
            <a:r>
              <a:rPr lang="el-GR" sz="1200" b="0" i="1" dirty="0">
                <a:solidFill>
                  <a:srgbClr val="202020"/>
                </a:solidFill>
                <a:effectLst/>
                <a:latin typeface="Helvetica" panose="020B0604020202020204" pitchFamily="34" charset="0"/>
              </a:rPr>
              <a:t>, 2023)</a:t>
            </a:r>
            <a:endParaRPr lang="el-GR" sz="1200" i="1" dirty="0"/>
          </a:p>
        </p:txBody>
      </p:sp>
      <p:sp>
        <p:nvSpPr>
          <p:cNvPr id="7" name="TextBox 6">
            <a:extLst>
              <a:ext uri="{FF2B5EF4-FFF2-40B4-BE49-F238E27FC236}">
                <a16:creationId xmlns:a16="http://schemas.microsoft.com/office/drawing/2014/main" id="{A7419FEF-04B5-4846-9DC9-D54FB7BE0386}"/>
              </a:ext>
            </a:extLst>
          </p:cNvPr>
          <p:cNvSpPr txBox="1"/>
          <p:nvPr/>
        </p:nvSpPr>
        <p:spPr>
          <a:xfrm>
            <a:off x="1074023" y="1133482"/>
            <a:ext cx="10504792" cy="5601533"/>
          </a:xfrm>
          <a:prstGeom prst="rect">
            <a:avLst/>
          </a:prstGeom>
          <a:noFill/>
        </p:spPr>
        <p:txBody>
          <a:bodyPr wrap="square">
            <a:spAutoFit/>
          </a:bodyPr>
          <a:lstStyle/>
          <a:p>
            <a:r>
              <a:rPr lang="el-GR" u="sng" dirty="0">
                <a:effectLst/>
                <a:ea typeface="Times New Roman" panose="02020603050405020304" pitchFamily="18" charset="0"/>
              </a:rPr>
              <a:t>Έρευνα </a:t>
            </a:r>
            <a:r>
              <a:rPr lang="en-US" u="sng" dirty="0">
                <a:effectLst/>
                <a:ea typeface="Times New Roman" panose="02020603050405020304" pitchFamily="18" charset="0"/>
              </a:rPr>
              <a:t>Iowa Youth Survey</a:t>
            </a:r>
            <a:r>
              <a:rPr lang="el-GR" u="sng" dirty="0">
                <a:effectLst/>
                <a:ea typeface="Times New Roman" panose="02020603050405020304" pitchFamily="18" charset="0"/>
              </a:rPr>
              <a:t>, 2018</a:t>
            </a:r>
          </a:p>
          <a:p>
            <a:endParaRPr lang="el-GR" u="sng" dirty="0">
              <a:effectLst/>
              <a:ea typeface="Times New Roman" panose="02020603050405020304" pitchFamily="18" charset="0"/>
            </a:endParaRPr>
          </a:p>
          <a:p>
            <a:pPr marL="285750" indent="-285750">
              <a:buFont typeface="Wingdings" panose="05000000000000000000" pitchFamily="2" charset="2"/>
              <a:buChar char="q"/>
            </a:pPr>
            <a:r>
              <a:rPr lang="el-GR" dirty="0"/>
              <a:t>Σωματική Ε.ΒΙ.Ε. - πολύ μικρή συσχέτιση με τον κίνδυνο για ψυχική δυσφορία, αυτοκτονικό ιδεασμό, γενικότερα με την ψυχική υγεία </a:t>
            </a:r>
          </a:p>
          <a:p>
            <a:endParaRPr lang="el-GR" dirty="0">
              <a:ea typeface="Times New Roman" panose="02020603050405020304" pitchFamily="18" charset="0"/>
            </a:endParaRPr>
          </a:p>
          <a:p>
            <a:pPr marL="285750" indent="-285750">
              <a:buFont typeface="Wingdings" panose="05000000000000000000" pitchFamily="2" charset="2"/>
              <a:buChar char="q"/>
            </a:pPr>
            <a:r>
              <a:rPr lang="el-GR" dirty="0">
                <a:ea typeface="Times New Roman" panose="02020603050405020304" pitchFamily="18" charset="0"/>
              </a:rPr>
              <a:t>Ο εκφοβισμός λόγω ταυτότητας (και λόγω σεξουαλικού προσανατολισμού ή ταυτότητας φύλου, καθώς και τα σεξουαλικά αστεία), συσχετίστηκε με σημαντικά συναισθήματα θλίψης, απελπισίας και σκέψεις αυτοκτονίας ή απόπειρες αυτοκτονίας </a:t>
            </a:r>
          </a:p>
          <a:p>
            <a:endParaRPr lang="el-GR" dirty="0">
              <a:solidFill>
                <a:srgbClr val="000000"/>
              </a:solidFill>
              <a:effectLst/>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l-GR" dirty="0">
                <a:solidFill>
                  <a:srgbClr val="000000"/>
                </a:solidFill>
                <a:effectLst/>
                <a:ea typeface="Times New Roman" panose="02020603050405020304" pitchFamily="18" charset="0"/>
                <a:cs typeface="Times New Roman" panose="02020603050405020304" pitchFamily="18" charset="0"/>
              </a:rPr>
              <a:t>Ο διαδικτυακός εκφοβισμός, ο κοινωνικός εκφοβισμός και η διάδοση φημών, ακολούθησαν τον εκφοβισμό ταυτότητας ως προς τον βαθμό επίδρασης.</a:t>
            </a:r>
          </a:p>
          <a:p>
            <a:pPr marL="285750" indent="-285750">
              <a:buFont typeface="Wingdings" panose="05000000000000000000" pitchFamily="2" charset="2"/>
              <a:buChar char="q"/>
            </a:pPr>
            <a:endParaRPr lang="el-GR" dirty="0">
              <a:solidFill>
                <a:srgbClr val="000000"/>
              </a:solidFill>
              <a:effectLst/>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l-GR" dirty="0">
                <a:ea typeface="Times New Roman" panose="02020603050405020304" pitchFamily="18" charset="0"/>
              </a:rPr>
              <a:t>Οι πιο πάνω μορφές εκφοβισμού δεν επηρέασαν στον ίδιο βαθμό όσα άτομα το είχαν υποστεί – Ψυχική ανθεκτικότητα</a:t>
            </a:r>
          </a:p>
          <a:p>
            <a:endParaRPr lang="el-GR" dirty="0">
              <a:solidFill>
                <a:srgbClr val="000000"/>
              </a:solidFill>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l-GR" dirty="0">
                <a:solidFill>
                  <a:srgbClr val="000000"/>
                </a:solidFill>
                <a:effectLst/>
                <a:ea typeface="Times New Roman" panose="02020603050405020304" pitchFamily="18" charset="0"/>
                <a:cs typeface="Times New Roman" panose="02020603050405020304" pitchFamily="18" charset="0"/>
              </a:rPr>
              <a:t>Ωστόσο, οι εκπαιδευτικοί και οι διευθυντές σχολείων που συμμετείχαν στην έρευνα ανησυχούσαν περισσότερο για τον σωματικό εκφοβισμό - Σημαντικό εύρημα για μελλοντικό σχεδιασμό παρεμ</a:t>
            </a:r>
            <a:r>
              <a:rPr lang="el-GR" dirty="0">
                <a:solidFill>
                  <a:srgbClr val="000000"/>
                </a:solidFill>
                <a:ea typeface="Times New Roman" panose="02020603050405020304" pitchFamily="18" charset="0"/>
                <a:cs typeface="Times New Roman" panose="02020603050405020304" pitchFamily="18" charset="0"/>
              </a:rPr>
              <a:t>βάσεων πρόληψης περιστατικών Ε.ΒΙ.Ε.</a:t>
            </a:r>
            <a:endParaRPr lang="el-GR" dirty="0">
              <a:solidFill>
                <a:srgbClr val="000000"/>
              </a:solidFill>
              <a:effectLst/>
              <a:ea typeface="Times New Roman" panose="02020603050405020304" pitchFamily="18" charset="0"/>
              <a:cs typeface="Times New Roman" panose="02020603050405020304" pitchFamily="18" charset="0"/>
            </a:endParaRPr>
          </a:p>
          <a:p>
            <a:endParaRPr lang="el-GR"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l-GR" dirty="0"/>
          </a:p>
        </p:txBody>
      </p:sp>
      <p:grpSp>
        <p:nvGrpSpPr>
          <p:cNvPr id="8" name="Group 3">
            <a:extLst>
              <a:ext uri="{FF2B5EF4-FFF2-40B4-BE49-F238E27FC236}">
                <a16:creationId xmlns:a16="http://schemas.microsoft.com/office/drawing/2014/main" id="{33BAF5C8-7979-49EB-B0AA-A710A0EC26B3}"/>
              </a:ext>
            </a:extLst>
          </p:cNvPr>
          <p:cNvGrpSpPr/>
          <p:nvPr/>
        </p:nvGrpSpPr>
        <p:grpSpPr>
          <a:xfrm>
            <a:off x="0" y="6250940"/>
            <a:ext cx="12192000" cy="607060"/>
            <a:chOff x="0" y="5876573"/>
            <a:chExt cx="12192000" cy="607060"/>
          </a:xfrm>
        </p:grpSpPr>
        <p:sp>
          <p:nvSpPr>
            <p:cNvPr id="9" name="Rectangle 4">
              <a:extLst>
                <a:ext uri="{FF2B5EF4-FFF2-40B4-BE49-F238E27FC236}">
                  <a16:creationId xmlns:a16="http://schemas.microsoft.com/office/drawing/2014/main" id="{5F15ADE6-851C-4DF2-A83F-5A270583F831}"/>
                </a:ext>
              </a:extLst>
            </p:cNvPr>
            <p:cNvSpPr/>
            <p:nvPr/>
          </p:nvSpPr>
          <p:spPr>
            <a:xfrm>
              <a:off x="0" y="5876573"/>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a:extLst>
                <a:ext uri="{FF2B5EF4-FFF2-40B4-BE49-F238E27FC236}">
                  <a16:creationId xmlns:a16="http://schemas.microsoft.com/office/drawing/2014/main" id="{F3DC3B68-E45C-4E66-8C1B-A3EA5F7E9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12" name="TextBox 11">
            <a:extLst>
              <a:ext uri="{FF2B5EF4-FFF2-40B4-BE49-F238E27FC236}">
                <a16:creationId xmlns:a16="http://schemas.microsoft.com/office/drawing/2014/main" id="{A5C27FA1-CB45-40B2-BDEC-A6BF34BA39A4}"/>
              </a:ext>
            </a:extLst>
          </p:cNvPr>
          <p:cNvSpPr txBox="1"/>
          <p:nvPr/>
        </p:nvSpPr>
        <p:spPr>
          <a:xfrm>
            <a:off x="806331" y="404383"/>
            <a:ext cx="11040175" cy="461665"/>
          </a:xfrm>
          <a:prstGeom prst="rect">
            <a:avLst/>
          </a:prstGeom>
          <a:noFill/>
        </p:spPr>
        <p:txBody>
          <a:bodyPr wrap="square" rtlCol="0">
            <a:spAutoFit/>
          </a:bodyPr>
          <a:lstStyle/>
          <a:p>
            <a:pPr algn="ctr"/>
            <a:r>
              <a:rPr lang="el-GR" sz="2400" spc="300" dirty="0">
                <a:ea typeface="Lato Heavy" panose="020F0502020204030203" pitchFamily="34" charset="0"/>
                <a:cs typeface="Lato Heavy" panose="020F0502020204030203" pitchFamily="34" charset="0"/>
              </a:rPr>
              <a:t>Μορφές Ε.ΒΙ.Ε. και Συνέπειες </a:t>
            </a:r>
            <a:endParaRPr lang="id-ID" sz="2400" spc="300" dirty="0">
              <a:ea typeface="Lato Heavy" panose="020F0502020204030203" pitchFamily="34" charset="0"/>
              <a:cs typeface="Lato Heavy" panose="020F0502020204030203" pitchFamily="34" charset="0"/>
            </a:endParaRPr>
          </a:p>
        </p:txBody>
      </p:sp>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625969" y="6335765"/>
            <a:ext cx="1425895" cy="399250"/>
          </a:xfrm>
          <a:prstGeom prst="rect">
            <a:avLst/>
          </a:prstGeom>
        </p:spPr>
      </p:pic>
    </p:spTree>
    <p:extLst>
      <p:ext uri="{BB962C8B-B14F-4D97-AF65-F5344CB8AC3E}">
        <p14:creationId xmlns:p14="http://schemas.microsoft.com/office/powerpoint/2010/main" val="2338537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55361" y="1455654"/>
            <a:ext cx="8881277" cy="707886"/>
          </a:xfrm>
          <a:prstGeom prst="rect">
            <a:avLst/>
          </a:prstGeom>
          <a:noFill/>
        </p:spPr>
        <p:txBody>
          <a:bodyPr wrap="none" rtlCol="0">
            <a:spAutoFit/>
          </a:bodyPr>
          <a:lstStyle/>
          <a:p>
            <a:pPr algn="ctr"/>
            <a:r>
              <a:rPr lang="el-GR" sz="4000" spc="300" dirty="0" err="1">
                <a:latin typeface="Lato Heavy" panose="020F0502020204030203" pitchFamily="34" charset="0"/>
                <a:ea typeface="Lato Heavy" panose="020F0502020204030203" pitchFamily="34" charset="0"/>
                <a:cs typeface="Lato Heavy" panose="020F0502020204030203" pitchFamily="34" charset="0"/>
              </a:rPr>
              <a:t>Ενδοσχολική</a:t>
            </a:r>
            <a:r>
              <a:rPr lang="el-GR" sz="4000" spc="300" dirty="0">
                <a:latin typeface="Lato Heavy" panose="020F0502020204030203" pitchFamily="34" charset="0"/>
                <a:ea typeface="Lato Heavy" panose="020F0502020204030203" pitchFamily="34" charset="0"/>
                <a:cs typeface="Lato Heavy" panose="020F0502020204030203" pitchFamily="34" charset="0"/>
              </a:rPr>
              <a:t> Βία και Εκφοβισμός</a:t>
            </a:r>
            <a:endParaRPr lang="id-ID" sz="4000" spc="300" dirty="0">
              <a:latin typeface="Lato Heavy" panose="020F0502020204030203" pitchFamily="34" charset="0"/>
              <a:ea typeface="Lato Heavy" panose="020F0502020204030203" pitchFamily="34" charset="0"/>
              <a:cs typeface="Lato Heavy" panose="020F0502020204030203" pitchFamily="34" charset="0"/>
            </a:endParaRPr>
          </a:p>
        </p:txBody>
      </p:sp>
      <p:pic>
        <p:nvPicPr>
          <p:cNvPr id="5"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11" name="TextBox 10">
            <a:extLst>
              <a:ext uri="{FF2B5EF4-FFF2-40B4-BE49-F238E27FC236}">
                <a16:creationId xmlns:a16="http://schemas.microsoft.com/office/drawing/2014/main" id="{82CAF242-C7AA-4810-8EBB-395C07AAE3D5}"/>
              </a:ext>
            </a:extLst>
          </p:cNvPr>
          <p:cNvSpPr txBox="1"/>
          <p:nvPr/>
        </p:nvSpPr>
        <p:spPr>
          <a:xfrm>
            <a:off x="1750639" y="2632358"/>
            <a:ext cx="9016947" cy="2062103"/>
          </a:xfrm>
          <a:prstGeom prst="rect">
            <a:avLst/>
          </a:prstGeom>
          <a:noFill/>
        </p:spPr>
        <p:txBody>
          <a:bodyPr wrap="square">
            <a:spAutoFit/>
          </a:bodyPr>
          <a:lstStyle/>
          <a:p>
            <a:r>
              <a:rPr lang="el-GR" sz="3200" dirty="0"/>
              <a:t>«Κάθε γενιά έχει ιστορίες εκφοβισμού, αλλά ίσως οι σημερινοί ενήλικες να μην είναι τόσο εξοικειωμένοι με το τι σημαίνει τώρα για ένα παιδί να πέφτει θύμα εκφοβισμού.»</a:t>
            </a:r>
          </a:p>
        </p:txBody>
      </p:sp>
      <p:sp>
        <p:nvSpPr>
          <p:cNvPr id="12" name="TextBox 11">
            <a:extLst>
              <a:ext uri="{FF2B5EF4-FFF2-40B4-BE49-F238E27FC236}">
                <a16:creationId xmlns:a16="http://schemas.microsoft.com/office/drawing/2014/main" id="{08C02378-E5CD-4197-8462-18374A60AEDB}"/>
              </a:ext>
            </a:extLst>
          </p:cNvPr>
          <p:cNvSpPr txBox="1"/>
          <p:nvPr/>
        </p:nvSpPr>
        <p:spPr>
          <a:xfrm>
            <a:off x="5011838" y="6326490"/>
            <a:ext cx="9233703" cy="307777"/>
          </a:xfrm>
          <a:prstGeom prst="rect">
            <a:avLst/>
          </a:prstGeom>
          <a:noFill/>
        </p:spPr>
        <p:txBody>
          <a:bodyPr wrap="square">
            <a:spAutoFit/>
          </a:bodyPr>
          <a:lstStyle/>
          <a:p>
            <a:r>
              <a:rPr lang="en-US" sz="1400" i="1" dirty="0">
                <a:hlinkClick r:id="rId4"/>
              </a:rPr>
              <a:t>https://edition.cnn.com/2023/02/15/health/bullying-identity-social-wellness/index.html</a:t>
            </a:r>
            <a:r>
              <a:rPr lang="el-GR" sz="1400" i="1" dirty="0"/>
              <a:t> </a:t>
            </a:r>
          </a:p>
        </p:txBody>
      </p:sp>
      <p:pic>
        <p:nvPicPr>
          <p:cNvPr id="7" name="Εικόνα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054638" y="455856"/>
            <a:ext cx="1425895" cy="399250"/>
          </a:xfrm>
          <a:prstGeom prst="rect">
            <a:avLst/>
          </a:prstGeom>
        </p:spPr>
      </p:pic>
    </p:spTree>
    <p:extLst>
      <p:ext uri="{BB962C8B-B14F-4D97-AF65-F5344CB8AC3E}">
        <p14:creationId xmlns:p14="http://schemas.microsoft.com/office/powerpoint/2010/main" val="2896706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4185" y="258441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 name="Rectangle 6"/>
          <p:cNvSpPr/>
          <p:nvPr/>
        </p:nvSpPr>
        <p:spPr>
          <a:xfrm>
            <a:off x="1014185" y="462276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8" name="Rectangle 7"/>
          <p:cNvSpPr/>
          <p:nvPr/>
        </p:nvSpPr>
        <p:spPr>
          <a:xfrm>
            <a:off x="6554527" y="2533738"/>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6554527" y="462276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1155983" y="2773095"/>
            <a:ext cx="681597" cy="584775"/>
          </a:xfrm>
          <a:prstGeom prst="rect">
            <a:avLst/>
          </a:prstGeom>
          <a:noFill/>
        </p:spPr>
        <p:txBody>
          <a:bodyPr wrap="none" rtlCol="0">
            <a:spAutoFit/>
          </a:bodyPr>
          <a:lstStyle/>
          <a:p>
            <a:r>
              <a:rPr lang="id-ID" sz="3200" spc="300">
                <a:solidFill>
                  <a:schemeClr val="bg1"/>
                </a:solidFill>
                <a:latin typeface="Source Sans Pro Semibold" panose="020B0603030403020204" pitchFamily="34" charset="0"/>
                <a:ea typeface="Source Sans Pro Semibold" panose="020B0603030403020204" pitchFamily="34" charset="0"/>
              </a:rPr>
              <a:t>01</a:t>
            </a:r>
          </a:p>
        </p:txBody>
      </p:sp>
      <p:sp>
        <p:nvSpPr>
          <p:cNvPr id="11" name="TextBox 10"/>
          <p:cNvSpPr txBox="1"/>
          <p:nvPr/>
        </p:nvSpPr>
        <p:spPr>
          <a:xfrm>
            <a:off x="1155983" y="4811445"/>
            <a:ext cx="681597" cy="584775"/>
          </a:xfrm>
          <a:prstGeom prst="rect">
            <a:avLst/>
          </a:prstGeom>
          <a:noFill/>
        </p:spPr>
        <p:txBody>
          <a:bodyPr wrap="none" rtlCol="0">
            <a:spAutoFit/>
          </a:bodyPr>
          <a:lstStyle/>
          <a:p>
            <a:r>
              <a:rPr lang="id-ID" sz="3200" spc="300">
                <a:solidFill>
                  <a:schemeClr val="bg1"/>
                </a:solidFill>
                <a:latin typeface="Source Sans Pro Semibold" panose="020B0603030403020204" pitchFamily="34" charset="0"/>
                <a:ea typeface="Source Sans Pro Semibold" panose="020B0603030403020204" pitchFamily="34" charset="0"/>
              </a:rPr>
              <a:t>02</a:t>
            </a:r>
          </a:p>
        </p:txBody>
      </p:sp>
      <p:sp>
        <p:nvSpPr>
          <p:cNvPr id="12" name="TextBox 11"/>
          <p:cNvSpPr txBox="1"/>
          <p:nvPr/>
        </p:nvSpPr>
        <p:spPr>
          <a:xfrm>
            <a:off x="6664276" y="2722416"/>
            <a:ext cx="681597" cy="584775"/>
          </a:xfrm>
          <a:prstGeom prst="rect">
            <a:avLst/>
          </a:prstGeom>
          <a:noFill/>
        </p:spPr>
        <p:txBody>
          <a:bodyPr wrap="none" rtlCol="0">
            <a:spAutoFit/>
          </a:bodyPr>
          <a:lstStyle/>
          <a:p>
            <a:r>
              <a:rPr lang="id-ID" sz="3200" spc="300">
                <a:solidFill>
                  <a:schemeClr val="bg1"/>
                </a:solidFill>
                <a:latin typeface="Source Sans Pro Semibold" panose="020B0603030403020204" pitchFamily="34" charset="0"/>
                <a:ea typeface="Source Sans Pro Semibold" panose="020B0603030403020204" pitchFamily="34" charset="0"/>
              </a:rPr>
              <a:t>03</a:t>
            </a:r>
          </a:p>
        </p:txBody>
      </p:sp>
      <p:sp>
        <p:nvSpPr>
          <p:cNvPr id="13" name="TextBox 12"/>
          <p:cNvSpPr txBox="1"/>
          <p:nvPr/>
        </p:nvSpPr>
        <p:spPr>
          <a:xfrm>
            <a:off x="6664276" y="4811445"/>
            <a:ext cx="681597" cy="584775"/>
          </a:xfrm>
          <a:prstGeom prst="rect">
            <a:avLst/>
          </a:prstGeom>
          <a:noFill/>
        </p:spPr>
        <p:txBody>
          <a:bodyPr wrap="none" rtlCol="0">
            <a:spAutoFit/>
          </a:bodyPr>
          <a:lstStyle/>
          <a:p>
            <a:r>
              <a:rPr lang="id-ID" sz="3200" spc="300">
                <a:solidFill>
                  <a:schemeClr val="bg1"/>
                </a:solidFill>
                <a:latin typeface="Source Sans Pro Semibold" panose="020B0603030403020204" pitchFamily="34" charset="0"/>
                <a:ea typeface="Source Sans Pro Semibold" panose="020B0603030403020204" pitchFamily="34" charset="0"/>
              </a:rPr>
              <a:t>04</a:t>
            </a:r>
          </a:p>
        </p:txBody>
      </p:sp>
      <p:sp>
        <p:nvSpPr>
          <p:cNvPr id="14" name="TextBox 13"/>
          <p:cNvSpPr txBox="1"/>
          <p:nvPr/>
        </p:nvSpPr>
        <p:spPr>
          <a:xfrm>
            <a:off x="2018087" y="2476696"/>
            <a:ext cx="4535233" cy="1785104"/>
          </a:xfrm>
          <a:prstGeom prst="rect">
            <a:avLst/>
          </a:prstGeom>
          <a:noFill/>
        </p:spPr>
        <p:txBody>
          <a:bodyPr wrap="square" rtlCol="0">
            <a:spAutoFit/>
          </a:bodyPr>
          <a:lstStyle/>
          <a:p>
            <a:r>
              <a:rPr lang="el-GR" spc="300">
                <a:solidFill>
                  <a:srgbClr val="000000"/>
                </a:solidFill>
                <a:latin typeface="Source Sans Pro Light" panose="020B0403030403020204" pitchFamily="34" charset="0"/>
                <a:ea typeface="Source Sans Pro Light" panose="020B0403030403020204" pitchFamily="34" charset="0"/>
              </a:rPr>
              <a:t>Τα περιστατικά Ε.ΒΙ.Ε. εξετάζονται </a:t>
            </a:r>
          </a:p>
          <a:p>
            <a:r>
              <a:rPr lang="el-GR" spc="300">
                <a:solidFill>
                  <a:srgbClr val="000000"/>
                </a:solidFill>
                <a:latin typeface="Source Sans Pro Light" panose="020B0403030403020204" pitchFamily="34" charset="0"/>
                <a:ea typeface="Source Sans Pro Light" panose="020B0403030403020204" pitchFamily="34" charset="0"/>
              </a:rPr>
              <a:t>στο ευρύτερο πλαίσιο της Αειφορίας και του Αειφόρου Σχολείου.</a:t>
            </a:r>
          </a:p>
          <a:p>
            <a:endParaRPr lang="id-ID" sz="2000" spc="300">
              <a:solidFill>
                <a:srgbClr val="000000"/>
              </a:solidFill>
              <a:latin typeface="Source Sans Pro Light" panose="020B0403030403020204" pitchFamily="34" charset="0"/>
              <a:ea typeface="Source Sans Pro Light" panose="020B0403030403020204" pitchFamily="34" charset="0"/>
            </a:endParaRPr>
          </a:p>
        </p:txBody>
      </p:sp>
      <p:sp>
        <p:nvSpPr>
          <p:cNvPr id="15" name="TextBox 14"/>
          <p:cNvSpPr txBox="1"/>
          <p:nvPr/>
        </p:nvSpPr>
        <p:spPr>
          <a:xfrm>
            <a:off x="7566578" y="4519057"/>
            <a:ext cx="4390946" cy="1477328"/>
          </a:xfrm>
          <a:prstGeom prst="rect">
            <a:avLst/>
          </a:prstGeom>
          <a:noFill/>
        </p:spPr>
        <p:txBody>
          <a:bodyPr wrap="none" lIns="91440" tIns="45720" rIns="91440" bIns="45720" rtlCol="0" anchor="t">
            <a:spAutoFit/>
          </a:bodyPr>
          <a:lstStyle/>
          <a:p>
            <a:r>
              <a:rPr lang="el-GR" spc="300" dirty="0">
                <a:solidFill>
                  <a:srgbClr val="000000"/>
                </a:solidFill>
                <a:latin typeface="Source Sans Pro Light"/>
                <a:ea typeface="Source Sans Pro Light"/>
              </a:rPr>
              <a:t>Τα περιστατικά Ε.ΒΙ.Ε. </a:t>
            </a:r>
            <a:endParaRPr lang="el-GR" spc="300">
              <a:solidFill>
                <a:srgbClr val="000000"/>
              </a:solidFill>
              <a:latin typeface="Source Sans Pro Light" panose="020B0403030403020204" pitchFamily="34" charset="0"/>
              <a:ea typeface="Source Sans Pro Light" panose="020B0403030403020204" pitchFamily="34" charset="0"/>
            </a:endParaRPr>
          </a:p>
          <a:p>
            <a:r>
              <a:rPr lang="el-GR" spc="300" dirty="0">
                <a:solidFill>
                  <a:srgbClr val="000000"/>
                </a:solidFill>
                <a:latin typeface="Source Sans Pro Light"/>
                <a:ea typeface="Source Sans Pro Light"/>
              </a:rPr>
              <a:t>επηρεάζουν όλα τα εμπλεκόμενα</a:t>
            </a:r>
          </a:p>
          <a:p>
            <a:r>
              <a:rPr lang="el-GR" spc="300" dirty="0">
                <a:solidFill>
                  <a:srgbClr val="000000"/>
                </a:solidFill>
                <a:latin typeface="Source Sans Pro Light"/>
                <a:ea typeface="Source Sans Pro Light"/>
              </a:rPr>
              <a:t>μέρη και οι συνέπειες </a:t>
            </a:r>
            <a:endParaRPr lang="el-GR" spc="300" dirty="0">
              <a:solidFill>
                <a:srgbClr val="000000"/>
              </a:solidFill>
              <a:latin typeface="Source Sans Pro Light" panose="020B0403030403020204" pitchFamily="34" charset="0"/>
              <a:ea typeface="Source Sans Pro Light" panose="020B0403030403020204" pitchFamily="34" charset="0"/>
            </a:endParaRPr>
          </a:p>
          <a:p>
            <a:r>
              <a:rPr lang="el-GR" spc="300" dirty="0">
                <a:solidFill>
                  <a:srgbClr val="000000"/>
                </a:solidFill>
                <a:latin typeface="Source Sans Pro Light"/>
                <a:ea typeface="Source Sans Pro Light"/>
              </a:rPr>
              <a:t>πολλές φορές «ακολουθούν τα </a:t>
            </a:r>
            <a:endParaRPr lang="el-GR" spc="300" dirty="0">
              <a:solidFill>
                <a:srgbClr val="000000"/>
              </a:solidFill>
              <a:latin typeface="Source Sans Pro Light" panose="020B0403030403020204" pitchFamily="34" charset="0"/>
              <a:ea typeface="Source Sans Pro Light" panose="020B0403030403020204" pitchFamily="34" charset="0"/>
            </a:endParaRPr>
          </a:p>
          <a:p>
            <a:r>
              <a:rPr lang="el-GR" spc="300" dirty="0">
                <a:solidFill>
                  <a:srgbClr val="000000"/>
                </a:solidFill>
                <a:latin typeface="Source Sans Pro Light"/>
                <a:ea typeface="Source Sans Pro Light"/>
              </a:rPr>
              <a:t>άτομα και στην ενήλικη ζωή.</a:t>
            </a:r>
            <a:endParaRPr lang="id-ID" spc="300" dirty="0">
              <a:solidFill>
                <a:srgbClr val="000000"/>
              </a:solidFill>
              <a:latin typeface="Source Sans Pro Light"/>
              <a:ea typeface="Source Sans Pro Light"/>
            </a:endParaRPr>
          </a:p>
        </p:txBody>
      </p:sp>
      <p:sp>
        <p:nvSpPr>
          <p:cNvPr id="16" name="TextBox 15"/>
          <p:cNvSpPr txBox="1"/>
          <p:nvPr/>
        </p:nvSpPr>
        <p:spPr>
          <a:xfrm>
            <a:off x="2095871" y="4519057"/>
            <a:ext cx="4465000" cy="1200329"/>
          </a:xfrm>
          <a:prstGeom prst="rect">
            <a:avLst/>
          </a:prstGeom>
          <a:noFill/>
        </p:spPr>
        <p:txBody>
          <a:bodyPr wrap="square" rtlCol="0">
            <a:spAutoFit/>
          </a:bodyPr>
          <a:lstStyle/>
          <a:p>
            <a:r>
              <a:rPr lang="el-GR" spc="300" dirty="0">
                <a:solidFill>
                  <a:srgbClr val="000000"/>
                </a:solidFill>
                <a:latin typeface="Source Sans Pro Light" panose="020B0403030403020204" pitchFamily="34" charset="0"/>
                <a:ea typeface="Source Sans Pro Light" panose="020B0403030403020204" pitchFamily="34" charset="0"/>
              </a:rPr>
              <a:t>Ασφαλή σχολικά περιβάλλοντα</a:t>
            </a:r>
          </a:p>
          <a:p>
            <a:r>
              <a:rPr lang="el-GR" spc="300" dirty="0">
                <a:solidFill>
                  <a:srgbClr val="000000"/>
                </a:solidFill>
                <a:latin typeface="Source Sans Pro Light" panose="020B0403030403020204" pitchFamily="34" charset="0"/>
                <a:ea typeface="Source Sans Pro Light" panose="020B0403030403020204" pitchFamily="34" charset="0"/>
              </a:rPr>
              <a:t>σημαίνει δυνατότητα συμμετοχής για </a:t>
            </a:r>
          </a:p>
          <a:p>
            <a:r>
              <a:rPr lang="el-GR" spc="300" dirty="0">
                <a:solidFill>
                  <a:srgbClr val="000000"/>
                </a:solidFill>
                <a:latin typeface="Source Sans Pro Light" panose="020B0403030403020204" pitchFamily="34" charset="0"/>
                <a:ea typeface="Source Sans Pro Light" panose="020B0403030403020204" pitchFamily="34" charset="0"/>
              </a:rPr>
              <a:t>όλους και όλες.</a:t>
            </a:r>
            <a:endParaRPr lang="id-ID" spc="300" dirty="0">
              <a:solidFill>
                <a:srgbClr val="000000"/>
              </a:solidFill>
              <a:latin typeface="Source Sans Pro Light" panose="020B0403030403020204" pitchFamily="34" charset="0"/>
              <a:ea typeface="Source Sans Pro Light" panose="020B0403030403020204" pitchFamily="34" charset="0"/>
            </a:endParaRPr>
          </a:p>
        </p:txBody>
      </p:sp>
      <p:sp>
        <p:nvSpPr>
          <p:cNvPr id="19" name="TextBox 18"/>
          <p:cNvSpPr txBox="1"/>
          <p:nvPr/>
        </p:nvSpPr>
        <p:spPr>
          <a:xfrm>
            <a:off x="3930316" y="878624"/>
            <a:ext cx="5546578" cy="830997"/>
          </a:xfrm>
          <a:prstGeom prst="rect">
            <a:avLst/>
          </a:prstGeom>
          <a:noFill/>
        </p:spPr>
        <p:txBody>
          <a:bodyPr wrap="square" rtlCol="0">
            <a:spAutoFit/>
          </a:bodyPr>
          <a:lstStyle/>
          <a:p>
            <a:r>
              <a:rPr lang="el-GR" sz="4800" spc="300" dirty="0">
                <a:solidFill>
                  <a:srgbClr val="000000"/>
                </a:solidFill>
                <a:latin typeface="Lato Black" panose="020F0502020204030203" pitchFamily="34" charset="0"/>
                <a:ea typeface="Lato Black" panose="020F0502020204030203" pitchFamily="34" charset="0"/>
                <a:cs typeface="Lato Black" panose="020F0502020204030203" pitchFamily="34" charset="0"/>
              </a:rPr>
              <a:t>Σύνοψη Ενότητας</a:t>
            </a:r>
            <a:endParaRPr lang="id-ID" sz="4800" spc="3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20" name="Εικόνα 1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 name="TextBox 1"/>
          <p:cNvSpPr txBox="1"/>
          <p:nvPr/>
        </p:nvSpPr>
        <p:spPr>
          <a:xfrm>
            <a:off x="7566578" y="2445498"/>
            <a:ext cx="4465000" cy="1477328"/>
          </a:xfrm>
          <a:prstGeom prst="rect">
            <a:avLst/>
          </a:prstGeom>
          <a:noFill/>
        </p:spPr>
        <p:txBody>
          <a:bodyPr wrap="square" rtlCol="0">
            <a:spAutoFit/>
          </a:bodyPr>
          <a:lstStyle/>
          <a:p>
            <a:r>
              <a:rPr lang="el-GR" spc="300" dirty="0">
                <a:solidFill>
                  <a:srgbClr val="000000"/>
                </a:solidFill>
                <a:latin typeface="Source Sans Pro Light" panose="020B0403030403020204" pitchFamily="34" charset="0"/>
                <a:ea typeface="Source Sans Pro Light" panose="020B0403030403020204" pitchFamily="34" charset="0"/>
              </a:rPr>
              <a:t>Εκπαιδευτικοί και γονείς/κηδεμόνες πρέπει να είναι ενημερωμένοι/</a:t>
            </a:r>
            <a:r>
              <a:rPr lang="el-GR" spc="300" dirty="0" err="1">
                <a:solidFill>
                  <a:srgbClr val="000000"/>
                </a:solidFill>
                <a:latin typeface="Source Sans Pro Light" panose="020B0403030403020204" pitchFamily="34" charset="0"/>
                <a:ea typeface="Source Sans Pro Light" panose="020B0403030403020204" pitchFamily="34" charset="0"/>
              </a:rPr>
              <a:t>ες</a:t>
            </a:r>
            <a:r>
              <a:rPr lang="el-GR" spc="300" dirty="0">
                <a:solidFill>
                  <a:srgbClr val="000000"/>
                </a:solidFill>
                <a:latin typeface="Source Sans Pro Light" panose="020B0403030403020204" pitchFamily="34" charset="0"/>
                <a:ea typeface="Source Sans Pro Light" panose="020B0403030403020204" pitchFamily="34" charset="0"/>
              </a:rPr>
              <a:t> για τις </a:t>
            </a:r>
          </a:p>
          <a:p>
            <a:r>
              <a:rPr lang="el-GR" spc="300" dirty="0">
                <a:solidFill>
                  <a:srgbClr val="000000"/>
                </a:solidFill>
                <a:latin typeface="Source Sans Pro Light" panose="020B0403030403020204" pitchFamily="34" charset="0"/>
                <a:ea typeface="Source Sans Pro Light" panose="020B0403030403020204" pitchFamily="34" charset="0"/>
              </a:rPr>
              <a:t>ενδείξεις που ίσως υποδηλώνουν</a:t>
            </a:r>
          </a:p>
          <a:p>
            <a:r>
              <a:rPr lang="el-GR" spc="300" dirty="0">
                <a:solidFill>
                  <a:srgbClr val="000000"/>
                </a:solidFill>
                <a:latin typeface="Source Sans Pro Light" panose="020B0403030403020204" pitchFamily="34" charset="0"/>
                <a:ea typeface="Source Sans Pro Light" panose="020B0403030403020204" pitchFamily="34" charset="0"/>
              </a:rPr>
              <a:t>εμπλοκή σε περιστατικά Ε.ΒΙ.Ε.</a:t>
            </a:r>
            <a:endParaRPr lang="id-ID" spc="300" dirty="0">
              <a:solidFill>
                <a:srgbClr val="000000"/>
              </a:solidFill>
              <a:latin typeface="Source Sans Pro Light" panose="020B0403030403020204" pitchFamily="34" charset="0"/>
              <a:ea typeface="Source Sans Pro Light" panose="020B0403030403020204" pitchFamily="34" charset="0"/>
            </a:endParaRPr>
          </a:p>
        </p:txBody>
      </p:sp>
      <p:pic>
        <p:nvPicPr>
          <p:cNvPr id="17" name="Εικόνα 1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233411" y="336736"/>
            <a:ext cx="1425895" cy="39925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FDEE3"/>
        </a:solidFill>
        <a:effectLst/>
      </p:bgPr>
    </p:bg>
    <p:spTree>
      <p:nvGrpSpPr>
        <p:cNvPr id="1" name=""/>
        <p:cNvGrpSpPr/>
        <p:nvPr/>
      </p:nvGrpSpPr>
      <p:grpSpPr>
        <a:xfrm>
          <a:off x="0" y="0"/>
          <a:ext cx="0" cy="0"/>
          <a:chOff x="0" y="0"/>
          <a:chExt cx="0" cy="0"/>
        </a:xfrm>
      </p:grpSpPr>
      <p:sp>
        <p:nvSpPr>
          <p:cNvPr id="7" name="Rectangle 6"/>
          <p:cNvSpPr/>
          <p:nvPr/>
        </p:nvSpPr>
        <p:spPr>
          <a:xfrm>
            <a:off x="-1" y="2802426"/>
            <a:ext cx="8734097" cy="147647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 name="TextBox 3"/>
          <p:cNvSpPr txBox="1"/>
          <p:nvPr/>
        </p:nvSpPr>
        <p:spPr>
          <a:xfrm>
            <a:off x="4660545" y="2933562"/>
            <a:ext cx="4073551" cy="830997"/>
          </a:xfrm>
          <a:prstGeom prst="rect">
            <a:avLst/>
          </a:prstGeom>
          <a:noFill/>
        </p:spPr>
        <p:txBody>
          <a:bodyPr wrap="none" rtlCol="0">
            <a:spAutoFit/>
          </a:bodyPr>
          <a:lstStyle/>
          <a:p>
            <a:r>
              <a:rPr lang="el-GR" sz="4800">
                <a:solidFill>
                  <a:schemeClr val="bg1"/>
                </a:solidFill>
                <a:latin typeface="Lato Heavy" panose="020F0502020204030203" pitchFamily="34" charset="0"/>
                <a:ea typeface="Lato Heavy" panose="020F0502020204030203" pitchFamily="34" charset="0"/>
                <a:cs typeface="Lato Heavy" panose="020F0502020204030203" pitchFamily="34" charset="0"/>
              </a:rPr>
              <a:t>Ευχαριστούμε</a:t>
            </a:r>
            <a:endParaRPr lang="id-ID" sz="48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TextBox 5"/>
          <p:cNvSpPr txBox="1"/>
          <p:nvPr/>
        </p:nvSpPr>
        <p:spPr>
          <a:xfrm>
            <a:off x="4715047" y="3764559"/>
            <a:ext cx="2111475" cy="338554"/>
          </a:xfrm>
          <a:prstGeom prst="rect">
            <a:avLst/>
          </a:prstGeom>
          <a:noFill/>
        </p:spPr>
        <p:txBody>
          <a:bodyPr wrap="none" rtlCol="0">
            <a:spAutoFit/>
          </a:bodyPr>
          <a:lstStyle/>
          <a:p>
            <a:r>
              <a:rPr lang="el-GR" sz="1600">
                <a:solidFill>
                  <a:schemeClr val="bg1"/>
                </a:solidFill>
                <a:latin typeface="Lato" panose="020F0502020204030203" pitchFamily="34" charset="0"/>
                <a:ea typeface="Lato" panose="020F0502020204030203" pitchFamily="34" charset="0"/>
                <a:cs typeface="Lato" panose="020F0502020204030203" pitchFamily="34" charset="0"/>
              </a:rPr>
              <a:t>για την προσοχή σας</a:t>
            </a:r>
            <a:endParaRPr lang="id-ID" sz="16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4"/>
          <p:cNvSpPr/>
          <p:nvPr/>
        </p:nvSpPr>
        <p:spPr>
          <a:xfrm>
            <a:off x="8734096" y="5831840"/>
            <a:ext cx="345790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325" y="5911188"/>
            <a:ext cx="1697214" cy="449460"/>
          </a:xfrm>
          <a:prstGeom prst="rect">
            <a:avLst/>
          </a:prstGeom>
          <a:effectLst/>
        </p:spPr>
      </p:pic>
      <p:pic>
        <p:nvPicPr>
          <p:cNvPr id="8" name="Εικόνα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650821" y="5935745"/>
            <a:ext cx="1425895" cy="39925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076" y="770637"/>
            <a:ext cx="11530484" cy="6577634"/>
          </a:xfrm>
          <a:prstGeom prst="rect">
            <a:avLst/>
          </a:prstGeom>
          <a:noFill/>
        </p:spPr>
        <p:txBody>
          <a:bodyPr wrap="square" lIns="91440" tIns="45720" rIns="91440" bIns="45720" anchor="t">
            <a:spAutoFit/>
          </a:bodyPr>
          <a:lstStyle/>
          <a:p>
            <a:pPr>
              <a:lnSpc>
                <a:spcPct val="107000"/>
              </a:lnSpc>
              <a:spcAft>
                <a:spcPts val="800"/>
              </a:spcAft>
            </a:pPr>
            <a:r>
              <a:rPr lang="el-GR" sz="1400" b="1" kern="100" dirty="0">
                <a:highlight>
                  <a:srgbClr val="FBFBFB"/>
                </a:highlight>
                <a:latin typeface="Calibri" panose="020F0502020204030204" charset="0"/>
                <a:ea typeface="Calibri" panose="020F0502020204030204" charset="0"/>
                <a:cs typeface="Calibri" panose="020F0502020204030204" charset="0"/>
              </a:rPr>
              <a:t>Βιβλιογραφική Λίστα</a:t>
            </a:r>
            <a:endParaRPr lang="en-US" sz="1400" b="1" kern="100" dirty="0">
              <a:effectLst/>
              <a:highlight>
                <a:srgbClr val="FBFBFB"/>
              </a:highlight>
              <a:latin typeface="Calibri" panose="020F0502020204030204" charset="0"/>
              <a:ea typeface="Calibri" panose="020F0502020204030204" charset="0"/>
              <a:cs typeface="Calibri" panose="020F0502020204030204" charset="0"/>
            </a:endParaRPr>
          </a:p>
          <a:p>
            <a:pPr algn="just">
              <a:lnSpc>
                <a:spcPct val="107000"/>
              </a:lnSpc>
              <a:spcAft>
                <a:spcPts val="800"/>
              </a:spcAft>
            </a:pPr>
            <a:r>
              <a:rPr lang="en-US" sz="1200" b="0" i="0" dirty="0">
                <a:solidFill>
                  <a:srgbClr val="212121"/>
                </a:solidFill>
                <a:effectLst/>
                <a:highlight>
                  <a:srgbClr val="FFFFFF"/>
                </a:highlight>
              </a:rPr>
              <a:t>Andrews, N. C. Z., Cillessen, A. H. N., Craig, W., Dane, A. V., &amp; Volk, A. A. (2023). Bullying and the Abuse of Power. </a:t>
            </a:r>
            <a:r>
              <a:rPr lang="en-US" sz="1200" b="0" i="1" dirty="0">
                <a:solidFill>
                  <a:srgbClr val="212121"/>
                </a:solidFill>
                <a:effectLst/>
                <a:highlight>
                  <a:srgbClr val="FFFFFF"/>
                </a:highlight>
              </a:rPr>
              <a:t>International journal of bullying prevention : an official publication of the International Bullying Prevention Association</a:t>
            </a:r>
            <a:r>
              <a:rPr lang="en-US" sz="1200" b="0" i="0" dirty="0">
                <a:solidFill>
                  <a:srgbClr val="212121"/>
                </a:solidFill>
                <a:effectLst/>
                <a:highlight>
                  <a:srgbClr val="FFFFFF"/>
                </a:highlight>
              </a:rPr>
              <a:t>, 1–10. Advance online publication. </a:t>
            </a:r>
            <a:r>
              <a:rPr lang="en-US" sz="1200" b="0" i="0" dirty="0">
                <a:solidFill>
                  <a:srgbClr val="212121"/>
                </a:solidFill>
                <a:effectLst/>
                <a:highlight>
                  <a:srgbClr val="FFFFFF"/>
                </a:highlight>
                <a:hlinkClick r:id="rId3"/>
              </a:rPr>
              <a:t>https://doi.org/10.1007/s42380-023-00170-0</a:t>
            </a:r>
            <a:endParaRPr lang="el-GR" sz="1200" dirty="0">
              <a:solidFill>
                <a:srgbClr val="212121"/>
              </a:solidFill>
              <a:highlight>
                <a:srgbClr val="FFFFFF"/>
              </a:highlight>
            </a:endParaRPr>
          </a:p>
          <a:p>
            <a:pPr algn="just">
              <a:lnSpc>
                <a:spcPct val="107000"/>
              </a:lnSpc>
              <a:spcAft>
                <a:spcPts val="800"/>
              </a:spcAft>
            </a:pPr>
            <a:r>
              <a:rPr lang="el-GR" sz="1200" dirty="0">
                <a:highlight>
                  <a:srgbClr val="FAFAFA"/>
                </a:highlight>
              </a:rPr>
              <a:t>Αντωνίου Α.-Σ., </a:t>
            </a:r>
            <a:r>
              <a:rPr lang="el-GR" sz="1200" dirty="0" err="1">
                <a:highlight>
                  <a:srgbClr val="FAFAFA"/>
                </a:highlight>
              </a:rPr>
              <a:t>Ασημόπουλος</a:t>
            </a:r>
            <a:r>
              <a:rPr lang="el-GR" sz="1200" dirty="0">
                <a:highlight>
                  <a:srgbClr val="FAFAFA"/>
                </a:highlight>
              </a:rPr>
              <a:t> Χ., Γιαννοπούλου Ι., Γιαννούλης Γ., Κατσαρός Ι., Πάλλη Θ. &amp; </a:t>
            </a:r>
            <a:r>
              <a:rPr lang="el-GR" sz="1200" dirty="0" err="1">
                <a:highlight>
                  <a:srgbClr val="FAFAFA"/>
                </a:highlight>
              </a:rPr>
              <a:t>Παπαστυλιανού</a:t>
            </a:r>
            <a:r>
              <a:rPr lang="el-GR" sz="1200" dirty="0">
                <a:highlight>
                  <a:srgbClr val="FAFAFA"/>
                </a:highlight>
              </a:rPr>
              <a:t> Α. (2024). </a:t>
            </a:r>
            <a:r>
              <a:rPr lang="el-GR" sz="1200" i="1" dirty="0">
                <a:highlight>
                  <a:srgbClr val="FAFAFA"/>
                </a:highlight>
              </a:rPr>
              <a:t>Πρωτόκολλο </a:t>
            </a:r>
            <a:r>
              <a:rPr lang="el-GR" sz="1200" i="1" dirty="0" err="1">
                <a:highlight>
                  <a:srgbClr val="FAFAFA"/>
                </a:highlight>
              </a:rPr>
              <a:t>Ενδοσχολικής</a:t>
            </a:r>
            <a:r>
              <a:rPr lang="el-GR" sz="1200" i="1" dirty="0">
                <a:highlight>
                  <a:srgbClr val="FAFAFA"/>
                </a:highlight>
              </a:rPr>
              <a:t> Βίας και Εκφοβισμού (Ε.ΒΙ.Ε.): Ορισμοί και εννοιολογικό υπόβαθρο</a:t>
            </a:r>
            <a:r>
              <a:rPr lang="el-GR" sz="1200" dirty="0">
                <a:highlight>
                  <a:srgbClr val="FAFAFA"/>
                </a:highlight>
              </a:rPr>
              <a:t>. (</a:t>
            </a:r>
            <a:r>
              <a:rPr lang="el-GR" sz="1200" dirty="0" err="1">
                <a:highlight>
                  <a:srgbClr val="FAFAFA"/>
                </a:highlight>
              </a:rPr>
              <a:t>Επιμ</a:t>
            </a:r>
            <a:r>
              <a:rPr lang="el-GR" sz="1200" dirty="0">
                <a:highlight>
                  <a:srgbClr val="FAFAFA"/>
                </a:highlight>
              </a:rPr>
              <a:t>. Μαρούδας Η., Νικολόπουλος Β. &amp; </a:t>
            </a:r>
            <a:r>
              <a:rPr lang="el-GR" sz="1200" dirty="0" err="1">
                <a:highlight>
                  <a:srgbClr val="FAFAFA"/>
                </a:highlight>
              </a:rPr>
              <a:t>Ρέντζη</a:t>
            </a:r>
            <a:r>
              <a:rPr lang="el-GR" sz="1200" dirty="0">
                <a:highlight>
                  <a:srgbClr val="FAFAFA"/>
                </a:highlight>
              </a:rPr>
              <a:t> Α.). Υ.ΠΑΙ.Θ.Α.: Ψηφιακή εφαρμογή https://stop-bullying.gov.gr  Πρόσβαση: 14.06.2024</a:t>
            </a:r>
          </a:p>
          <a:p>
            <a:pPr algn="just">
              <a:lnSpc>
                <a:spcPct val="107000"/>
              </a:lnSpc>
              <a:spcAft>
                <a:spcPts val="800"/>
              </a:spcAft>
            </a:pPr>
            <a:r>
              <a:rPr lang="el-GR" sz="1200" dirty="0" err="1">
                <a:highlight>
                  <a:srgbClr val="FBFBFB"/>
                </a:highlight>
              </a:rPr>
              <a:t>Αρτινοπούλου</a:t>
            </a:r>
            <a:r>
              <a:rPr lang="el-GR" sz="1200" dirty="0">
                <a:highlight>
                  <a:srgbClr val="FBFBFB"/>
                </a:highlight>
              </a:rPr>
              <a:t>, Β., </a:t>
            </a:r>
            <a:r>
              <a:rPr lang="el-GR" sz="1200" dirty="0" err="1">
                <a:highlight>
                  <a:srgbClr val="FBFBFB"/>
                </a:highlight>
              </a:rPr>
              <a:t>Μπαμπάλης</a:t>
            </a:r>
            <a:r>
              <a:rPr lang="el-GR" sz="1200" dirty="0">
                <a:highlight>
                  <a:srgbClr val="FBFBFB"/>
                </a:highlight>
              </a:rPr>
              <a:t>, Θ., &amp; Νικολόπουλος, Ι.Β. (2016). </a:t>
            </a:r>
            <a:r>
              <a:rPr lang="el-GR" sz="1200" i="1" dirty="0">
                <a:highlight>
                  <a:srgbClr val="FBFBFB"/>
                </a:highlight>
              </a:rPr>
              <a:t>Πανελλήνια έρευνα για την </a:t>
            </a:r>
            <a:r>
              <a:rPr lang="el-GR" sz="1200" i="1" dirty="0" err="1">
                <a:highlight>
                  <a:srgbClr val="FBFBFB"/>
                </a:highlight>
              </a:rPr>
              <a:t>Ενδοσχολική</a:t>
            </a:r>
            <a:r>
              <a:rPr lang="el-GR" sz="1200" i="1" dirty="0">
                <a:highlight>
                  <a:srgbClr val="FBFBFB"/>
                </a:highlight>
              </a:rPr>
              <a:t> Βία και τον Εκφοβισμό στην Πρωτοβάθμια και Δευτεροβάθμια εκπαίδευση.</a:t>
            </a:r>
            <a:r>
              <a:rPr lang="el-GR" sz="1200" dirty="0">
                <a:highlight>
                  <a:srgbClr val="FBFBFB"/>
                </a:highlight>
              </a:rPr>
              <a:t> Υπουργείο Παιδείας, Έρευνας και Θρησκευμάτων. https://www.minedu.gov.gr/publications/ docs2016/08_03_16_ereyna_bulling.doc </a:t>
            </a:r>
            <a:endParaRPr lang="en-US" sz="1200" dirty="0">
              <a:highlight>
                <a:srgbClr val="FBFBFB"/>
              </a:highlight>
            </a:endParaRPr>
          </a:p>
          <a:p>
            <a:pPr algn="just">
              <a:lnSpc>
                <a:spcPct val="107000"/>
              </a:lnSpc>
              <a:spcAft>
                <a:spcPts val="800"/>
              </a:spcAft>
            </a:pPr>
            <a:r>
              <a:rPr lang="en-US" sz="1200" b="0" i="0" dirty="0">
                <a:effectLst/>
                <a:highlight>
                  <a:srgbClr val="FFFFFF"/>
                </a:highlight>
              </a:rPr>
              <a:t>Assistant Secretary for Public Affairs (ASPA). (2019, September 24). </a:t>
            </a:r>
            <a:r>
              <a:rPr lang="en-US" sz="1200" b="0" i="1" dirty="0">
                <a:effectLst/>
                <a:highlight>
                  <a:srgbClr val="FFFFFF"/>
                </a:highlight>
              </a:rPr>
              <a:t>Warning Signs for Bullying</a:t>
            </a:r>
            <a:r>
              <a:rPr lang="en-US" sz="1200" b="0" i="0" dirty="0">
                <a:effectLst/>
                <a:highlight>
                  <a:srgbClr val="FFFFFF"/>
                </a:highlight>
              </a:rPr>
              <a:t>. </a:t>
            </a:r>
            <a:r>
              <a:rPr lang="en-US" sz="1200" b="0" i="0" dirty="0">
                <a:solidFill>
                  <a:srgbClr val="333333"/>
                </a:solidFill>
                <a:effectLst/>
                <a:highlight>
                  <a:srgbClr val="FFFFFF"/>
                </a:highlight>
                <a:hlinkClick r:id="rId4"/>
              </a:rPr>
              <a:t>https://www.stopbullying.gov/bullying/warning-signs</a:t>
            </a:r>
            <a:r>
              <a:rPr lang="en-US" sz="1200" b="0" i="0" dirty="0">
                <a:solidFill>
                  <a:srgbClr val="333333"/>
                </a:solidFill>
                <a:effectLst/>
                <a:highlight>
                  <a:srgbClr val="FFFFFF"/>
                </a:highlight>
              </a:rPr>
              <a:t> </a:t>
            </a:r>
          </a:p>
          <a:p>
            <a:pPr algn="just">
              <a:lnSpc>
                <a:spcPct val="107000"/>
              </a:lnSpc>
              <a:spcAft>
                <a:spcPts val="800"/>
              </a:spcAft>
            </a:pPr>
            <a:r>
              <a:rPr lang="en-US" sz="1200" b="0" i="0" dirty="0" err="1">
                <a:effectLst/>
                <a:highlight>
                  <a:srgbClr val="FFFFFF"/>
                </a:highlight>
              </a:rPr>
              <a:t>Camodeca</a:t>
            </a:r>
            <a:r>
              <a:rPr lang="en-US" sz="1200" b="0" i="0" dirty="0">
                <a:effectLst/>
                <a:highlight>
                  <a:srgbClr val="FFFFFF"/>
                </a:highlight>
              </a:rPr>
              <a:t>, M., &amp; Nava, E. (2022). The Long-Term Effects of Bullying, Victimization, and Bystander Behavior on Emotion Regulation and Its Physiological Correlates. </a:t>
            </a:r>
            <a:r>
              <a:rPr lang="en-US" sz="1200" b="0" i="1" dirty="0">
                <a:effectLst/>
                <a:highlight>
                  <a:srgbClr val="FFFFFF"/>
                </a:highlight>
              </a:rPr>
              <a:t>Journal of Interpersonal Violence</a:t>
            </a:r>
            <a:r>
              <a:rPr lang="en-US" sz="1200" b="0" i="0" dirty="0">
                <a:effectLst/>
                <a:highlight>
                  <a:srgbClr val="FFFFFF"/>
                </a:highlight>
              </a:rPr>
              <a:t>, </a:t>
            </a:r>
            <a:r>
              <a:rPr lang="en-US" sz="1200" b="0" i="1" dirty="0">
                <a:effectLst/>
                <a:highlight>
                  <a:srgbClr val="FFFFFF"/>
                </a:highlight>
              </a:rPr>
              <a:t>37</a:t>
            </a:r>
            <a:r>
              <a:rPr lang="en-US" sz="1200" b="0" i="0" dirty="0">
                <a:effectLst/>
                <a:highlight>
                  <a:srgbClr val="FFFFFF"/>
                </a:highlight>
              </a:rPr>
              <a:t>(3-4), NP2056-NP2075</a:t>
            </a:r>
            <a:r>
              <a:rPr lang="en-US" sz="1200" b="0" i="0" dirty="0">
                <a:solidFill>
                  <a:srgbClr val="333333"/>
                </a:solidFill>
                <a:effectLst/>
                <a:highlight>
                  <a:srgbClr val="FFFFFF"/>
                </a:highlight>
              </a:rPr>
              <a:t>. </a:t>
            </a:r>
            <a:r>
              <a:rPr lang="en-US" sz="1200" b="0" i="0" u="sng" dirty="0">
                <a:solidFill>
                  <a:srgbClr val="006ACC"/>
                </a:solidFill>
                <a:effectLst/>
                <a:highlight>
                  <a:srgbClr val="FFFFFF"/>
                </a:highlight>
                <a:hlinkClick r:id="rId5"/>
              </a:rPr>
              <a:t>https://doi.org/10.1177/0886260520934438</a:t>
            </a:r>
            <a:endParaRPr lang="el-GR" sz="1200" dirty="0">
              <a:highlight>
                <a:srgbClr val="FBFBFB"/>
              </a:highlight>
            </a:endParaRPr>
          </a:p>
          <a:p>
            <a:pPr algn="just"/>
            <a:r>
              <a:rPr lang="en-US" sz="1200" b="0" i="0" u="none" strike="noStrike" baseline="0" dirty="0"/>
              <a:t>Center for Disease Control (2019</a:t>
            </a:r>
            <a:r>
              <a:rPr lang="en-US" sz="1200" b="0" i="1" u="none" strike="noStrike" baseline="0" dirty="0"/>
              <a:t>). Violence prevention: Bullying research</a:t>
            </a:r>
            <a:r>
              <a:rPr lang="en-US" sz="1200" b="0" i="0" u="none" strike="noStrike" baseline="0" dirty="0"/>
              <a:t>. </a:t>
            </a:r>
            <a:r>
              <a:rPr lang="en-US" sz="1200" b="0" i="0" u="none" strike="noStrike" baseline="0" dirty="0">
                <a:hlinkClick r:id="rId6"/>
              </a:rPr>
              <a:t>https://www.cdc.gov/violenceprevention/youthviolence/bullyingresearch/index.html</a:t>
            </a:r>
            <a:r>
              <a:rPr lang="en-US" sz="1200" b="0" i="0" u="none" strike="noStrike" baseline="0" dirty="0"/>
              <a:t>. </a:t>
            </a:r>
          </a:p>
          <a:p>
            <a:pPr algn="just"/>
            <a:endParaRPr lang="en-US" sz="1200" dirty="0"/>
          </a:p>
          <a:p>
            <a:pPr algn="just"/>
            <a:r>
              <a:rPr lang="en-US" sz="1200" b="0" i="0" u="none" strike="noStrike" baseline="0" dirty="0" err="1"/>
              <a:t>deLara</a:t>
            </a:r>
            <a:r>
              <a:rPr lang="en-US" sz="1200" b="0" i="0" u="none" strike="noStrike" baseline="0" dirty="0"/>
              <a:t>, E. W. (2018). Consequences of Childhood Bullying on Mental Health and Relationships for Young Adults. </a:t>
            </a:r>
            <a:r>
              <a:rPr lang="en-US" sz="1200" b="0" i="1" u="none" strike="noStrike" baseline="0" dirty="0"/>
              <a:t>Journal of Child and Family Studies, 28</a:t>
            </a:r>
            <a:r>
              <a:rPr lang="en-US" sz="1200" b="0" i="0" u="none" strike="noStrike" baseline="0" dirty="0"/>
              <a:t>(9), 2379–2389. </a:t>
            </a:r>
            <a:r>
              <a:rPr lang="en-US" sz="1200" b="0" i="0" u="none" strike="noStrike" baseline="0" dirty="0">
                <a:hlinkClick r:id="rId7"/>
              </a:rPr>
              <a:t>https://doi.org/10.1007/s10826-018-1197-y</a:t>
            </a:r>
            <a:r>
              <a:rPr lang="el-GR" sz="1200" b="0" i="0" u="none" strike="noStrike" baseline="0" dirty="0"/>
              <a:t> </a:t>
            </a:r>
          </a:p>
          <a:p>
            <a:pPr algn="just"/>
            <a:endParaRPr lang="en-US" sz="1200" b="0" i="1" u="none" strike="noStrike" baseline="0" dirty="0">
              <a:solidFill>
                <a:srgbClr val="0A0A0A"/>
              </a:solidFill>
              <a:highlight>
                <a:srgbClr val="FFFFFF"/>
              </a:highlight>
            </a:endParaRPr>
          </a:p>
          <a:p>
            <a:pPr algn="just"/>
            <a:r>
              <a:rPr lang="en-US" sz="1200" dirty="0">
                <a:solidFill>
                  <a:srgbClr val="0A0A0A"/>
                </a:solidFill>
                <a:effectLst/>
                <a:highlight>
                  <a:srgbClr val="FFFFFF"/>
                </a:highlight>
              </a:rPr>
              <a:t>Dooley J. J., </a:t>
            </a:r>
            <a:r>
              <a:rPr lang="en-US" sz="1200" dirty="0" err="1">
                <a:solidFill>
                  <a:srgbClr val="0A0A0A"/>
                </a:solidFill>
                <a:effectLst/>
                <a:highlight>
                  <a:srgbClr val="FFFFFF"/>
                </a:highlight>
              </a:rPr>
              <a:t>Pyżalski</a:t>
            </a:r>
            <a:r>
              <a:rPr lang="en-US" sz="1200" dirty="0">
                <a:solidFill>
                  <a:srgbClr val="0A0A0A"/>
                </a:solidFill>
                <a:effectLst/>
                <a:highlight>
                  <a:srgbClr val="FFFFFF"/>
                </a:highlight>
              </a:rPr>
              <a:t> J., Cross D. (2009). Cyberbullying versus face-to-face bullying</a:t>
            </a:r>
            <a:r>
              <a:rPr lang="en-US" sz="1200" i="1" dirty="0">
                <a:solidFill>
                  <a:srgbClr val="0A0A0A"/>
                </a:solidFill>
                <a:effectLst/>
                <a:highlight>
                  <a:srgbClr val="FFFFFF"/>
                </a:highlight>
              </a:rPr>
              <a:t>. Z. Psychol. 217</a:t>
            </a:r>
            <a:r>
              <a:rPr lang="en-US" sz="1200" dirty="0">
                <a:solidFill>
                  <a:srgbClr val="0A0A0A"/>
                </a:solidFill>
                <a:effectLst/>
                <a:highlight>
                  <a:srgbClr val="FFFFFF"/>
                </a:highlight>
              </a:rPr>
              <a:t>, 182–188. 10.1027/0044-3409.217.4.182</a:t>
            </a:r>
            <a:r>
              <a:rPr lang="el-GR" sz="1200" dirty="0">
                <a:solidFill>
                  <a:srgbClr val="0A0A0A"/>
                </a:solidFill>
                <a:effectLst/>
                <a:highlight>
                  <a:srgbClr val="FFFFFF"/>
                </a:highlight>
              </a:rPr>
              <a:t> </a:t>
            </a:r>
          </a:p>
          <a:p>
            <a:pPr algn="just"/>
            <a:endParaRPr lang="el-GR" sz="1200" dirty="0">
              <a:solidFill>
                <a:srgbClr val="0A0A0A"/>
              </a:solidFill>
              <a:highlight>
                <a:srgbClr val="FFFFFF"/>
              </a:highlight>
            </a:endParaRPr>
          </a:p>
          <a:p>
            <a:pPr algn="just"/>
            <a:r>
              <a:rPr lang="el-GR" sz="1200" dirty="0"/>
              <a:t>Φλογαΐτη, Ε. &amp; </a:t>
            </a:r>
            <a:r>
              <a:rPr lang="el-GR" sz="1200" dirty="0" err="1"/>
              <a:t>Δασκολιά</a:t>
            </a:r>
            <a:r>
              <a:rPr lang="el-GR" sz="1200" dirty="0"/>
              <a:t>, Μ. (2004). Περιβαλλοντική Εκπαίδευση: Σχεδιάζοντας ένα αειφόρο μέλλον. Στο: Π.Α. Αγγελίδης &amp; Γ.Γ. Μαυροειδής (</a:t>
            </a:r>
            <a:r>
              <a:rPr lang="el-GR" sz="1200" dirty="0" err="1"/>
              <a:t>επιμ</a:t>
            </a:r>
            <a:r>
              <a:rPr lang="el-GR" sz="1200" dirty="0"/>
              <a:t>.), </a:t>
            </a:r>
            <a:r>
              <a:rPr lang="el-GR" sz="1200" i="1" dirty="0"/>
              <a:t>Εκπαιδευτικές Καινοτομίες για το Σχολείο του Μέλλοντος,</a:t>
            </a:r>
            <a:r>
              <a:rPr lang="el-GR" sz="1200" dirty="0"/>
              <a:t> Τόμος Β ́ (</a:t>
            </a:r>
            <a:r>
              <a:rPr lang="el-GR" sz="1200" dirty="0" err="1"/>
              <a:t>σσ</a:t>
            </a:r>
            <a:r>
              <a:rPr lang="el-GR" sz="1200" dirty="0"/>
              <a:t>. 281-302). </a:t>
            </a:r>
            <a:r>
              <a:rPr lang="el-GR" sz="1200" dirty="0" err="1"/>
              <a:t>Εκδ</a:t>
            </a:r>
            <a:r>
              <a:rPr lang="el-GR" sz="1200" dirty="0"/>
              <a:t>. </a:t>
            </a:r>
            <a:r>
              <a:rPr lang="el-GR" sz="1200" dirty="0" err="1"/>
              <a:t>Τυπωθήτω</a:t>
            </a:r>
            <a:r>
              <a:rPr lang="el-GR" sz="1200" dirty="0"/>
              <a:t> – Γιώργος </a:t>
            </a:r>
            <a:r>
              <a:rPr lang="el-GR" sz="1200" dirty="0" err="1"/>
              <a:t>Δαρδανός</a:t>
            </a:r>
            <a:r>
              <a:rPr lang="el-GR" sz="1200" dirty="0"/>
              <a:t>.</a:t>
            </a:r>
            <a:endParaRPr lang="el-GR" sz="1200" dirty="0">
              <a:solidFill>
                <a:srgbClr val="0A0A0A"/>
              </a:solidFill>
              <a:effectLst/>
              <a:highlight>
                <a:srgbClr val="FFFFFF"/>
              </a:highlight>
            </a:endParaRPr>
          </a:p>
          <a:p>
            <a:pPr algn="just"/>
            <a:endParaRPr lang="en-US" sz="1200" i="1" dirty="0">
              <a:solidFill>
                <a:srgbClr val="0A0A0A"/>
              </a:solidFill>
              <a:effectLst/>
              <a:highlight>
                <a:srgbClr val="FFFFFF"/>
              </a:highlight>
            </a:endParaRPr>
          </a:p>
          <a:p>
            <a:pPr algn="just">
              <a:lnSpc>
                <a:spcPct val="107000"/>
              </a:lnSpc>
              <a:spcAft>
                <a:spcPts val="800"/>
              </a:spcAft>
            </a:pPr>
            <a:r>
              <a:rPr lang="el-GR" sz="1200" dirty="0">
                <a:solidFill>
                  <a:srgbClr val="0A0A0A"/>
                </a:solidFill>
                <a:effectLst/>
                <a:highlight>
                  <a:srgbClr val="FFFFFF"/>
                </a:highlight>
              </a:rPr>
              <a:t>Λιαράκου, Γ., &amp; Φλογαΐτη, Ε. (2009). Το ζήτημα των αξιών στην εκπαίδευση για το περιβάλλον και την </a:t>
            </a:r>
            <a:r>
              <a:rPr lang="el-GR" sz="1200" dirty="0" err="1">
                <a:solidFill>
                  <a:srgbClr val="0A0A0A"/>
                </a:solidFill>
                <a:effectLst/>
                <a:highlight>
                  <a:srgbClr val="FFFFFF"/>
                </a:highlight>
              </a:rPr>
              <a:t>αειφορία</a:t>
            </a:r>
            <a:r>
              <a:rPr lang="el-GR" sz="1200" dirty="0">
                <a:solidFill>
                  <a:srgbClr val="0A0A0A"/>
                </a:solidFill>
                <a:effectLst/>
                <a:highlight>
                  <a:srgbClr val="FFFFFF"/>
                </a:highlight>
              </a:rPr>
              <a:t>. Στο Θεοδωροπούλου, Ε., Καΐλα, Μ., </a:t>
            </a:r>
            <a:r>
              <a:rPr lang="el-GR" sz="1200" dirty="0" err="1">
                <a:solidFill>
                  <a:srgbClr val="0A0A0A"/>
                </a:solidFill>
                <a:effectLst/>
                <a:highlight>
                  <a:srgbClr val="FFFFFF"/>
                </a:highlight>
              </a:rPr>
              <a:t>Bonett</a:t>
            </a:r>
            <a:r>
              <a:rPr lang="el-GR" sz="1200" dirty="0">
                <a:solidFill>
                  <a:srgbClr val="0A0A0A"/>
                </a:solidFill>
                <a:effectLst/>
                <a:highlight>
                  <a:srgbClr val="FFFFFF"/>
                </a:highlight>
              </a:rPr>
              <a:t>, M., </a:t>
            </a:r>
            <a:r>
              <a:rPr lang="el-GR" sz="1200" dirty="0" err="1">
                <a:solidFill>
                  <a:srgbClr val="0A0A0A"/>
                </a:solidFill>
                <a:effectLst/>
                <a:highlight>
                  <a:srgbClr val="FFFFFF"/>
                </a:highlight>
              </a:rPr>
              <a:t>Larrere</a:t>
            </a:r>
            <a:r>
              <a:rPr lang="el-GR" sz="1200" dirty="0">
                <a:solidFill>
                  <a:srgbClr val="0A0A0A"/>
                </a:solidFill>
                <a:effectLst/>
                <a:highlight>
                  <a:srgbClr val="FFFFFF"/>
                </a:highlight>
              </a:rPr>
              <a:t>, C.(</a:t>
            </a:r>
            <a:r>
              <a:rPr lang="el-GR" sz="1200" dirty="0" err="1">
                <a:solidFill>
                  <a:srgbClr val="0A0A0A"/>
                </a:solidFill>
                <a:effectLst/>
                <a:highlight>
                  <a:srgbClr val="FFFFFF"/>
                </a:highlight>
              </a:rPr>
              <a:t>Επιμ</a:t>
            </a:r>
            <a:r>
              <a:rPr lang="el-GR" sz="1200" dirty="0">
                <a:solidFill>
                  <a:srgbClr val="0A0A0A"/>
                </a:solidFill>
                <a:effectLst/>
                <a:highlight>
                  <a:srgbClr val="FFFFFF"/>
                </a:highlight>
              </a:rPr>
              <a:t>.) </a:t>
            </a:r>
            <a:r>
              <a:rPr lang="el-GR" sz="1200" i="1" dirty="0">
                <a:solidFill>
                  <a:srgbClr val="0A0A0A"/>
                </a:solidFill>
                <a:effectLst/>
                <a:highlight>
                  <a:srgbClr val="FFFFFF"/>
                </a:highlight>
              </a:rPr>
              <a:t>Περιβαλλοντική Ηθική: από την έρευνα και τη Θεωρία στην Εφαρμογή</a:t>
            </a:r>
            <a:r>
              <a:rPr lang="el-GR" sz="1200" dirty="0">
                <a:solidFill>
                  <a:srgbClr val="0A0A0A"/>
                </a:solidFill>
                <a:effectLst/>
                <a:highlight>
                  <a:srgbClr val="FFFFFF"/>
                </a:highlight>
              </a:rPr>
              <a:t>, σ. σ, 241-258.</a:t>
            </a:r>
          </a:p>
          <a:p>
            <a:pPr algn="just">
              <a:lnSpc>
                <a:spcPct val="107000"/>
              </a:lnSpc>
              <a:spcAft>
                <a:spcPts val="800"/>
              </a:spcAft>
            </a:pPr>
            <a:r>
              <a:rPr lang="en-US" sz="1200" dirty="0">
                <a:solidFill>
                  <a:srgbClr val="0A0A0A"/>
                </a:solidFill>
                <a:effectLst/>
                <a:highlight>
                  <a:srgbClr val="FFFFFF"/>
                </a:highlight>
              </a:rPr>
              <a:t>Gaffney, H., Farrington, D.P. &amp; </a:t>
            </a:r>
            <a:r>
              <a:rPr lang="en-US" sz="1200" dirty="0" err="1">
                <a:solidFill>
                  <a:srgbClr val="0A0A0A"/>
                </a:solidFill>
                <a:effectLst/>
                <a:highlight>
                  <a:srgbClr val="FFFFFF"/>
                </a:highlight>
              </a:rPr>
              <a:t>Ttofi</a:t>
            </a:r>
            <a:r>
              <a:rPr lang="en-US" sz="1200" dirty="0">
                <a:solidFill>
                  <a:srgbClr val="0A0A0A"/>
                </a:solidFill>
                <a:effectLst/>
                <a:highlight>
                  <a:srgbClr val="FFFFFF"/>
                </a:highlight>
              </a:rPr>
              <a:t>, M.M. (2019).Examining the Effectiveness of School-Bullying Intervention Programs Globally: a Meta-analysis. </a:t>
            </a:r>
            <a:r>
              <a:rPr lang="en-US" sz="1200" i="1" dirty="0">
                <a:solidFill>
                  <a:srgbClr val="0A0A0A"/>
                </a:solidFill>
                <a:effectLst/>
                <a:highlight>
                  <a:srgbClr val="FFFFFF"/>
                </a:highlight>
              </a:rPr>
              <a:t>Int Journal of Bullying Prevention 1</a:t>
            </a:r>
            <a:r>
              <a:rPr lang="en-US" sz="1200" dirty="0">
                <a:solidFill>
                  <a:srgbClr val="0A0A0A"/>
                </a:solidFill>
                <a:effectLst/>
                <a:highlight>
                  <a:srgbClr val="FFFFFF"/>
                </a:highlight>
              </a:rPr>
              <a:t>, 14–31. </a:t>
            </a:r>
            <a:r>
              <a:rPr lang="en-US" sz="1200" dirty="0">
                <a:solidFill>
                  <a:srgbClr val="0A0A0A"/>
                </a:solidFill>
                <a:effectLst/>
                <a:highlight>
                  <a:srgbClr val="FFFFFF"/>
                </a:highlight>
                <a:hlinkClick r:id="rId8"/>
              </a:rPr>
              <a:t>https://doi.org/10.1007/s42380-019-0007-4</a:t>
            </a:r>
            <a:r>
              <a:rPr lang="en-US" sz="1200" dirty="0">
                <a:solidFill>
                  <a:srgbClr val="0A0A0A"/>
                </a:solidFill>
                <a:effectLst/>
                <a:highlight>
                  <a:srgbClr val="FFFFFF"/>
                </a:highlight>
              </a:rPr>
              <a:t> </a:t>
            </a:r>
          </a:p>
          <a:p>
            <a:pPr algn="just">
              <a:lnSpc>
                <a:spcPct val="107000"/>
              </a:lnSpc>
              <a:spcAft>
                <a:spcPts val="800"/>
              </a:spcAft>
            </a:pPr>
            <a:r>
              <a:rPr lang="en-US" sz="1200" dirty="0">
                <a:solidFill>
                  <a:srgbClr val="0A0A0A"/>
                </a:solidFill>
                <a:effectLst/>
                <a:highlight>
                  <a:srgbClr val="FFFFFF"/>
                </a:highlight>
              </a:rPr>
              <a:t>Gupta, C. &amp; Sullivan, Q.(</a:t>
            </a:r>
            <a:r>
              <a:rPr lang="en-US" sz="1200" dirty="0">
                <a:solidFill>
                  <a:srgbClr val="0A0A0A"/>
                </a:solidFill>
                <a:highlight>
                  <a:srgbClr val="FFFFFF"/>
                </a:highlight>
              </a:rPr>
              <a:t>2021</a:t>
            </a:r>
            <a:r>
              <a:rPr lang="en-US" sz="1200" dirty="0">
                <a:solidFill>
                  <a:srgbClr val="0A0A0A"/>
                </a:solidFill>
                <a:effectLst/>
                <a:highlight>
                  <a:srgbClr val="FFFFFF"/>
                </a:highlight>
              </a:rPr>
              <a:t>).</a:t>
            </a:r>
            <a:r>
              <a:rPr lang="en-US" sz="1200" i="1" dirty="0">
                <a:solidFill>
                  <a:srgbClr val="0A0A0A"/>
                </a:solidFill>
                <a:effectLst/>
                <a:highlight>
                  <a:srgbClr val="FFFFFF"/>
                </a:highlight>
              </a:rPr>
              <a:t>UN Sustainability Goal 16.1 – Violence Reduction. </a:t>
            </a:r>
            <a:r>
              <a:rPr lang="en-US" sz="1200" dirty="0">
                <a:solidFill>
                  <a:srgbClr val="0A0A0A"/>
                </a:solidFill>
                <a:effectLst/>
                <a:highlight>
                  <a:srgbClr val="FFFFFF"/>
                </a:highlight>
              </a:rPr>
              <a:t>Available at: </a:t>
            </a:r>
            <a:r>
              <a:rPr lang="en-US" sz="1200" kern="100" dirty="0">
                <a:solidFill>
                  <a:srgbClr val="0A0A0A"/>
                </a:solidFill>
                <a:highlight>
                  <a:srgbClr val="FBFBFB"/>
                </a:highlight>
                <a:ea typeface="Calibri" panose="020F0502020204030204" charset="0"/>
                <a:cs typeface="Calibri" panose="020F0502020204030204" charset="0"/>
              </a:rPr>
              <a:t> </a:t>
            </a:r>
            <a:r>
              <a:rPr lang="en-US" sz="1200" dirty="0">
                <a:hlinkClick r:id="rId9"/>
              </a:rPr>
              <a:t>https://cvg.org/un-sustainability-goal-16-1-violence-reduction/</a:t>
            </a:r>
            <a:endParaRPr lang="en-US" sz="1200" dirty="0"/>
          </a:p>
          <a:p>
            <a:pPr algn="just">
              <a:lnSpc>
                <a:spcPct val="107000"/>
              </a:lnSpc>
              <a:spcAft>
                <a:spcPts val="800"/>
              </a:spcAft>
            </a:pPr>
            <a:r>
              <a:rPr lang="en-US" sz="1200" dirty="0"/>
              <a:t>Gough, A. (2005). Sustainable schools: Renovating educational processes. </a:t>
            </a:r>
            <a:r>
              <a:rPr lang="en-US" sz="1200" i="1" dirty="0"/>
              <a:t>Applied Environmental Education and Communication, 4</a:t>
            </a:r>
            <a:r>
              <a:rPr lang="en-US" sz="1200" dirty="0"/>
              <a:t>(4), 339-351.</a:t>
            </a:r>
          </a:p>
          <a:p>
            <a:pPr>
              <a:lnSpc>
                <a:spcPct val="107000"/>
              </a:lnSpc>
              <a:spcAft>
                <a:spcPts val="800"/>
              </a:spcAft>
            </a:pPr>
            <a:endParaRPr lang="en-US" sz="1400" dirty="0">
              <a:highlight>
                <a:srgbClr val="FBFBFB"/>
              </a:highlight>
            </a:endParaRPr>
          </a:p>
        </p:txBody>
      </p:sp>
      <p:sp>
        <p:nvSpPr>
          <p:cNvPr id="6" name="Rectangle 4"/>
          <p:cNvSpPr/>
          <p:nvPr/>
        </p:nvSpPr>
        <p:spPr>
          <a:xfrm>
            <a:off x="8644402" y="6293953"/>
            <a:ext cx="3547598" cy="58704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Εικόνα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76963" y="6427314"/>
            <a:ext cx="1741238" cy="320323"/>
          </a:xfrm>
          <a:prstGeom prst="rect">
            <a:avLst/>
          </a:prstGeom>
          <a:effectLst/>
        </p:spPr>
      </p:pic>
      <p:pic>
        <p:nvPicPr>
          <p:cNvPr id="7" name="Εικόνα 6"/>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644837" y="6387850"/>
            <a:ext cx="1425895" cy="39925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417" y="340366"/>
            <a:ext cx="11655165" cy="608224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defRPr/>
            </a:pPr>
            <a:r>
              <a:rPr kumimoji="0" lang="el-GR" sz="1400" b="1" i="0" u="none" strike="noStrike" kern="100" cap="none" spc="0" normalizeH="0" baseline="0" noProof="0" dirty="0">
                <a:ln>
                  <a:noFill/>
                </a:ln>
                <a:solidFill>
                  <a:prstClr val="black"/>
                </a:solidFill>
                <a:effectLst/>
                <a:highlight>
                  <a:srgbClr val="FBFBFB"/>
                </a:highlight>
                <a:uLnTx/>
                <a:uFillTx/>
                <a:latin typeface="Calibri" panose="020F0502020204030204" charset="0"/>
                <a:ea typeface="Calibri" panose="020F0502020204030204" charset="0"/>
                <a:cs typeface="Calibri" panose="020F0502020204030204" charset="0"/>
              </a:rPr>
              <a:t>Βιβλιογραφική Λίστα</a:t>
            </a:r>
            <a:endParaRPr lang="el-GR" sz="1100" dirty="0">
              <a:highlight>
                <a:srgbClr val="FBFBFB"/>
              </a:highlight>
            </a:endParaRPr>
          </a:p>
          <a:p>
            <a:pPr algn="just">
              <a:lnSpc>
                <a:spcPct val="107000"/>
              </a:lnSpc>
              <a:spcAft>
                <a:spcPts val="800"/>
              </a:spcAft>
            </a:pPr>
            <a:r>
              <a:rPr lang="en-US" sz="1200" b="0" i="0" dirty="0">
                <a:solidFill>
                  <a:srgbClr val="222222"/>
                </a:solidFill>
                <a:effectLst/>
              </a:rPr>
              <a:t>Gough, A. (2006). Sustainable schools in the UN decade of education for sustainable development: Meeting the challenge? </a:t>
            </a:r>
            <a:r>
              <a:rPr lang="en-US" sz="1200" b="0" i="1" dirty="0">
                <a:solidFill>
                  <a:srgbClr val="222222"/>
                </a:solidFill>
                <a:effectLst/>
              </a:rPr>
              <a:t>Southern African Journal of Environmental Education, 23</a:t>
            </a:r>
            <a:r>
              <a:rPr lang="en-US" sz="1200" b="0" i="0" dirty="0">
                <a:solidFill>
                  <a:srgbClr val="222222"/>
                </a:solidFill>
                <a:effectLst/>
              </a:rPr>
              <a:t>, 48–63.</a:t>
            </a:r>
          </a:p>
          <a:p>
            <a:pPr algn="just">
              <a:lnSpc>
                <a:spcPct val="107000"/>
              </a:lnSpc>
              <a:spcAft>
                <a:spcPts val="800"/>
              </a:spcAft>
            </a:pPr>
            <a:r>
              <a:rPr lang="en-US" sz="1200" b="0" i="0" dirty="0" err="1">
                <a:solidFill>
                  <a:srgbClr val="222222"/>
                </a:solidFill>
                <a:effectLst/>
              </a:rPr>
              <a:t>Herge</a:t>
            </a:r>
            <a:r>
              <a:rPr lang="en-US" sz="1200" b="0" i="0" dirty="0">
                <a:solidFill>
                  <a:srgbClr val="222222"/>
                </a:solidFill>
                <a:effectLst/>
              </a:rPr>
              <a:t>, W. M., La </a:t>
            </a:r>
            <a:r>
              <a:rPr lang="en-US" sz="1200" b="0" i="0" dirty="0" err="1">
                <a:solidFill>
                  <a:srgbClr val="222222"/>
                </a:solidFill>
                <a:effectLst/>
              </a:rPr>
              <a:t>Greca</a:t>
            </a:r>
            <a:r>
              <a:rPr lang="en-US" sz="1200" b="0" i="0" dirty="0">
                <a:solidFill>
                  <a:srgbClr val="222222"/>
                </a:solidFill>
                <a:effectLst/>
              </a:rPr>
              <a:t>, A. M., &amp; Chan, S. F. (2016). Adolescent peer victimization and physical health problems. </a:t>
            </a:r>
            <a:r>
              <a:rPr lang="en-US" sz="1200" b="0" i="1" dirty="0">
                <a:solidFill>
                  <a:srgbClr val="222222"/>
                </a:solidFill>
                <a:effectLst/>
              </a:rPr>
              <a:t>Journal of pediatric psychology, 41</a:t>
            </a:r>
            <a:r>
              <a:rPr lang="en-US" sz="1200" b="0" i="0" dirty="0">
                <a:solidFill>
                  <a:srgbClr val="222222"/>
                </a:solidFill>
                <a:effectLst/>
              </a:rPr>
              <a:t>(1), 15-27. </a:t>
            </a:r>
          </a:p>
          <a:p>
            <a:pPr algn="just">
              <a:lnSpc>
                <a:spcPct val="107000"/>
              </a:lnSpc>
              <a:spcAft>
                <a:spcPts val="800"/>
              </a:spcAft>
            </a:pPr>
            <a:r>
              <a:rPr lang="en-US" sz="1200" b="0" i="0" dirty="0">
                <a:solidFill>
                  <a:srgbClr val="222222"/>
                </a:solidFill>
                <a:effectLst/>
              </a:rPr>
              <a:t>Janson, G. R., &amp; </a:t>
            </a:r>
            <a:r>
              <a:rPr lang="en-US" sz="1200" b="0" i="0" dirty="0" err="1">
                <a:solidFill>
                  <a:srgbClr val="222222"/>
                </a:solidFill>
                <a:effectLst/>
              </a:rPr>
              <a:t>Hazler</a:t>
            </a:r>
            <a:r>
              <a:rPr lang="en-US" sz="1200" b="0" i="0" dirty="0">
                <a:solidFill>
                  <a:srgbClr val="222222"/>
                </a:solidFill>
                <a:effectLst/>
              </a:rPr>
              <a:t>, R. J. (2004). Trauma reactions of bystanders and victims to repetitive abuse experiences. </a:t>
            </a:r>
            <a:r>
              <a:rPr lang="en-US" sz="1200" b="0" i="1" dirty="0">
                <a:solidFill>
                  <a:srgbClr val="222222"/>
                </a:solidFill>
                <a:effectLst/>
              </a:rPr>
              <a:t>Violence and Victims, 19</a:t>
            </a:r>
            <a:r>
              <a:rPr lang="en-US" sz="1200" b="0" i="0" dirty="0">
                <a:solidFill>
                  <a:srgbClr val="222222"/>
                </a:solidFill>
                <a:effectLst/>
              </a:rPr>
              <a:t>(2), 239-255.</a:t>
            </a:r>
            <a:endParaRPr lang="el-GR" sz="1200" b="0" i="0" dirty="0">
              <a:solidFill>
                <a:srgbClr val="222222"/>
              </a:solidFill>
              <a:effectLst/>
            </a:endParaRPr>
          </a:p>
          <a:p>
            <a:pPr algn="just">
              <a:lnSpc>
                <a:spcPct val="107000"/>
              </a:lnSpc>
              <a:spcAft>
                <a:spcPts val="800"/>
              </a:spcAft>
            </a:pPr>
            <a:r>
              <a:rPr lang="el-GR" sz="1200" b="0" i="0" dirty="0" err="1">
                <a:solidFill>
                  <a:srgbClr val="222222"/>
                </a:solidFill>
                <a:effectLst/>
              </a:rPr>
              <a:t>Καλαϊτζίδης</a:t>
            </a:r>
            <a:r>
              <a:rPr lang="el-GR" sz="1200" b="0" i="0" dirty="0">
                <a:solidFill>
                  <a:srgbClr val="222222"/>
                </a:solidFill>
                <a:effectLst/>
              </a:rPr>
              <a:t>, Δ.(2013). </a:t>
            </a:r>
            <a:r>
              <a:rPr lang="el-GR" sz="1200" b="0" i="1" dirty="0">
                <a:solidFill>
                  <a:srgbClr val="222222"/>
                </a:solidFill>
                <a:effectLst/>
              </a:rPr>
              <a:t>Το αειφόρο σχολείο: δείκτες αειφόρου σχολείου και μεθοδολογία οργάνωσης</a:t>
            </a:r>
            <a:r>
              <a:rPr lang="el-GR" sz="1200" b="0" i="0" dirty="0">
                <a:solidFill>
                  <a:srgbClr val="222222"/>
                </a:solidFill>
                <a:effectLst/>
              </a:rPr>
              <a:t>.</a:t>
            </a:r>
            <a:r>
              <a:rPr lang="en-US" sz="1200" b="0" i="0" dirty="0">
                <a:solidFill>
                  <a:srgbClr val="222222"/>
                </a:solidFill>
                <a:effectLst/>
              </a:rPr>
              <a:t> </a:t>
            </a:r>
            <a:r>
              <a:rPr lang="el-GR" sz="1200" b="0" i="0" dirty="0" err="1">
                <a:solidFill>
                  <a:srgbClr val="222222"/>
                </a:solidFill>
                <a:effectLst/>
              </a:rPr>
              <a:t>Aeiforum</a:t>
            </a:r>
            <a:endParaRPr lang="en-US" sz="1200" b="0" i="0" dirty="0">
              <a:solidFill>
                <a:srgbClr val="222222"/>
              </a:solidFill>
              <a:effectLst/>
            </a:endParaRPr>
          </a:p>
          <a:p>
            <a:pPr algn="just">
              <a:lnSpc>
                <a:spcPct val="107000"/>
              </a:lnSpc>
              <a:spcAft>
                <a:spcPts val="800"/>
              </a:spcAft>
            </a:pPr>
            <a:r>
              <a:rPr lang="en-US" sz="1200" b="0" i="0" dirty="0" err="1">
                <a:solidFill>
                  <a:srgbClr val="222222"/>
                </a:solidFill>
                <a:effectLst/>
              </a:rPr>
              <a:t>Kampoli</a:t>
            </a:r>
            <a:r>
              <a:rPr lang="en-US" sz="1200" b="0" i="0" dirty="0">
                <a:solidFill>
                  <a:srgbClr val="222222"/>
                </a:solidFill>
                <a:effectLst/>
              </a:rPr>
              <a:t>, G. D., Antoniou, A. S., </a:t>
            </a:r>
            <a:r>
              <a:rPr lang="en-US" sz="1200" b="0" i="0" dirty="0" err="1">
                <a:solidFill>
                  <a:srgbClr val="222222"/>
                </a:solidFill>
                <a:effectLst/>
              </a:rPr>
              <a:t>Artemiadis</a:t>
            </a:r>
            <a:r>
              <a:rPr lang="en-US" sz="1200" b="0" i="0" dirty="0">
                <a:solidFill>
                  <a:srgbClr val="222222"/>
                </a:solidFill>
                <a:effectLst/>
              </a:rPr>
              <a:t>, A., </a:t>
            </a:r>
            <a:r>
              <a:rPr lang="en-US" sz="1200" b="0" i="0" dirty="0" err="1">
                <a:solidFill>
                  <a:srgbClr val="222222"/>
                </a:solidFill>
                <a:effectLst/>
              </a:rPr>
              <a:t>Chrousos</a:t>
            </a:r>
            <a:r>
              <a:rPr lang="en-US" sz="1200" b="0" i="0" dirty="0">
                <a:solidFill>
                  <a:srgbClr val="222222"/>
                </a:solidFill>
                <a:effectLst/>
              </a:rPr>
              <a:t>, G. P., &amp; </a:t>
            </a:r>
            <a:r>
              <a:rPr lang="en-US" sz="1200" b="0" i="0" dirty="0" err="1">
                <a:solidFill>
                  <a:srgbClr val="222222"/>
                </a:solidFill>
                <a:effectLst/>
              </a:rPr>
              <a:t>Darviri</a:t>
            </a:r>
            <a:r>
              <a:rPr lang="en-US" sz="1200" b="0" i="0" dirty="0">
                <a:solidFill>
                  <a:srgbClr val="222222"/>
                </a:solidFill>
                <a:effectLst/>
              </a:rPr>
              <a:t>, C. (2017). Investigating the association between school bullying and specific stressors in children and adolescents. </a:t>
            </a:r>
            <a:r>
              <a:rPr lang="en-US" sz="1200" b="0" i="1" dirty="0">
                <a:solidFill>
                  <a:srgbClr val="222222"/>
                </a:solidFill>
                <a:effectLst/>
              </a:rPr>
              <a:t>Psychology</a:t>
            </a:r>
            <a:r>
              <a:rPr lang="en-US" sz="1200" b="0" i="0" dirty="0">
                <a:solidFill>
                  <a:srgbClr val="222222"/>
                </a:solidFill>
                <a:effectLst/>
              </a:rPr>
              <a:t>, </a:t>
            </a:r>
            <a:r>
              <a:rPr lang="en-US" sz="1200" b="0" i="1" dirty="0">
                <a:solidFill>
                  <a:srgbClr val="222222"/>
                </a:solidFill>
                <a:effectLst/>
              </a:rPr>
              <a:t>8</a:t>
            </a:r>
            <a:r>
              <a:rPr lang="en-US" sz="1200" b="0" i="0" dirty="0">
                <a:solidFill>
                  <a:srgbClr val="222222"/>
                </a:solidFill>
                <a:effectLst/>
              </a:rPr>
              <a:t>(14), 2398-2409.</a:t>
            </a:r>
            <a:endParaRPr lang="en-US" sz="1200" kern="100" dirty="0">
              <a:effectLst/>
              <a:highlight>
                <a:srgbClr val="FBFBFB"/>
              </a:highlight>
              <a:ea typeface="Calibri"/>
              <a:cs typeface="Calibri"/>
            </a:endParaRPr>
          </a:p>
          <a:p>
            <a:pPr algn="just">
              <a:lnSpc>
                <a:spcPct val="107000"/>
              </a:lnSpc>
              <a:spcAft>
                <a:spcPts val="800"/>
              </a:spcAft>
            </a:pPr>
            <a:r>
              <a:rPr lang="en-US" sz="1200" kern="100" dirty="0">
                <a:effectLst/>
                <a:highlight>
                  <a:srgbClr val="FBFBFB"/>
                </a:highlight>
                <a:ea typeface="Calibri"/>
                <a:cs typeface="Calibri"/>
              </a:rPr>
              <a:t>Kaufman, T. M., </a:t>
            </a:r>
            <a:r>
              <a:rPr lang="en-US" sz="1200" kern="100" dirty="0" err="1">
                <a:effectLst/>
                <a:highlight>
                  <a:srgbClr val="FBFBFB"/>
                </a:highlight>
                <a:ea typeface="Calibri"/>
                <a:cs typeface="Calibri"/>
              </a:rPr>
              <a:t>Huitsing</a:t>
            </a:r>
            <a:r>
              <a:rPr lang="en-US" sz="1200" kern="100" dirty="0">
                <a:effectLst/>
                <a:highlight>
                  <a:srgbClr val="FBFBFB"/>
                </a:highlight>
                <a:ea typeface="Calibri"/>
                <a:cs typeface="Calibri"/>
              </a:rPr>
              <a:t>, G., &amp; </a:t>
            </a:r>
            <a:r>
              <a:rPr lang="en-US" sz="1200" kern="100" dirty="0" err="1">
                <a:effectLst/>
                <a:highlight>
                  <a:srgbClr val="FBFBFB"/>
                </a:highlight>
                <a:ea typeface="Calibri"/>
                <a:cs typeface="Calibri"/>
              </a:rPr>
              <a:t>Veenstra</a:t>
            </a:r>
            <a:r>
              <a:rPr lang="en-US" sz="1200" kern="100" dirty="0">
                <a:effectLst/>
                <a:highlight>
                  <a:srgbClr val="FBFBFB"/>
                </a:highlight>
                <a:ea typeface="Calibri"/>
                <a:cs typeface="Calibri"/>
              </a:rPr>
              <a:t>, R. (2020). Refining victims’</a:t>
            </a:r>
            <a:r>
              <a:rPr lang="el-GR" sz="1200" kern="100" dirty="0">
                <a:effectLst/>
                <a:highlight>
                  <a:srgbClr val="FBFBFB"/>
                </a:highlight>
                <a:ea typeface="Calibri"/>
                <a:cs typeface="Calibri"/>
              </a:rPr>
              <a:t> </a:t>
            </a:r>
            <a:r>
              <a:rPr lang="en-US" sz="1200" kern="100" dirty="0">
                <a:effectLst/>
                <a:highlight>
                  <a:srgbClr val="FBFBFB"/>
                </a:highlight>
                <a:ea typeface="Calibri"/>
                <a:cs typeface="Calibri"/>
              </a:rPr>
              <a:t>self-reports on bullying: Assessing frequency, intensity, power</a:t>
            </a:r>
            <a:r>
              <a:rPr lang="el-GR" sz="1200" kern="100" dirty="0">
                <a:effectLst/>
                <a:highlight>
                  <a:srgbClr val="FBFBFB"/>
                </a:highlight>
                <a:ea typeface="Calibri"/>
                <a:cs typeface="Calibri"/>
              </a:rPr>
              <a:t> </a:t>
            </a:r>
            <a:r>
              <a:rPr lang="en-US" sz="1200" kern="100" dirty="0">
                <a:effectLst/>
                <a:highlight>
                  <a:srgbClr val="FBFBFB"/>
                </a:highlight>
                <a:ea typeface="Calibri"/>
                <a:cs typeface="Calibri"/>
              </a:rPr>
              <a:t>imbalance, and goal-directedness. </a:t>
            </a:r>
            <a:r>
              <a:rPr lang="en-US" sz="1200" i="1" kern="100" dirty="0">
                <a:effectLst/>
                <a:highlight>
                  <a:srgbClr val="FBFBFB"/>
                </a:highlight>
                <a:ea typeface="Calibri"/>
                <a:cs typeface="Calibri"/>
              </a:rPr>
              <a:t>Social Development, 29</a:t>
            </a:r>
            <a:r>
              <a:rPr lang="en-US" sz="1200" kern="100" dirty="0">
                <a:effectLst/>
                <a:highlight>
                  <a:srgbClr val="FBFBFB"/>
                </a:highlight>
                <a:ea typeface="Calibri"/>
                <a:cs typeface="Calibri"/>
              </a:rPr>
              <a:t>(2),</a:t>
            </a:r>
            <a:r>
              <a:rPr lang="el-GR" sz="1200" kern="100" dirty="0">
                <a:effectLst/>
                <a:highlight>
                  <a:srgbClr val="FBFBFB"/>
                </a:highlight>
                <a:ea typeface="Calibri"/>
                <a:cs typeface="Calibri"/>
              </a:rPr>
              <a:t> </a:t>
            </a:r>
            <a:r>
              <a:rPr lang="en-US" sz="1200" kern="100" dirty="0">
                <a:effectLst/>
                <a:highlight>
                  <a:srgbClr val="FBFBFB"/>
                </a:highlight>
                <a:ea typeface="Calibri"/>
                <a:cs typeface="Calibri"/>
              </a:rPr>
              <a:t>375–390.</a:t>
            </a:r>
          </a:p>
          <a:p>
            <a:pPr algn="just">
              <a:lnSpc>
                <a:spcPct val="107000"/>
              </a:lnSpc>
              <a:spcAft>
                <a:spcPts val="800"/>
              </a:spcAft>
            </a:pPr>
            <a:r>
              <a:rPr lang="en-US" sz="1200" b="0" i="0" dirty="0">
                <a:solidFill>
                  <a:srgbClr val="333333"/>
                </a:solidFill>
                <a:effectLst/>
                <a:highlight>
                  <a:srgbClr val="FFFFFF"/>
                </a:highlight>
              </a:rPr>
              <a:t>Kennedy, R. S. (2020). A meta-analysis of the outcomes of bullying prevention programs on subtypes of traditional bullying victimization: Verbal, relational, and physical. </a:t>
            </a:r>
            <a:r>
              <a:rPr lang="en-US" sz="1200" b="0" i="1" dirty="0">
                <a:solidFill>
                  <a:srgbClr val="333333"/>
                </a:solidFill>
                <a:effectLst/>
                <a:highlight>
                  <a:srgbClr val="FFFFFF"/>
                </a:highlight>
              </a:rPr>
              <a:t>Aggression and Violent Behavior, 55,</a:t>
            </a:r>
            <a:r>
              <a:rPr lang="en-US" sz="1200" b="0" i="0" dirty="0">
                <a:solidFill>
                  <a:srgbClr val="333333"/>
                </a:solidFill>
                <a:effectLst/>
                <a:highlight>
                  <a:srgbClr val="FFFFFF"/>
                </a:highlight>
              </a:rPr>
              <a:t> Article 101485. </a:t>
            </a:r>
            <a:r>
              <a:rPr lang="en-US" sz="1200" b="0" i="0" u="none" strike="noStrike" dirty="0">
                <a:solidFill>
                  <a:srgbClr val="2C72B7"/>
                </a:solidFill>
                <a:effectLst/>
                <a:highlight>
                  <a:srgbClr val="FFFFFF"/>
                </a:highlight>
                <a:hlinkClick r:id="rId3"/>
              </a:rPr>
              <a:t>https://doi.org/10.1016/j.avb.2020.101485</a:t>
            </a:r>
            <a:endParaRPr lang="en-US" sz="1200" b="0" i="0" u="none" strike="noStrike" dirty="0">
              <a:solidFill>
                <a:srgbClr val="2C72B7"/>
              </a:solidFill>
              <a:effectLst/>
              <a:highlight>
                <a:srgbClr val="FFFFFF"/>
              </a:highlight>
            </a:endParaRPr>
          </a:p>
          <a:p>
            <a:pPr algn="just">
              <a:lnSpc>
                <a:spcPct val="107000"/>
              </a:lnSpc>
              <a:spcAft>
                <a:spcPts val="800"/>
              </a:spcAft>
            </a:pPr>
            <a:r>
              <a:rPr lang="en-US" sz="1200" kern="100" dirty="0">
                <a:effectLst/>
                <a:highlight>
                  <a:srgbClr val="FBFBFB"/>
                </a:highlight>
                <a:ea typeface="Calibri"/>
                <a:cs typeface="Calibri"/>
              </a:rPr>
              <a:t>Kochhar-Lindgren, K. (2015). Performing the New Sustainability Paradigm: The Role of Culture and Education. In: Schwarz-</a:t>
            </a:r>
            <a:r>
              <a:rPr lang="en-US" sz="1200" kern="100" dirty="0" err="1">
                <a:effectLst/>
                <a:highlight>
                  <a:srgbClr val="FBFBFB"/>
                </a:highlight>
                <a:ea typeface="Calibri"/>
                <a:cs typeface="Calibri"/>
              </a:rPr>
              <a:t>Herion</a:t>
            </a:r>
            <a:r>
              <a:rPr lang="en-US" sz="1200" kern="100" dirty="0">
                <a:effectLst/>
                <a:highlight>
                  <a:srgbClr val="FBFBFB"/>
                </a:highlight>
                <a:ea typeface="Calibri"/>
                <a:cs typeface="Calibri"/>
              </a:rPr>
              <a:t>, O., </a:t>
            </a:r>
            <a:r>
              <a:rPr lang="en-US" sz="1200" kern="100" dirty="0" err="1">
                <a:effectLst/>
                <a:highlight>
                  <a:srgbClr val="FBFBFB"/>
                </a:highlight>
                <a:ea typeface="Calibri"/>
                <a:cs typeface="Calibri"/>
              </a:rPr>
              <a:t>Omran</a:t>
            </a:r>
            <a:r>
              <a:rPr lang="en-US" sz="1200" kern="100" dirty="0">
                <a:effectLst/>
                <a:highlight>
                  <a:srgbClr val="FBFBFB"/>
                </a:highlight>
                <a:ea typeface="Calibri"/>
                <a:cs typeface="Calibri"/>
              </a:rPr>
              <a:t>, A. (eds) </a:t>
            </a:r>
            <a:r>
              <a:rPr lang="en-US" sz="1200" i="1" kern="100" dirty="0">
                <a:effectLst/>
                <a:highlight>
                  <a:srgbClr val="FBFBFB"/>
                </a:highlight>
                <a:ea typeface="Calibri"/>
                <a:cs typeface="Calibri"/>
              </a:rPr>
              <a:t>Strategies Towards the New Sustainability Paradigm</a:t>
            </a:r>
            <a:r>
              <a:rPr lang="en-US" sz="1200" kern="100" dirty="0">
                <a:effectLst/>
                <a:highlight>
                  <a:srgbClr val="FBFBFB"/>
                </a:highlight>
                <a:ea typeface="Calibri"/>
                <a:cs typeface="Calibri"/>
              </a:rPr>
              <a:t>. Springer. </a:t>
            </a:r>
            <a:r>
              <a:rPr lang="en-US" sz="1200" kern="100" dirty="0">
                <a:effectLst/>
                <a:highlight>
                  <a:srgbClr val="FBFBFB"/>
                </a:highlight>
                <a:ea typeface="Calibri"/>
                <a:cs typeface="Calibri"/>
                <a:hlinkClick r:id="rId4"/>
              </a:rPr>
              <a:t>https://doi.org/10.1007/978-3-319-14699-7_8</a:t>
            </a:r>
            <a:endParaRPr lang="en-US" sz="1200" kern="100" dirty="0">
              <a:effectLst/>
              <a:highlight>
                <a:srgbClr val="FBFBFB"/>
              </a:highlight>
              <a:ea typeface="Calibri"/>
              <a:cs typeface="Calibri"/>
            </a:endParaRPr>
          </a:p>
          <a:p>
            <a:pPr algn="just">
              <a:lnSpc>
                <a:spcPct val="107000"/>
              </a:lnSpc>
              <a:spcAft>
                <a:spcPts val="800"/>
              </a:spcAft>
            </a:pPr>
            <a:r>
              <a:rPr lang="en-US" sz="1200" b="0" i="0" dirty="0" err="1">
                <a:solidFill>
                  <a:srgbClr val="222222"/>
                </a:solidFill>
                <a:effectLst/>
              </a:rPr>
              <a:t>Leiner</a:t>
            </a:r>
            <a:r>
              <a:rPr lang="en-US" sz="1200" b="0" i="0" dirty="0">
                <a:solidFill>
                  <a:srgbClr val="222222"/>
                </a:solidFill>
                <a:effectLst/>
              </a:rPr>
              <a:t>, M., Dwivedi, A. K., </a:t>
            </a:r>
            <a:r>
              <a:rPr lang="en-US" sz="1200" b="0" i="0" dirty="0" err="1">
                <a:solidFill>
                  <a:srgbClr val="222222"/>
                </a:solidFill>
                <a:effectLst/>
              </a:rPr>
              <a:t>Villanos</a:t>
            </a:r>
            <a:r>
              <a:rPr lang="en-US" sz="1200" b="0" i="0" dirty="0">
                <a:solidFill>
                  <a:srgbClr val="222222"/>
                </a:solidFill>
                <a:effectLst/>
              </a:rPr>
              <a:t>, M. T., Singh, N., </a:t>
            </a:r>
            <a:r>
              <a:rPr lang="en-US" sz="1200" b="0" i="0" dirty="0" err="1">
                <a:solidFill>
                  <a:srgbClr val="222222"/>
                </a:solidFill>
                <a:effectLst/>
              </a:rPr>
              <a:t>Blunk</a:t>
            </a:r>
            <a:r>
              <a:rPr lang="en-US" sz="1200" b="0" i="0" dirty="0">
                <a:solidFill>
                  <a:srgbClr val="222222"/>
                </a:solidFill>
                <a:effectLst/>
              </a:rPr>
              <a:t>, D., &amp; </a:t>
            </a:r>
            <a:r>
              <a:rPr lang="en-US" sz="1200" b="0" i="0" dirty="0" err="1">
                <a:solidFill>
                  <a:srgbClr val="222222"/>
                </a:solidFill>
                <a:effectLst/>
              </a:rPr>
              <a:t>Peinado</a:t>
            </a:r>
            <a:r>
              <a:rPr lang="en-US" sz="1200" b="0" i="0" dirty="0">
                <a:solidFill>
                  <a:srgbClr val="222222"/>
                </a:solidFill>
                <a:effectLst/>
              </a:rPr>
              <a:t>, J. (2014). Psychosocial profile of bullies, victims, and bully-victims: a cross-sectional study. </a:t>
            </a:r>
            <a:r>
              <a:rPr lang="en-US" sz="1200" b="0" i="1" dirty="0">
                <a:solidFill>
                  <a:srgbClr val="222222"/>
                </a:solidFill>
                <a:effectLst/>
              </a:rPr>
              <a:t>Frontiers in pediatrics</a:t>
            </a:r>
            <a:r>
              <a:rPr lang="en-US" sz="1200" b="0" i="0" dirty="0">
                <a:solidFill>
                  <a:srgbClr val="222222"/>
                </a:solidFill>
                <a:effectLst/>
              </a:rPr>
              <a:t>, </a:t>
            </a:r>
            <a:r>
              <a:rPr lang="en-US" sz="1200" b="0" i="1" dirty="0">
                <a:solidFill>
                  <a:srgbClr val="222222"/>
                </a:solidFill>
                <a:effectLst/>
              </a:rPr>
              <a:t>2</a:t>
            </a:r>
            <a:r>
              <a:rPr lang="en-US" sz="1200" b="0" i="0" dirty="0">
                <a:solidFill>
                  <a:srgbClr val="222222"/>
                </a:solidFill>
                <a:effectLst/>
              </a:rPr>
              <a:t>, 1.</a:t>
            </a:r>
            <a:endParaRPr lang="en-US" sz="1200" kern="100" dirty="0">
              <a:highlight>
                <a:srgbClr val="FBFBFB"/>
              </a:highlight>
              <a:ea typeface="Calibri" panose="020F0502020204030204" charset="0"/>
              <a:cs typeface="Calibri" panose="020F0502020204030204" charset="0"/>
            </a:endParaRPr>
          </a:p>
          <a:p>
            <a:pPr algn="just">
              <a:lnSpc>
                <a:spcPct val="107000"/>
              </a:lnSpc>
              <a:spcAft>
                <a:spcPts val="800"/>
              </a:spcAft>
            </a:pPr>
            <a:r>
              <a:rPr lang="en-US" sz="1200" kern="100" dirty="0">
                <a:highlight>
                  <a:srgbClr val="FBFBFB"/>
                </a:highlight>
                <a:ea typeface="Calibri" panose="020F0502020204030204" charset="0"/>
                <a:cs typeface="Calibri" panose="020F0502020204030204" charset="0"/>
              </a:rPr>
              <a:t>Lemke, J. (1993). Discourse, dynamics, and social change. </a:t>
            </a:r>
            <a:r>
              <a:rPr lang="fr-FR" sz="1200" i="1" kern="100" dirty="0">
                <a:highlight>
                  <a:srgbClr val="FBFBFB"/>
                </a:highlight>
                <a:ea typeface="Calibri" panose="020F0502020204030204" charset="0"/>
                <a:cs typeface="Calibri" panose="020F0502020204030204" charset="0"/>
              </a:rPr>
              <a:t>Cultural Dynamics</a:t>
            </a:r>
            <a:r>
              <a:rPr lang="el-GR" sz="1200" i="1" kern="100" dirty="0">
                <a:highlight>
                  <a:srgbClr val="FBFBFB"/>
                </a:highlight>
                <a:ea typeface="Calibri" panose="020F0502020204030204" charset="0"/>
                <a:cs typeface="Calibri" panose="020F0502020204030204" charset="0"/>
              </a:rPr>
              <a:t>,</a:t>
            </a:r>
            <a:r>
              <a:rPr lang="fr-FR" sz="1200" i="1" kern="100" dirty="0">
                <a:highlight>
                  <a:srgbClr val="FBFBFB"/>
                </a:highlight>
                <a:ea typeface="Calibri" panose="020F0502020204030204" charset="0"/>
                <a:cs typeface="Calibri" panose="020F0502020204030204" charset="0"/>
              </a:rPr>
              <a:t> 6</a:t>
            </a:r>
            <a:r>
              <a:rPr lang="el-GR" sz="1200" kern="100" dirty="0">
                <a:highlight>
                  <a:srgbClr val="FBFBFB"/>
                </a:highlight>
                <a:ea typeface="Calibri" panose="020F0502020204030204" charset="0"/>
                <a:cs typeface="Calibri" panose="020F0502020204030204" charset="0"/>
              </a:rPr>
              <a:t>, </a:t>
            </a:r>
            <a:r>
              <a:rPr lang="fr-FR" sz="1200" kern="100" dirty="0">
                <a:highlight>
                  <a:srgbClr val="FBFBFB"/>
                </a:highlight>
                <a:ea typeface="Calibri" panose="020F0502020204030204" charset="0"/>
                <a:cs typeface="Calibri" panose="020F0502020204030204" charset="0"/>
              </a:rPr>
              <a:t>243-275. </a:t>
            </a:r>
            <a:r>
              <a:rPr lang="fr-FR" sz="1200" kern="100" dirty="0">
                <a:highlight>
                  <a:srgbClr val="FBFBFB"/>
                </a:highlight>
                <a:ea typeface="Calibri" panose="020F0502020204030204" charset="0"/>
                <a:cs typeface="Calibri" panose="020F0502020204030204" charset="0"/>
                <a:hlinkClick r:id="rId5"/>
              </a:rPr>
              <a:t>https://doi.org/10.1177/092137409300600107</a:t>
            </a:r>
            <a:r>
              <a:rPr lang="fr-FR" sz="1200" kern="100" dirty="0">
                <a:highlight>
                  <a:srgbClr val="FBFBFB"/>
                </a:highlight>
                <a:ea typeface="Calibri" panose="020F0502020204030204" charset="0"/>
                <a:cs typeface="Calibri" panose="020F0502020204030204" charset="0"/>
              </a:rPr>
              <a:t> </a:t>
            </a:r>
            <a:endParaRPr lang="en-US" sz="1200" kern="100" dirty="0">
              <a:effectLst/>
              <a:highlight>
                <a:srgbClr val="FBFBFB"/>
              </a:highlight>
              <a:ea typeface="Calibri" panose="020F0502020204030204" charset="0"/>
              <a:cs typeface="Calibri" panose="020F0502020204030204" charset="0"/>
            </a:endParaRPr>
          </a:p>
          <a:p>
            <a:pPr algn="just">
              <a:lnSpc>
                <a:spcPct val="107000"/>
              </a:lnSpc>
              <a:spcAft>
                <a:spcPts val="800"/>
              </a:spcAft>
            </a:pPr>
            <a:r>
              <a:rPr lang="en-US" sz="1200" b="0" i="0" dirty="0">
                <a:effectLst/>
                <a:highlight>
                  <a:srgbClr val="FFFFFF"/>
                </a:highlight>
              </a:rPr>
              <a:t>Levy, B. S., </a:t>
            </a:r>
            <a:r>
              <a:rPr lang="en-US" sz="1200" b="0" i="0" dirty="0" err="1">
                <a:effectLst/>
                <a:highlight>
                  <a:srgbClr val="FFFFFF"/>
                </a:highlight>
              </a:rPr>
              <a:t>Sidel</a:t>
            </a:r>
            <a:r>
              <a:rPr lang="en-US" sz="1200" b="0" i="0" dirty="0">
                <a:effectLst/>
                <a:highlight>
                  <a:srgbClr val="FFFFFF"/>
                </a:highlight>
              </a:rPr>
              <a:t>, V. W. &amp; Patz, J.(2017). Climate Change and Collective Violence. </a:t>
            </a:r>
            <a:r>
              <a:rPr lang="en-US" sz="1200" b="0" i="1" dirty="0">
                <a:effectLst/>
                <a:highlight>
                  <a:srgbClr val="FFFFFF"/>
                </a:highlight>
              </a:rPr>
              <a:t>Annual Review of Public Health, 38</a:t>
            </a:r>
            <a:r>
              <a:rPr lang="en-US" sz="1200" b="0" i="0" dirty="0">
                <a:effectLst/>
                <a:highlight>
                  <a:srgbClr val="FFFFFF"/>
                </a:highlight>
              </a:rPr>
              <a:t>,241-257, Available at SSRN</a:t>
            </a:r>
            <a:r>
              <a:rPr lang="en-US" sz="1200" b="0" i="0" dirty="0">
                <a:solidFill>
                  <a:srgbClr val="505050"/>
                </a:solidFill>
                <a:effectLst/>
                <a:highlight>
                  <a:srgbClr val="FFFFFF"/>
                </a:highlight>
              </a:rPr>
              <a:t>: </a:t>
            </a:r>
            <a:r>
              <a:rPr lang="en-US" sz="1200" b="0" i="0" u="sng" dirty="0">
                <a:solidFill>
                  <a:srgbClr val="505050"/>
                </a:solidFill>
                <a:effectLst/>
                <a:highlight>
                  <a:srgbClr val="FFFFFF"/>
                </a:highlight>
                <a:hlinkClick r:id="rId6"/>
              </a:rPr>
              <a:t>https://ssrn.com/abstract=2953209</a:t>
            </a:r>
            <a:r>
              <a:rPr lang="en-US" sz="1200" b="0" i="0" dirty="0">
                <a:solidFill>
                  <a:srgbClr val="505050"/>
                </a:solidFill>
                <a:effectLst/>
                <a:highlight>
                  <a:srgbClr val="FFFFFF"/>
                </a:highlight>
              </a:rPr>
              <a:t> or </a:t>
            </a:r>
            <a:r>
              <a:rPr lang="en-US" sz="1200" b="0" i="0" u="sng" dirty="0">
                <a:solidFill>
                  <a:srgbClr val="505050"/>
                </a:solidFill>
                <a:effectLst/>
                <a:highlight>
                  <a:srgbClr val="FFFFFF"/>
                </a:highlight>
                <a:hlinkClick r:id="rId7"/>
              </a:rPr>
              <a:t>http://dx.doi.org/10.1146/annurev-publhealth-031816-044232</a:t>
            </a:r>
            <a:endParaRPr lang="en-US" sz="1200" dirty="0">
              <a:highlight>
                <a:srgbClr val="FBFBFB"/>
              </a:highlight>
            </a:endParaRPr>
          </a:p>
          <a:p>
            <a:pPr algn="just">
              <a:lnSpc>
                <a:spcPct val="107000"/>
              </a:lnSpc>
              <a:spcAft>
                <a:spcPts val="800"/>
              </a:spcAft>
            </a:pPr>
            <a:r>
              <a:rPr lang="en-US" sz="1200" dirty="0">
                <a:highlight>
                  <a:srgbClr val="FBFBFB"/>
                </a:highlight>
              </a:rPr>
              <a:t>Marlina, M., &amp; Sakinah, D. N. (2019). </a:t>
            </a:r>
            <a:r>
              <a:rPr lang="en-US" sz="1200" i="1" dirty="0">
                <a:highlight>
                  <a:srgbClr val="FBFBFB"/>
                </a:highlight>
              </a:rPr>
              <a:t>Bullying at Students with Special Needs in Inclusive Schools: Implication For Role of Special Teachers</a:t>
            </a:r>
            <a:r>
              <a:rPr lang="en-US" sz="1200" dirty="0">
                <a:highlight>
                  <a:srgbClr val="FBFBFB"/>
                </a:highlight>
              </a:rPr>
              <a:t>. In: 3rd International Conference on Special Education (ICSE 2019).</a:t>
            </a:r>
          </a:p>
          <a:p>
            <a:pPr algn="just">
              <a:lnSpc>
                <a:spcPct val="107000"/>
              </a:lnSpc>
              <a:spcAft>
                <a:spcPts val="800"/>
              </a:spcAft>
            </a:pPr>
            <a:r>
              <a:rPr lang="en-US" sz="1200" dirty="0">
                <a:highlight>
                  <a:srgbClr val="FBFBFB"/>
                </a:highlight>
              </a:rPr>
              <a:t>Marsh, L. V.(2018). Bullying in School: Prevalence, Contributing Factors, and Interventions. </a:t>
            </a:r>
            <a:r>
              <a:rPr lang="en-US" sz="1200" i="1" dirty="0">
                <a:highlight>
                  <a:srgbClr val="FBFBFB"/>
                </a:highlight>
              </a:rPr>
              <a:t>Research Brief </a:t>
            </a:r>
            <a:r>
              <a:rPr lang="en-US" sz="1200" dirty="0">
                <a:highlight>
                  <a:srgbClr val="FBFBFB"/>
                </a:highlight>
              </a:rPr>
              <a:t>| </a:t>
            </a:r>
            <a:r>
              <a:rPr lang="en-US" sz="1200" dirty="0">
                <a:highlight>
                  <a:srgbClr val="FBFBFB"/>
                </a:highlight>
                <a:hlinkClick r:id="rId8"/>
              </a:rPr>
              <a:t>www.rochester.edu/warner/cues/</a:t>
            </a:r>
            <a:r>
              <a:rPr lang="el-GR" sz="1200" dirty="0">
                <a:highlight>
                  <a:srgbClr val="FBFBFB"/>
                </a:highlight>
              </a:rPr>
              <a:t> </a:t>
            </a:r>
            <a:r>
              <a:rPr lang="en-US" sz="1200" dirty="0">
                <a:highlight>
                  <a:srgbClr val="FBFBFB"/>
                </a:highlight>
              </a:rPr>
              <a:t> </a:t>
            </a:r>
          </a:p>
          <a:p>
            <a:pPr marL="0" marR="0" lvl="0" indent="0" algn="just" defTabSz="914400" rtl="0" eaLnBrk="1" fontAlgn="auto" latinLnBrk="0" hangingPunct="1">
              <a:lnSpc>
                <a:spcPct val="107000"/>
              </a:lnSpc>
              <a:spcBef>
                <a:spcPts val="0"/>
              </a:spcBef>
              <a:spcAft>
                <a:spcPts val="800"/>
              </a:spcAft>
              <a:buClrTx/>
              <a:buSzTx/>
              <a:buFontTx/>
              <a:buNone/>
              <a:defRPr/>
            </a:pPr>
            <a:endParaRPr kumimoji="0" lang="el-GR" sz="11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endParaRPr>
          </a:p>
        </p:txBody>
      </p:sp>
      <p:sp>
        <p:nvSpPr>
          <p:cNvPr id="2" name="Rectangle 4"/>
          <p:cNvSpPr/>
          <p:nvPr/>
        </p:nvSpPr>
        <p:spPr>
          <a:xfrm>
            <a:off x="8490398" y="6327076"/>
            <a:ext cx="3701602" cy="53092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Εικόνα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4372" y="6414182"/>
            <a:ext cx="1816827" cy="352320"/>
          </a:xfrm>
          <a:prstGeom prst="rect">
            <a:avLst/>
          </a:prstGeom>
          <a:effectLst/>
        </p:spPr>
      </p:pic>
      <p:pic>
        <p:nvPicPr>
          <p:cNvPr id="6" name="Εικόνα 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631896" y="6367252"/>
            <a:ext cx="1425895" cy="39925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646" y="261445"/>
            <a:ext cx="11430000" cy="614431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defRPr/>
            </a:pPr>
            <a:r>
              <a:rPr kumimoji="0" lang="el-GR" sz="1400" b="1" i="0" u="none" strike="noStrike" kern="100" cap="none" spc="0" normalizeH="0" baseline="0" noProof="0" dirty="0">
                <a:ln>
                  <a:noFill/>
                </a:ln>
                <a:solidFill>
                  <a:prstClr val="black"/>
                </a:solidFill>
                <a:effectLst/>
                <a:highlight>
                  <a:srgbClr val="FBFBFB"/>
                </a:highlight>
                <a:uLnTx/>
                <a:uFillTx/>
                <a:latin typeface="Calibri" panose="020F0502020204030204" charset="0"/>
                <a:ea typeface="Calibri" panose="020F0502020204030204" charset="0"/>
                <a:cs typeface="Calibri" panose="020F0502020204030204" charset="0"/>
              </a:rPr>
              <a:t>Βιβλιογραφική Λίστα</a:t>
            </a:r>
            <a:endParaRPr lang="el-GR" sz="1100" dirty="0">
              <a:highlight>
                <a:srgbClr val="FBFBFB"/>
              </a:highlight>
            </a:endParaRPr>
          </a:p>
          <a:p>
            <a:pPr algn="just">
              <a:lnSpc>
                <a:spcPct val="107000"/>
              </a:lnSpc>
              <a:spcAft>
                <a:spcPts val="800"/>
              </a:spcAft>
            </a:pPr>
            <a:r>
              <a:rPr lang="en-US" sz="1200" dirty="0">
                <a:highlight>
                  <a:srgbClr val="FBFBFB"/>
                </a:highlight>
              </a:rPr>
              <a:t>Menesini E., </a:t>
            </a:r>
            <a:r>
              <a:rPr lang="en-US" sz="1200" dirty="0" err="1">
                <a:highlight>
                  <a:srgbClr val="FBFBFB"/>
                </a:highlight>
              </a:rPr>
              <a:t>Nocentini</a:t>
            </a:r>
            <a:r>
              <a:rPr lang="en-US" sz="1200" dirty="0">
                <a:highlight>
                  <a:srgbClr val="FBFBFB"/>
                </a:highlight>
              </a:rPr>
              <a:t> A., Palladino B. E., </a:t>
            </a:r>
            <a:r>
              <a:rPr lang="en-US" sz="1200" dirty="0" err="1">
                <a:highlight>
                  <a:srgbClr val="FBFBFB"/>
                </a:highlight>
              </a:rPr>
              <a:t>Scheithauer</a:t>
            </a:r>
            <a:r>
              <a:rPr lang="en-US" sz="1200" dirty="0">
                <a:highlight>
                  <a:srgbClr val="FBFBFB"/>
                </a:highlight>
              </a:rPr>
              <a:t> H., Schultze-</a:t>
            </a:r>
            <a:r>
              <a:rPr lang="en-US" sz="1200" dirty="0" err="1">
                <a:highlight>
                  <a:srgbClr val="FBFBFB"/>
                </a:highlight>
              </a:rPr>
              <a:t>Krumbholz</a:t>
            </a:r>
            <a:r>
              <a:rPr lang="en-US" sz="1200" dirty="0">
                <a:highlight>
                  <a:srgbClr val="FBFBFB"/>
                </a:highlight>
              </a:rPr>
              <a:t> A., </a:t>
            </a:r>
            <a:r>
              <a:rPr lang="en-US" sz="1200" dirty="0" err="1">
                <a:highlight>
                  <a:srgbClr val="FBFBFB"/>
                </a:highlight>
              </a:rPr>
              <a:t>Frisén</a:t>
            </a:r>
            <a:r>
              <a:rPr lang="en-US" sz="1200" dirty="0">
                <a:highlight>
                  <a:srgbClr val="FBFBFB"/>
                </a:highlight>
              </a:rPr>
              <a:t> A., et al. (2013). Definitions of cyberbullying, in Cyberbullying Through the New Media: Findings from an International Network</a:t>
            </a:r>
            <a:r>
              <a:rPr lang="en-US" sz="1200" i="1" dirty="0">
                <a:highlight>
                  <a:srgbClr val="FBFBFB"/>
                </a:highlight>
              </a:rPr>
              <a:t>.</a:t>
            </a:r>
            <a:r>
              <a:rPr lang="el-GR" sz="1200" i="1" dirty="0">
                <a:highlight>
                  <a:srgbClr val="FBFBFB"/>
                </a:highlight>
              </a:rPr>
              <a:t> </a:t>
            </a:r>
            <a:r>
              <a:rPr lang="en-US" sz="1200" i="1" dirty="0">
                <a:highlight>
                  <a:srgbClr val="FBFBFB"/>
                </a:highlight>
              </a:rPr>
              <a:t>Psychology Press, </a:t>
            </a:r>
            <a:r>
              <a:rPr lang="en-US" sz="1200" dirty="0">
                <a:highlight>
                  <a:srgbClr val="FBFBFB"/>
                </a:highlight>
              </a:rPr>
              <a:t>23–36.</a:t>
            </a:r>
          </a:p>
          <a:p>
            <a:pPr algn="just">
              <a:lnSpc>
                <a:spcPct val="107000"/>
              </a:lnSpc>
              <a:spcAft>
                <a:spcPts val="800"/>
              </a:spcAft>
            </a:pPr>
            <a:r>
              <a:rPr lang="en-US" sz="1200" dirty="0">
                <a:highlight>
                  <a:srgbClr val="FBFBFB"/>
                </a:highlight>
              </a:rPr>
              <a:t>Miles-</a:t>
            </a:r>
            <a:r>
              <a:rPr lang="en-US" sz="1200" dirty="0" err="1">
                <a:highlight>
                  <a:srgbClr val="FBFBFB"/>
                </a:highlight>
              </a:rPr>
              <a:t>Novelo</a:t>
            </a:r>
            <a:r>
              <a:rPr lang="en-US" sz="1200" dirty="0">
                <a:highlight>
                  <a:srgbClr val="FBFBFB"/>
                </a:highlight>
              </a:rPr>
              <a:t>, A. &amp; Anderson, C.A. (2019).Climate Change and Psychology: Effects of Rapid Global Warming on Violence and Aggression. </a:t>
            </a:r>
            <a:r>
              <a:rPr lang="en-US" sz="1200" i="1" dirty="0" err="1">
                <a:highlight>
                  <a:srgbClr val="FBFBFB"/>
                </a:highlight>
              </a:rPr>
              <a:t>Curr</a:t>
            </a:r>
            <a:r>
              <a:rPr lang="en-US" sz="1200" i="1" dirty="0">
                <a:highlight>
                  <a:srgbClr val="FBFBFB"/>
                </a:highlight>
              </a:rPr>
              <a:t> </a:t>
            </a:r>
            <a:r>
              <a:rPr lang="en-US" sz="1200" i="1" dirty="0" err="1">
                <a:highlight>
                  <a:srgbClr val="FBFBFB"/>
                </a:highlight>
              </a:rPr>
              <a:t>Clim</a:t>
            </a:r>
            <a:r>
              <a:rPr lang="en-US" sz="1200" i="1" dirty="0">
                <a:highlight>
                  <a:srgbClr val="FBFBFB"/>
                </a:highlight>
              </a:rPr>
              <a:t> Change Rep 5</a:t>
            </a:r>
            <a:r>
              <a:rPr lang="en-US" sz="1200" dirty="0">
                <a:highlight>
                  <a:srgbClr val="FBFBFB"/>
                </a:highlight>
              </a:rPr>
              <a:t>, 36–46. </a:t>
            </a:r>
            <a:r>
              <a:rPr lang="en-US" sz="1200" dirty="0">
                <a:highlight>
                  <a:srgbClr val="FBFBFB"/>
                </a:highlight>
                <a:hlinkClick r:id="rId3"/>
              </a:rPr>
              <a:t>https://doi.org/10.1007/s40641-019-00121-2</a:t>
            </a:r>
            <a:r>
              <a:rPr lang="el-GR" sz="1200" dirty="0">
                <a:highlight>
                  <a:srgbClr val="FBFBFB"/>
                </a:highlight>
              </a:rPr>
              <a:t> </a:t>
            </a:r>
            <a:r>
              <a:rPr lang="en-US" sz="1200" dirty="0">
                <a:highlight>
                  <a:srgbClr val="FBFBFB"/>
                </a:highlight>
              </a:rPr>
              <a:t> </a:t>
            </a:r>
            <a:endParaRPr lang="el-GR" sz="1200" dirty="0">
              <a:highlight>
                <a:srgbClr val="FBFBFB"/>
              </a:highlight>
            </a:endParaRPr>
          </a:p>
          <a:p>
            <a:pPr algn="just">
              <a:lnSpc>
                <a:spcPct val="107000"/>
              </a:lnSpc>
              <a:spcAft>
                <a:spcPts val="800"/>
              </a:spcAft>
            </a:pPr>
            <a:r>
              <a:rPr lang="en-US" sz="1200" dirty="0">
                <a:highlight>
                  <a:srgbClr val="FBFBFB"/>
                </a:highlight>
              </a:rPr>
              <a:t>Moore, S. E., Norman, R. E., </a:t>
            </a:r>
            <a:r>
              <a:rPr lang="en-US" sz="1200" dirty="0" err="1">
                <a:highlight>
                  <a:srgbClr val="FBFBFB"/>
                </a:highlight>
              </a:rPr>
              <a:t>Suetani</a:t>
            </a:r>
            <a:r>
              <a:rPr lang="en-US" sz="1200" dirty="0">
                <a:highlight>
                  <a:srgbClr val="FBFBFB"/>
                </a:highlight>
              </a:rPr>
              <a:t>, S., Thomas, H. J., Sly, P. D., &amp; Scott, J. G. (2017). Consequences of bullying victimization in childhood and adolescence: A systematic review and meta-analysis. </a:t>
            </a:r>
            <a:r>
              <a:rPr lang="en-US" sz="1200" i="1" dirty="0">
                <a:highlight>
                  <a:srgbClr val="FBFBFB"/>
                </a:highlight>
              </a:rPr>
              <a:t>World journal of psychiatry,</a:t>
            </a:r>
            <a:r>
              <a:rPr lang="en-US" sz="1200" dirty="0">
                <a:highlight>
                  <a:srgbClr val="FBFBFB"/>
                </a:highlight>
              </a:rPr>
              <a:t> </a:t>
            </a:r>
            <a:r>
              <a:rPr lang="en-US" sz="1200" i="1" dirty="0">
                <a:highlight>
                  <a:srgbClr val="FBFBFB"/>
                </a:highlight>
              </a:rPr>
              <a:t>7</a:t>
            </a:r>
            <a:r>
              <a:rPr lang="en-US" sz="1200" dirty="0">
                <a:highlight>
                  <a:srgbClr val="FBFBFB"/>
                </a:highlight>
              </a:rPr>
              <a:t>(1), 60–76. </a:t>
            </a:r>
            <a:r>
              <a:rPr lang="en-US" sz="1200" dirty="0">
                <a:highlight>
                  <a:srgbClr val="FBFBFB"/>
                </a:highlight>
                <a:hlinkClick r:id="rId4"/>
              </a:rPr>
              <a:t>https://doi.org/10.5498/wjp.v7.i1.60</a:t>
            </a:r>
            <a:endParaRPr lang="el-GR" sz="1200" b="0" i="0" dirty="0">
              <a:solidFill>
                <a:srgbClr val="202020"/>
              </a:solidFill>
              <a:effectLst/>
            </a:endParaRPr>
          </a:p>
          <a:p>
            <a:pPr algn="just">
              <a:lnSpc>
                <a:spcPct val="107000"/>
              </a:lnSpc>
              <a:spcAft>
                <a:spcPts val="800"/>
              </a:spcAft>
            </a:pPr>
            <a:r>
              <a:rPr lang="en-US" sz="1200" b="0" i="0" dirty="0">
                <a:solidFill>
                  <a:srgbClr val="202020"/>
                </a:solidFill>
                <a:effectLst/>
              </a:rPr>
              <a:t>Newman</a:t>
            </a:r>
            <a:r>
              <a:rPr lang="el-GR" sz="1200" b="0" i="0" dirty="0">
                <a:solidFill>
                  <a:srgbClr val="202020"/>
                </a:solidFill>
                <a:effectLst/>
              </a:rPr>
              <a:t>,</a:t>
            </a:r>
            <a:r>
              <a:rPr lang="en-US" sz="1200" b="0" i="0" dirty="0">
                <a:solidFill>
                  <a:srgbClr val="202020"/>
                </a:solidFill>
                <a:effectLst/>
              </a:rPr>
              <a:t> K</a:t>
            </a:r>
            <a:r>
              <a:rPr lang="el-GR" sz="1200" b="0" i="0" dirty="0">
                <a:solidFill>
                  <a:srgbClr val="202020"/>
                </a:solidFill>
                <a:effectLst/>
              </a:rPr>
              <a:t>.</a:t>
            </a:r>
            <a:r>
              <a:rPr lang="en-US" sz="1200" b="0" i="0" dirty="0">
                <a:solidFill>
                  <a:srgbClr val="202020"/>
                </a:solidFill>
                <a:effectLst/>
              </a:rPr>
              <a:t>L</a:t>
            </a:r>
            <a:r>
              <a:rPr lang="el-GR" sz="1200" b="0" i="0" dirty="0">
                <a:solidFill>
                  <a:srgbClr val="202020"/>
                </a:solidFill>
                <a:effectLst/>
              </a:rPr>
              <a:t>.</a:t>
            </a:r>
            <a:r>
              <a:rPr lang="en-US" sz="1200" b="0" i="0" dirty="0">
                <a:solidFill>
                  <a:srgbClr val="202020"/>
                </a:solidFill>
                <a:effectLst/>
              </a:rPr>
              <a:t>, </a:t>
            </a:r>
            <a:r>
              <a:rPr lang="en-US" sz="1200" b="0" i="0" dirty="0" err="1">
                <a:solidFill>
                  <a:srgbClr val="202020"/>
                </a:solidFill>
                <a:effectLst/>
              </a:rPr>
              <a:t>Alexande</a:t>
            </a:r>
            <a:r>
              <a:rPr lang="el-GR" sz="1200" b="0" i="0" dirty="0">
                <a:solidFill>
                  <a:srgbClr val="202020"/>
                </a:solidFill>
                <a:effectLst/>
              </a:rPr>
              <a:t>,</a:t>
            </a:r>
            <a:r>
              <a:rPr lang="en-US" sz="1200" b="0" i="0" dirty="0">
                <a:solidFill>
                  <a:srgbClr val="202020"/>
                </a:solidFill>
                <a:effectLst/>
              </a:rPr>
              <a:t>r D</a:t>
            </a:r>
            <a:r>
              <a:rPr lang="el-GR" sz="1200" b="0" i="0" dirty="0">
                <a:solidFill>
                  <a:srgbClr val="202020"/>
                </a:solidFill>
                <a:effectLst/>
              </a:rPr>
              <a:t>.</a:t>
            </a:r>
            <a:r>
              <a:rPr lang="en-US" sz="1200" b="0" i="0" dirty="0">
                <a:solidFill>
                  <a:srgbClr val="202020"/>
                </a:solidFill>
                <a:effectLst/>
              </a:rPr>
              <a:t>S</a:t>
            </a:r>
            <a:r>
              <a:rPr lang="el-GR" sz="1200" b="0" i="0" dirty="0">
                <a:solidFill>
                  <a:srgbClr val="202020"/>
                </a:solidFill>
                <a:effectLst/>
              </a:rPr>
              <a:t>.</a:t>
            </a:r>
            <a:r>
              <a:rPr lang="en-US" sz="1200" b="0" i="0" dirty="0">
                <a:solidFill>
                  <a:srgbClr val="202020"/>
                </a:solidFill>
                <a:effectLst/>
              </a:rPr>
              <a:t>, </a:t>
            </a:r>
            <a:r>
              <a:rPr lang="el-GR" sz="1200" b="0" i="0" dirty="0">
                <a:solidFill>
                  <a:srgbClr val="202020"/>
                </a:solidFill>
                <a:effectLst/>
              </a:rPr>
              <a:t>&amp; </a:t>
            </a:r>
            <a:r>
              <a:rPr lang="en-US" sz="1200" b="0" i="0" dirty="0">
                <a:solidFill>
                  <a:srgbClr val="202020"/>
                </a:solidFill>
                <a:effectLst/>
              </a:rPr>
              <a:t>Rovers</a:t>
            </a:r>
            <a:r>
              <a:rPr lang="el-GR" sz="1200" b="0" i="0" dirty="0">
                <a:solidFill>
                  <a:srgbClr val="202020"/>
                </a:solidFill>
                <a:effectLst/>
              </a:rPr>
              <a:t>,</a:t>
            </a:r>
            <a:r>
              <a:rPr lang="en-US" sz="1200" b="0" i="0" dirty="0">
                <a:solidFill>
                  <a:srgbClr val="202020"/>
                </a:solidFill>
                <a:effectLst/>
              </a:rPr>
              <a:t> J</a:t>
            </a:r>
            <a:r>
              <a:rPr lang="el-GR" sz="1200" b="0" i="0" dirty="0">
                <a:solidFill>
                  <a:srgbClr val="202020"/>
                </a:solidFill>
                <a:effectLst/>
              </a:rPr>
              <a:t>.</a:t>
            </a:r>
            <a:r>
              <a:rPr lang="en-US" sz="1200" b="0" i="0" dirty="0">
                <a:solidFill>
                  <a:srgbClr val="202020"/>
                </a:solidFill>
                <a:effectLst/>
              </a:rPr>
              <a:t>P</a:t>
            </a:r>
            <a:r>
              <a:rPr lang="el-GR" sz="1200" b="0" i="0" dirty="0">
                <a:solidFill>
                  <a:srgbClr val="202020"/>
                </a:solidFill>
                <a:effectLst/>
              </a:rPr>
              <a:t>.</a:t>
            </a:r>
            <a:r>
              <a:rPr lang="en-US" sz="1200" b="0" i="0" dirty="0">
                <a:solidFill>
                  <a:srgbClr val="202020"/>
                </a:solidFill>
                <a:effectLst/>
              </a:rPr>
              <a:t>(2023)</a:t>
            </a:r>
            <a:r>
              <a:rPr lang="el-GR" sz="1200" b="0" i="0" dirty="0">
                <a:solidFill>
                  <a:srgbClr val="202020"/>
                </a:solidFill>
                <a:effectLst/>
              </a:rPr>
              <a:t>.</a:t>
            </a:r>
            <a:r>
              <a:rPr lang="el-GR" sz="1200" dirty="0">
                <a:solidFill>
                  <a:srgbClr val="202020"/>
                </a:solidFill>
              </a:rPr>
              <a:t> </a:t>
            </a:r>
            <a:r>
              <a:rPr lang="en-US" sz="1200" b="0" i="0" dirty="0">
                <a:solidFill>
                  <a:srgbClr val="202020"/>
                </a:solidFill>
                <a:effectLst/>
              </a:rPr>
              <a:t>Sadness, hopelessness and suicide attempts in bullying: Data from the 2018 Iowa youth survey. </a:t>
            </a:r>
            <a:r>
              <a:rPr lang="en-US" sz="1200" b="0" i="1" dirty="0">
                <a:solidFill>
                  <a:srgbClr val="202020"/>
                </a:solidFill>
                <a:effectLst/>
              </a:rPr>
              <a:t>PLOS ONE 18</a:t>
            </a:r>
            <a:r>
              <a:rPr lang="en-US" sz="1200" b="0" i="0" dirty="0">
                <a:solidFill>
                  <a:srgbClr val="202020"/>
                </a:solidFill>
                <a:effectLst/>
              </a:rPr>
              <a:t>(2): e0281106. </a:t>
            </a:r>
            <a:r>
              <a:rPr lang="en-US" sz="1200" b="0" i="0" u="sng" dirty="0">
                <a:solidFill>
                  <a:srgbClr val="3E0577"/>
                </a:solidFill>
                <a:effectLst/>
                <a:hlinkClick r:id="rId5"/>
              </a:rPr>
              <a:t>https://doi.org/10.1371/journal.pone.0281106</a:t>
            </a:r>
            <a:endParaRPr lang="en-US" sz="1200" dirty="0">
              <a:highlight>
                <a:srgbClr val="FBFBFB"/>
              </a:highlight>
            </a:endParaRPr>
          </a:p>
          <a:p>
            <a:pPr algn="just">
              <a:lnSpc>
                <a:spcPct val="107000"/>
              </a:lnSpc>
              <a:spcAft>
                <a:spcPts val="800"/>
              </a:spcAft>
            </a:pPr>
            <a:r>
              <a:rPr lang="en-US" sz="1200" dirty="0">
                <a:highlight>
                  <a:srgbClr val="FBFBFB"/>
                </a:highlight>
              </a:rPr>
              <a:t> </a:t>
            </a:r>
            <a:r>
              <a:rPr lang="en-US" sz="1200" dirty="0" err="1">
                <a:highlight>
                  <a:srgbClr val="FBFBFB"/>
                </a:highlight>
              </a:rPr>
              <a:t>Nocentini</a:t>
            </a:r>
            <a:r>
              <a:rPr lang="en-US" sz="1200" dirty="0">
                <a:highlight>
                  <a:srgbClr val="FBFBFB"/>
                </a:highlight>
              </a:rPr>
              <a:t> A., </a:t>
            </a:r>
            <a:r>
              <a:rPr lang="en-US" sz="1200" dirty="0" err="1">
                <a:highlight>
                  <a:srgbClr val="FBFBFB"/>
                </a:highlight>
              </a:rPr>
              <a:t>Calmaestra</a:t>
            </a:r>
            <a:r>
              <a:rPr lang="en-US" sz="1200" dirty="0">
                <a:highlight>
                  <a:srgbClr val="FBFBFB"/>
                </a:highlight>
              </a:rPr>
              <a:t> J., Schultze-</a:t>
            </a:r>
            <a:r>
              <a:rPr lang="en-US" sz="1200" dirty="0" err="1">
                <a:highlight>
                  <a:srgbClr val="FBFBFB"/>
                </a:highlight>
              </a:rPr>
              <a:t>Krumbholz</a:t>
            </a:r>
            <a:r>
              <a:rPr lang="en-US" sz="1200" dirty="0">
                <a:highlight>
                  <a:srgbClr val="FBFBFB"/>
                </a:highlight>
              </a:rPr>
              <a:t> A., </a:t>
            </a:r>
            <a:r>
              <a:rPr lang="en-US" sz="1200" dirty="0" err="1">
                <a:highlight>
                  <a:srgbClr val="FBFBFB"/>
                </a:highlight>
              </a:rPr>
              <a:t>Scheithauer</a:t>
            </a:r>
            <a:r>
              <a:rPr lang="en-US" sz="1200" dirty="0">
                <a:highlight>
                  <a:srgbClr val="FBFBFB"/>
                </a:highlight>
              </a:rPr>
              <a:t> H., Ortega R., Menesini E. (2010). Cyberbullying: labels, </a:t>
            </a:r>
            <a:r>
              <a:rPr lang="en-US" sz="1200" dirty="0" err="1">
                <a:highlight>
                  <a:srgbClr val="FBFBFB"/>
                </a:highlight>
              </a:rPr>
              <a:t>behaviours</a:t>
            </a:r>
            <a:r>
              <a:rPr lang="en-US" sz="1200" dirty="0">
                <a:highlight>
                  <a:srgbClr val="FBFBFB"/>
                </a:highlight>
              </a:rPr>
              <a:t> and definition in three </a:t>
            </a:r>
            <a:r>
              <a:rPr lang="en-US" sz="1200" dirty="0" err="1">
                <a:highlight>
                  <a:srgbClr val="FBFBFB"/>
                </a:highlight>
              </a:rPr>
              <a:t>european</a:t>
            </a:r>
            <a:r>
              <a:rPr lang="en-US" sz="1200" dirty="0">
                <a:highlight>
                  <a:srgbClr val="FBFBFB"/>
                </a:highlight>
              </a:rPr>
              <a:t> countries. </a:t>
            </a:r>
            <a:r>
              <a:rPr lang="en-US" sz="1200" i="1" dirty="0">
                <a:highlight>
                  <a:srgbClr val="FBFBFB"/>
                </a:highlight>
              </a:rPr>
              <a:t>Aust. J. </a:t>
            </a:r>
            <a:r>
              <a:rPr lang="en-US" sz="1200" i="1" dirty="0" err="1">
                <a:highlight>
                  <a:srgbClr val="FBFBFB"/>
                </a:highlight>
              </a:rPr>
              <a:t>Guid</a:t>
            </a:r>
            <a:r>
              <a:rPr lang="en-US" sz="1200" dirty="0">
                <a:highlight>
                  <a:srgbClr val="FBFBFB"/>
                </a:highlight>
              </a:rPr>
              <a:t>. </a:t>
            </a:r>
            <a:r>
              <a:rPr lang="en-US" sz="1200" i="1" dirty="0">
                <a:highlight>
                  <a:srgbClr val="FBFBFB"/>
                </a:highlight>
              </a:rPr>
              <a:t>Counsel. 20</a:t>
            </a:r>
            <a:r>
              <a:rPr lang="en-US" sz="1200" dirty="0">
                <a:highlight>
                  <a:srgbClr val="FBFBFB"/>
                </a:highlight>
              </a:rPr>
              <a:t>, 129–142.</a:t>
            </a:r>
          </a:p>
          <a:p>
            <a:pPr algn="just">
              <a:lnSpc>
                <a:spcPct val="107000"/>
              </a:lnSpc>
              <a:spcAft>
                <a:spcPts val="800"/>
              </a:spcAft>
            </a:pPr>
            <a:r>
              <a:rPr lang="el-GR" sz="1200" dirty="0">
                <a:highlight>
                  <a:srgbClr val="FBFBFB"/>
                </a:highlight>
              </a:rPr>
              <a:t>Νομικού, Χ. &amp; </a:t>
            </a:r>
            <a:r>
              <a:rPr lang="el-GR" sz="1200" dirty="0" err="1">
                <a:highlight>
                  <a:srgbClr val="FBFBFB"/>
                </a:highlight>
              </a:rPr>
              <a:t>Καλαϊτζιδης</a:t>
            </a:r>
            <a:r>
              <a:rPr lang="el-GR" sz="1200" dirty="0">
                <a:highlight>
                  <a:srgbClr val="FBFBFB"/>
                </a:highlight>
              </a:rPr>
              <a:t>, Δ. (2013). </a:t>
            </a:r>
            <a:r>
              <a:rPr lang="el-GR" sz="1200" i="1" dirty="0">
                <a:highlight>
                  <a:srgbClr val="FBFBFB"/>
                </a:highlight>
              </a:rPr>
              <a:t>Η επίδραση του Βραβείου  Αειφόρου Σχολείου στους συμμετέχοντες εκπαιδευτικούς, σύμφωνα με τους ίδιους</a:t>
            </a:r>
            <a:r>
              <a:rPr lang="el-GR" sz="1200" dirty="0">
                <a:highlight>
                  <a:srgbClr val="FBFBFB"/>
                </a:highlight>
              </a:rPr>
              <a:t>. 1ο Συνέδριο Πανελλήνιας Ένωσης Σχολικών Συμβούλων. Κόρινθος Πρακτικά σ. 544-553.</a:t>
            </a:r>
          </a:p>
          <a:p>
            <a:pPr algn="just">
              <a:lnSpc>
                <a:spcPct val="107000"/>
              </a:lnSpc>
              <a:spcAft>
                <a:spcPts val="800"/>
              </a:spcAft>
            </a:pPr>
            <a:r>
              <a:rPr lang="el-GR" sz="1200" dirty="0">
                <a:highlight>
                  <a:srgbClr val="FBFBFB"/>
                </a:highlight>
              </a:rPr>
              <a:t>Νόμος υπ’ </a:t>
            </a:r>
            <a:r>
              <a:rPr lang="el-GR" sz="1200" dirty="0" err="1">
                <a:highlight>
                  <a:srgbClr val="FBFBFB"/>
                </a:highlight>
              </a:rPr>
              <a:t>αρίθμ</a:t>
            </a:r>
            <a:r>
              <a:rPr lang="el-GR" sz="1200" dirty="0">
                <a:highlight>
                  <a:srgbClr val="FBFBFB"/>
                </a:highlight>
              </a:rPr>
              <a:t>. 5029, ΦΕΚ Α 55/10.3.2023 «Ζούμε Αρμονικά Μαζί Σπάμε τη Σιωπή»: Ρυθμίσεις για την πρόληψη και αντιμετώπιση της βίας και του εκφοβισμού στα σχολεία και άλλες δια τάξεις.» Ανακτήθηκε από: </a:t>
            </a:r>
            <a:r>
              <a:rPr lang="el-GR" sz="1200" dirty="0">
                <a:highlight>
                  <a:srgbClr val="FBFBFB"/>
                </a:highlight>
                <a:hlinkClick r:id="rId6"/>
              </a:rPr>
              <a:t>https://www.kodiko.gr/nomothesia/document/865183/nomos-5029-2023</a:t>
            </a:r>
            <a:r>
              <a:rPr lang="el-GR" sz="1200" dirty="0">
                <a:highlight>
                  <a:srgbClr val="FBFBFB"/>
                </a:highlight>
              </a:rPr>
              <a:t> </a:t>
            </a:r>
            <a:endParaRPr lang="en-US" sz="1200" dirty="0">
              <a:highlight>
                <a:srgbClr val="FBFBFB"/>
              </a:highlight>
            </a:endParaRPr>
          </a:p>
          <a:p>
            <a:pPr algn="just">
              <a:lnSpc>
                <a:spcPct val="107000"/>
              </a:lnSpc>
              <a:spcAft>
                <a:spcPts val="800"/>
              </a:spcAft>
            </a:pPr>
            <a:r>
              <a:rPr lang="en-US" sz="1200" dirty="0">
                <a:highlight>
                  <a:srgbClr val="FBFBFB"/>
                </a:highlight>
              </a:rPr>
              <a:t>Office of Human Rights, District of Columbia.(2023). </a:t>
            </a:r>
            <a:r>
              <a:rPr lang="en-US" sz="1200" i="1" dirty="0">
                <a:highlight>
                  <a:srgbClr val="FBFBFB"/>
                </a:highlight>
              </a:rPr>
              <a:t>Focusing on Prevention…How Teachers Can Prevent and Respond to Bullying Behaviors</a:t>
            </a:r>
            <a:r>
              <a:rPr lang="en-US" sz="1200" dirty="0">
                <a:highlight>
                  <a:srgbClr val="FBFBFB"/>
                </a:highlight>
              </a:rPr>
              <a:t>. </a:t>
            </a:r>
            <a:r>
              <a:rPr lang="el-GR" sz="1200" dirty="0">
                <a:highlight>
                  <a:srgbClr val="FBFBFB"/>
                </a:highlight>
              </a:rPr>
              <a:t>Ανακτήθηκε από:  </a:t>
            </a:r>
            <a:r>
              <a:rPr lang="en-US" sz="1200" dirty="0">
                <a:highlight>
                  <a:srgbClr val="FBFBFB"/>
                </a:highlight>
                <a:hlinkClick r:id="rId7"/>
              </a:rPr>
              <a:t>https://ohr.dc.gov/sites/default/files/dc/sites/ohr/page_content/attachments/DCOHR%20tip%20sheet%20focus%20on%20prevention%208.23.pdf</a:t>
            </a:r>
            <a:r>
              <a:rPr lang="el-GR" sz="1200" dirty="0">
                <a:highlight>
                  <a:srgbClr val="FBFBFB"/>
                </a:highlight>
              </a:rPr>
              <a:t> </a:t>
            </a:r>
            <a:r>
              <a:rPr lang="en-US" sz="1200" dirty="0">
                <a:highlight>
                  <a:srgbClr val="FBFBFB"/>
                </a:highlight>
              </a:rPr>
              <a:t> </a:t>
            </a:r>
            <a:endParaRPr lang="el-GR" sz="1200" dirty="0">
              <a:highlight>
                <a:srgbClr val="FBFBFB"/>
              </a:highlight>
            </a:endParaRPr>
          </a:p>
          <a:p>
            <a:pPr algn="just">
              <a:lnSpc>
                <a:spcPct val="107000"/>
              </a:lnSpc>
              <a:spcAft>
                <a:spcPts val="800"/>
              </a:spcAft>
            </a:pPr>
            <a:r>
              <a:rPr lang="en-US" sz="1200" dirty="0">
                <a:highlight>
                  <a:srgbClr val="FBFBFB"/>
                </a:highlight>
              </a:rPr>
              <a:t>Olweus, D. (1993). </a:t>
            </a:r>
            <a:r>
              <a:rPr lang="en-US" sz="1200" i="1" dirty="0">
                <a:highlight>
                  <a:srgbClr val="FBFBFB"/>
                </a:highlight>
              </a:rPr>
              <a:t>Bullying at school: What we know and what we can</a:t>
            </a:r>
            <a:r>
              <a:rPr lang="el-GR" sz="1200" i="1" dirty="0">
                <a:highlight>
                  <a:srgbClr val="FBFBFB"/>
                </a:highlight>
              </a:rPr>
              <a:t> </a:t>
            </a:r>
            <a:r>
              <a:rPr lang="en-US" sz="1200" i="1" dirty="0">
                <a:highlight>
                  <a:srgbClr val="FBFBFB"/>
                </a:highlight>
              </a:rPr>
              <a:t>do</a:t>
            </a:r>
            <a:r>
              <a:rPr lang="en-US" sz="1200" dirty="0">
                <a:highlight>
                  <a:srgbClr val="FBFBFB"/>
                </a:highlight>
              </a:rPr>
              <a:t>. Wiley-Blackwell</a:t>
            </a:r>
          </a:p>
          <a:p>
            <a:pPr algn="just">
              <a:lnSpc>
                <a:spcPct val="107000"/>
              </a:lnSpc>
              <a:spcAft>
                <a:spcPts val="800"/>
              </a:spcAft>
            </a:pPr>
            <a:r>
              <a:rPr lang="en-US" sz="1200" dirty="0">
                <a:highlight>
                  <a:srgbClr val="FBFBFB"/>
                </a:highlight>
              </a:rPr>
              <a:t>Olweus, D. (2010). Understanding and researching bullying: Some critical issues. In S. R. Jimerson, S. M. Swearer, &amp; D. L. </a:t>
            </a:r>
            <a:r>
              <a:rPr lang="en-US" sz="1200" dirty="0" err="1">
                <a:highlight>
                  <a:srgbClr val="FBFBFB"/>
                </a:highlight>
              </a:rPr>
              <a:t>Espelage</a:t>
            </a:r>
            <a:r>
              <a:rPr lang="en-US" sz="1200" dirty="0">
                <a:highlight>
                  <a:srgbClr val="FBFBFB"/>
                </a:highlight>
              </a:rPr>
              <a:t> (Eds.), </a:t>
            </a:r>
            <a:r>
              <a:rPr lang="en-US" sz="1200" i="1" dirty="0">
                <a:highlight>
                  <a:srgbClr val="FBFBFB"/>
                </a:highlight>
              </a:rPr>
              <a:t>Handbook of bullying in schools: An international perspective</a:t>
            </a:r>
            <a:r>
              <a:rPr lang="en-US" sz="1200" dirty="0">
                <a:highlight>
                  <a:srgbClr val="FBFBFB"/>
                </a:highlight>
              </a:rPr>
              <a:t> (pp. 9–33). Routledge/Taylor &amp; Francis Group.</a:t>
            </a:r>
            <a:endParaRPr lang="el-GR" sz="1200" dirty="0">
              <a:highlight>
                <a:srgbClr val="FBFBFB"/>
              </a:highlight>
            </a:endParaRPr>
          </a:p>
          <a:p>
            <a:pPr algn="just">
              <a:lnSpc>
                <a:spcPct val="107000"/>
              </a:lnSpc>
              <a:spcAft>
                <a:spcPts val="800"/>
              </a:spcAft>
            </a:pPr>
            <a:r>
              <a:rPr lang="en-US" sz="1200" dirty="0">
                <a:highlight>
                  <a:srgbClr val="FBFBFB"/>
                </a:highlight>
              </a:rPr>
              <a:t>Olweus, D. (2013). School bullying: Development and some important</a:t>
            </a:r>
            <a:r>
              <a:rPr lang="el-GR" sz="1200" dirty="0">
                <a:highlight>
                  <a:srgbClr val="FBFBFB"/>
                </a:highlight>
              </a:rPr>
              <a:t> </a:t>
            </a:r>
            <a:r>
              <a:rPr lang="en-US" sz="1200" dirty="0">
                <a:highlight>
                  <a:srgbClr val="FBFBFB"/>
                </a:highlight>
              </a:rPr>
              <a:t>challenges. </a:t>
            </a:r>
            <a:r>
              <a:rPr lang="en-US" sz="1200" i="1" dirty="0">
                <a:highlight>
                  <a:srgbClr val="FBFBFB"/>
                </a:highlight>
              </a:rPr>
              <a:t>Annual Review of Clinical Psychology, 9</a:t>
            </a:r>
            <a:r>
              <a:rPr lang="en-US" sz="1200" dirty="0">
                <a:highlight>
                  <a:srgbClr val="FBFBFB"/>
                </a:highlight>
              </a:rPr>
              <a:t>, 751–780.</a:t>
            </a:r>
          </a:p>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12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Palladino, B. E., Menesini, E., </a:t>
            </a:r>
            <a:r>
              <a:rPr kumimoji="0" lang="en-US" sz="1200" b="0" i="0" u="none" strike="noStrike" kern="100" cap="none" spc="0" normalizeH="0" baseline="0" noProof="0" dirty="0" err="1">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Nocentini</a:t>
            </a:r>
            <a:r>
              <a:rPr kumimoji="0" lang="en-US" sz="12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 A., </a:t>
            </a:r>
            <a:r>
              <a:rPr kumimoji="0" lang="en-US" sz="1200" b="0" i="0" u="none" strike="noStrike" kern="100" cap="none" spc="0" normalizeH="0" baseline="0" noProof="0" dirty="0" err="1">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Luik</a:t>
            </a:r>
            <a:r>
              <a:rPr kumimoji="0" lang="en-US" sz="12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 P., </a:t>
            </a:r>
            <a:r>
              <a:rPr kumimoji="0" lang="en-US" sz="1200" b="0" i="0" u="none" strike="noStrike" kern="100" cap="none" spc="0" normalizeH="0" baseline="0" noProof="0" dirty="0" err="1">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Naruskov</a:t>
            </a:r>
            <a:r>
              <a:rPr kumimoji="0" lang="en-US" sz="12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 K., </a:t>
            </a:r>
            <a:r>
              <a:rPr kumimoji="0" lang="en-US" sz="1200" b="0" i="0" u="none" strike="noStrike" kern="100" cap="none" spc="0" normalizeH="0" baseline="0" noProof="0" dirty="0" err="1">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Ucanok</a:t>
            </a:r>
            <a:r>
              <a:rPr kumimoji="0" lang="en-US" sz="12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 Z., Dogan, A., Schultze-</a:t>
            </a:r>
            <a:r>
              <a:rPr kumimoji="0" lang="en-US" sz="1200" b="0" i="0" u="none" strike="noStrike" kern="100" cap="none" spc="0" normalizeH="0" baseline="0" noProof="0" dirty="0" err="1">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Krumbholz</a:t>
            </a:r>
            <a:r>
              <a:rPr kumimoji="0" lang="en-US" sz="12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 A., Hess, M., &amp; </a:t>
            </a:r>
            <a:r>
              <a:rPr kumimoji="0" lang="en-US" sz="1200" b="0" i="0" u="none" strike="noStrike" kern="100" cap="none" spc="0" normalizeH="0" baseline="0" noProof="0" dirty="0" err="1">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Scheithauer</a:t>
            </a:r>
            <a:r>
              <a:rPr kumimoji="0" lang="en-US" sz="12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 H. (2017). Perceived Severity of Cyberbullying: Differences and Similarities across Four Countries</a:t>
            </a:r>
            <a:r>
              <a:rPr kumimoji="0" lang="en-US" sz="1200" b="0" i="1"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 Frontiers in psychology, 8</a:t>
            </a:r>
            <a:r>
              <a:rPr kumimoji="0" lang="en-US" sz="12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 1524. </a:t>
            </a:r>
            <a:r>
              <a:rPr kumimoji="0" lang="en-US" sz="12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hlinkClick r:id="rId8"/>
              </a:rPr>
              <a:t>https://doi.org/10.3389/fpsyg.2017.01524</a:t>
            </a:r>
            <a:r>
              <a:rPr kumimoji="0" lang="el-GR" sz="12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rPr>
              <a:t> </a:t>
            </a:r>
            <a:endParaRPr kumimoji="0" lang="en-US" sz="12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endParaRPr>
          </a:p>
          <a:p>
            <a:pPr marL="0" marR="0" lvl="0" indent="0" algn="just" defTabSz="914400" rtl="0" eaLnBrk="1" fontAlgn="auto" latinLnBrk="0" hangingPunct="1">
              <a:lnSpc>
                <a:spcPct val="107000"/>
              </a:lnSpc>
              <a:spcBef>
                <a:spcPts val="0"/>
              </a:spcBef>
              <a:spcAft>
                <a:spcPts val="800"/>
              </a:spcAft>
              <a:buClrTx/>
              <a:buSzTx/>
              <a:buFontTx/>
              <a:buNone/>
              <a:defRPr/>
            </a:pPr>
            <a:endParaRPr kumimoji="0" lang="el-GR" sz="11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endParaRPr>
          </a:p>
        </p:txBody>
      </p:sp>
      <p:sp>
        <p:nvSpPr>
          <p:cNvPr id="2" name="Rectangle 4"/>
          <p:cNvSpPr/>
          <p:nvPr/>
        </p:nvSpPr>
        <p:spPr>
          <a:xfrm>
            <a:off x="8490398" y="6327076"/>
            <a:ext cx="3701602" cy="53092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Εικόνα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4372" y="6438005"/>
            <a:ext cx="1816827" cy="305389"/>
          </a:xfrm>
          <a:prstGeom prst="rect">
            <a:avLst/>
          </a:prstGeom>
          <a:effectLst/>
        </p:spPr>
      </p:pic>
      <p:pic>
        <p:nvPicPr>
          <p:cNvPr id="6" name="Εικόνα 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648081" y="6392912"/>
            <a:ext cx="1425895" cy="399250"/>
          </a:xfrm>
          <a:prstGeom prst="rect">
            <a:avLst/>
          </a:prstGeom>
        </p:spPr>
      </p:pic>
    </p:spTree>
    <p:extLst>
      <p:ext uri="{BB962C8B-B14F-4D97-AF65-F5344CB8AC3E}">
        <p14:creationId xmlns:p14="http://schemas.microsoft.com/office/powerpoint/2010/main" val="983863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64" y="356175"/>
            <a:ext cx="11430000" cy="618483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defRPr/>
            </a:pPr>
            <a:r>
              <a:rPr kumimoji="0" lang="el-GR" sz="1400" b="1" i="0" u="none" strike="noStrike" kern="100" cap="none" spc="0" normalizeH="0" baseline="0" noProof="0" dirty="0">
                <a:ln>
                  <a:noFill/>
                </a:ln>
                <a:solidFill>
                  <a:prstClr val="black"/>
                </a:solidFill>
                <a:effectLst/>
                <a:highlight>
                  <a:srgbClr val="FBFBFB"/>
                </a:highlight>
                <a:uLnTx/>
                <a:uFillTx/>
                <a:latin typeface="Calibri" panose="020F0502020204030204" charset="0"/>
                <a:ea typeface="Calibri" panose="020F0502020204030204" charset="0"/>
                <a:cs typeface="Calibri" panose="020F0502020204030204" charset="0"/>
              </a:rPr>
              <a:t>Βιβλιογραφική Λίστα</a:t>
            </a:r>
            <a:endParaRPr lang="el-GR" sz="1100" dirty="0">
              <a:highlight>
                <a:srgbClr val="FBFBFB"/>
              </a:highlight>
            </a:endParaRPr>
          </a:p>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1200" b="0" i="0" u="none" strike="noStrike" kern="1200" cap="none" spc="0" normalizeH="0" baseline="0" noProof="0" dirty="0" err="1">
                <a:ln>
                  <a:noFill/>
                </a:ln>
                <a:solidFill>
                  <a:prstClr val="black"/>
                </a:solidFill>
                <a:effectLst/>
                <a:highlight>
                  <a:srgbClr val="FBFBFB"/>
                </a:highlight>
                <a:uLnTx/>
                <a:uFillTx/>
                <a:ea typeface="+mn-ea"/>
                <a:cs typeface="+mn-cs"/>
              </a:rPr>
              <a:t>Posch</a:t>
            </a:r>
            <a:r>
              <a:rPr kumimoji="0" lang="en-US" sz="1200" b="0" i="0" u="none" strike="noStrike" kern="1200" cap="none" spc="0" normalizeH="0" baseline="0" noProof="0" dirty="0">
                <a:ln>
                  <a:noFill/>
                </a:ln>
                <a:solidFill>
                  <a:prstClr val="black"/>
                </a:solidFill>
                <a:effectLst/>
                <a:highlight>
                  <a:srgbClr val="FBFBFB"/>
                </a:highlight>
                <a:uLnTx/>
                <a:uFillTx/>
                <a:ea typeface="+mn-ea"/>
                <a:cs typeface="+mn-cs"/>
              </a:rPr>
              <a:t>, P. (1998). Social Change and Environmental Education. In: Mauri </a:t>
            </a:r>
            <a:r>
              <a:rPr kumimoji="0" lang="en-US" sz="1200" b="0" i="0" u="none" strike="noStrike" kern="1200" cap="none" spc="0" normalizeH="0" baseline="0" noProof="0" dirty="0" err="1">
                <a:ln>
                  <a:noFill/>
                </a:ln>
                <a:solidFill>
                  <a:prstClr val="black"/>
                </a:solidFill>
                <a:effectLst/>
                <a:highlight>
                  <a:srgbClr val="FBFBFB"/>
                </a:highlight>
                <a:uLnTx/>
                <a:uFillTx/>
                <a:ea typeface="+mn-ea"/>
                <a:cs typeface="+mn-cs"/>
              </a:rPr>
              <a:t>Ahlberg</a:t>
            </a:r>
            <a:r>
              <a:rPr kumimoji="0" lang="en-US" sz="1200" b="0" i="0" u="none" strike="noStrike" kern="1200" cap="none" spc="0" normalizeH="0" baseline="0" noProof="0" dirty="0">
                <a:ln>
                  <a:noFill/>
                </a:ln>
                <a:solidFill>
                  <a:prstClr val="black"/>
                </a:solidFill>
                <a:effectLst/>
                <a:highlight>
                  <a:srgbClr val="FBFBFB"/>
                </a:highlight>
                <a:uLnTx/>
                <a:uFillTx/>
                <a:ea typeface="+mn-ea"/>
                <a:cs typeface="+mn-cs"/>
              </a:rPr>
              <a:t>/Leal Filho(Eds.): </a:t>
            </a:r>
            <a:r>
              <a:rPr kumimoji="0" lang="en-US" sz="1200" b="0" i="1" u="none" strike="noStrike" kern="1200" cap="none" spc="0" normalizeH="0" baseline="0" noProof="0" dirty="0">
                <a:ln>
                  <a:noFill/>
                </a:ln>
                <a:solidFill>
                  <a:prstClr val="black"/>
                </a:solidFill>
                <a:effectLst/>
                <a:highlight>
                  <a:srgbClr val="FBFBFB"/>
                </a:highlight>
                <a:uLnTx/>
                <a:uFillTx/>
                <a:ea typeface="+mn-ea"/>
                <a:cs typeface="+mn-cs"/>
              </a:rPr>
              <a:t>Environmental Education for Sustainability: Good Environment</a:t>
            </a:r>
            <a:r>
              <a:rPr kumimoji="0" lang="en-US" sz="1200" b="0" i="0" u="none" strike="noStrike" kern="1200" cap="none" spc="0" normalizeH="0" baseline="0" noProof="0" dirty="0">
                <a:ln>
                  <a:noFill/>
                </a:ln>
                <a:solidFill>
                  <a:prstClr val="black"/>
                </a:solidFill>
                <a:effectLst/>
                <a:highlight>
                  <a:srgbClr val="FBFBFB"/>
                </a:highlight>
                <a:uLnTx/>
                <a:uFillTx/>
                <a:ea typeface="+mn-ea"/>
                <a:cs typeface="+mn-cs"/>
              </a:rPr>
              <a:t>, 45-56, GoodLife. </a:t>
            </a:r>
            <a:endParaRPr lang="el-GR" sz="1200" dirty="0">
              <a:solidFill>
                <a:srgbClr val="212121"/>
              </a:solidFill>
              <a:effectLst/>
              <a:ea typeface="Calibri" panose="020F0502020204030204" pitchFamily="34" charset="0"/>
              <a:cs typeface="Times New Roman" panose="02020603050405020304" pitchFamily="18" charset="0"/>
            </a:endParaRPr>
          </a:p>
          <a:p>
            <a:pPr algn="just">
              <a:lnSpc>
                <a:spcPct val="107000"/>
              </a:lnSpc>
              <a:spcAft>
                <a:spcPts val="800"/>
              </a:spcAft>
              <a:defRPr/>
            </a:pPr>
            <a:r>
              <a:rPr lang="en-US" sz="1200" dirty="0">
                <a:solidFill>
                  <a:srgbClr val="212121"/>
                </a:solidFill>
                <a:effectLst/>
                <a:ea typeface="Calibri" panose="020F0502020204030204" pitchFamily="34" charset="0"/>
                <a:cs typeface="Times New Roman" panose="02020603050405020304" pitchFamily="18" charset="0"/>
              </a:rPr>
              <a:t>Qiu, T., Wang, S., Hu, D., Feng, N., &amp; Cui, L. (2024). Predicting Risk of Bullying Victimization among Primary and Secondary School Students: Based on a Machine Learning Mod el. </a:t>
            </a:r>
            <a:r>
              <a:rPr lang="en-US" sz="1200" i="1" dirty="0">
                <a:solidFill>
                  <a:srgbClr val="212121"/>
                </a:solidFill>
                <a:effectLst/>
                <a:ea typeface="Calibri" panose="020F0502020204030204" pitchFamily="34" charset="0"/>
                <a:cs typeface="Times New Roman" panose="02020603050405020304" pitchFamily="18" charset="0"/>
              </a:rPr>
              <a:t>Behavioral sciences</a:t>
            </a:r>
            <a:r>
              <a:rPr lang="el-GR" sz="1200" i="1" dirty="0">
                <a:solidFill>
                  <a:srgbClr val="212121"/>
                </a:solidFill>
                <a:effectLst/>
                <a:ea typeface="Calibri" panose="020F0502020204030204" pitchFamily="34" charset="0"/>
                <a:cs typeface="Times New Roman" panose="02020603050405020304" pitchFamily="18" charset="0"/>
              </a:rPr>
              <a:t>, </a:t>
            </a:r>
            <a:r>
              <a:rPr lang="en-US" sz="1200" i="1" dirty="0">
                <a:solidFill>
                  <a:srgbClr val="212121"/>
                </a:solidFill>
                <a:effectLst/>
                <a:ea typeface="Calibri" panose="020F0502020204030204" pitchFamily="34" charset="0"/>
                <a:cs typeface="Times New Roman" panose="02020603050405020304" pitchFamily="18" charset="0"/>
              </a:rPr>
              <a:t>14</a:t>
            </a:r>
            <a:r>
              <a:rPr lang="en-US" sz="1200" dirty="0">
                <a:solidFill>
                  <a:srgbClr val="212121"/>
                </a:solidFill>
                <a:effectLst/>
                <a:ea typeface="Calibri" panose="020F0502020204030204" pitchFamily="34" charset="0"/>
                <a:cs typeface="Times New Roman" panose="02020603050405020304" pitchFamily="18" charset="0"/>
              </a:rPr>
              <a:t>(1), 73. </a:t>
            </a:r>
            <a:r>
              <a:rPr lang="en-US" sz="1200" u="sng" dirty="0">
                <a:solidFill>
                  <a:srgbClr val="0563C1"/>
                </a:solidFill>
                <a:effectLst/>
                <a:ea typeface="Calibri" panose="020F0502020204030204" pitchFamily="34" charset="0"/>
                <a:cs typeface="Times New Roman" panose="02020603050405020304" pitchFamily="18" charset="0"/>
                <a:hlinkClick r:id="rId3"/>
              </a:rPr>
              <a:t>https://doi.org/10.3390/bs14010073</a:t>
            </a:r>
            <a:endPar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endParaRPr>
          </a:p>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rPr>
              <a:t>Rossen, E., &amp; Cowan, K. C. (2012). </a:t>
            </a:r>
            <a:r>
              <a:rPr kumimoji="0" lang="en-US" sz="1200" b="0" i="1"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rPr>
              <a:t>A Framework for school-wide bullying prevention and safety </a:t>
            </a:r>
            <a:r>
              <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rPr>
              <a:t>[Brief]. National Association of School Psychologists.</a:t>
            </a:r>
          </a:p>
          <a:p>
            <a:pPr marL="0" marR="0" lvl="0" indent="0" algn="just" defTabSz="914400" rtl="0" eaLnBrk="1" fontAlgn="auto" latinLnBrk="0" hangingPunct="1">
              <a:lnSpc>
                <a:spcPct val="107000"/>
              </a:lnSpc>
              <a:spcBef>
                <a:spcPts val="0"/>
              </a:spcBef>
              <a:spcAft>
                <a:spcPts val="800"/>
              </a:spcAft>
              <a:buClrTx/>
              <a:buSzTx/>
              <a:buFontTx/>
              <a:buNone/>
              <a:defRPr/>
            </a:pPr>
            <a:r>
              <a:rPr lang="en-US" sz="1200" dirty="0"/>
              <a:t>Rigby, K. (1999). Peer victimization at school and the health of secondary school students.</a:t>
            </a:r>
            <a:r>
              <a:rPr lang="en-US" sz="1200" i="1" dirty="0"/>
              <a:t> British Journal of Educational Psychology, 69</a:t>
            </a:r>
            <a:r>
              <a:rPr lang="en-US" sz="1200" dirty="0"/>
              <a:t>(1), 95-104.</a:t>
            </a:r>
          </a:p>
          <a:p>
            <a:pPr marL="0" marR="0" lvl="0" indent="0" algn="just" defTabSz="914400" rtl="0" eaLnBrk="1" fontAlgn="auto" latinLnBrk="0" hangingPunct="1">
              <a:lnSpc>
                <a:spcPct val="107000"/>
              </a:lnSpc>
              <a:spcBef>
                <a:spcPts val="0"/>
              </a:spcBef>
              <a:spcAft>
                <a:spcPts val="800"/>
              </a:spcAft>
              <a:buClrTx/>
              <a:buSzTx/>
              <a:buFontTx/>
              <a:buNone/>
              <a:defRPr/>
            </a:pPr>
            <a:r>
              <a:rPr lang="en-US" sz="1200" dirty="0"/>
              <a:t>Rigby, K. (2008</a:t>
            </a:r>
            <a:r>
              <a:rPr lang="en-US" sz="1200" i="1" dirty="0"/>
              <a:t>). Children and bullying: How parents and educators can reduce bullying at school</a:t>
            </a:r>
            <a:r>
              <a:rPr lang="en-US" sz="1200" dirty="0"/>
              <a:t>. Blackwell Publishing.</a:t>
            </a:r>
          </a:p>
          <a:p>
            <a:pPr marL="0" marR="0" lvl="0" indent="0" algn="just" defTabSz="914400" rtl="0" eaLnBrk="1" fontAlgn="auto" latinLnBrk="0" hangingPunct="1">
              <a:lnSpc>
                <a:spcPct val="107000"/>
              </a:lnSpc>
              <a:spcBef>
                <a:spcPts val="0"/>
              </a:spcBef>
              <a:spcAft>
                <a:spcPts val="800"/>
              </a:spcAft>
              <a:buClrTx/>
              <a:buSzTx/>
              <a:buFontTx/>
              <a:buNone/>
              <a:defRPr/>
            </a:pPr>
            <a:r>
              <a:rPr lang="en-US" sz="1200" dirty="0"/>
              <a:t>Sharp, S. and Cowie, H. (1994) `Empowering pupils to take positive action against bullying', in P. K. Smith and S. Sharp (eds), </a:t>
            </a:r>
            <a:r>
              <a:rPr lang="en-US" sz="1200" i="1" dirty="0"/>
              <a:t>School Bullying: Insights and Perspectives</a:t>
            </a:r>
            <a:r>
              <a:rPr lang="en-US" sz="1200" dirty="0"/>
              <a:t>, Routledge.</a:t>
            </a:r>
            <a:endPar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endParaRPr>
          </a:p>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Skoglund, R.I. (2020). Beyond Bullying: Understanding Children’s Exploration of Inclusion and Exclusion Processes in Kindergarten. In: Hedegaard, M., Eriksen </a:t>
            </a:r>
            <a:r>
              <a:rPr kumimoji="0" lang="en-US" sz="1200" b="0" i="0" u="none" strike="noStrike" kern="100" cap="none" spc="0" normalizeH="0" baseline="0" noProof="0" dirty="0" err="1">
                <a:ln>
                  <a:noFill/>
                </a:ln>
                <a:solidFill>
                  <a:prstClr val="black"/>
                </a:solidFill>
                <a:effectLst/>
                <a:highlight>
                  <a:srgbClr val="FBFBFB"/>
                </a:highlight>
                <a:uLnTx/>
                <a:uFillTx/>
                <a:ea typeface="Calibri"/>
                <a:cs typeface="Calibri"/>
              </a:rPr>
              <a:t>Ødegaard</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 E. (eds) Children’s Exploration and Cultural Formation. </a:t>
            </a:r>
            <a:r>
              <a:rPr kumimoji="0" lang="en-US" sz="1200" b="0" i="1" u="none" strike="noStrike" kern="100" cap="none" spc="0" normalizeH="0" baseline="0" noProof="0" dirty="0">
                <a:ln>
                  <a:noFill/>
                </a:ln>
                <a:solidFill>
                  <a:prstClr val="black"/>
                </a:solidFill>
                <a:effectLst/>
                <a:highlight>
                  <a:srgbClr val="FBFBFB"/>
                </a:highlight>
                <a:uLnTx/>
                <a:uFillTx/>
                <a:ea typeface="Calibri"/>
                <a:cs typeface="Calibri"/>
              </a:rPr>
              <a:t>International Perspectives on Early Childhood Education and Development, 29</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 Springer,  </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hlinkClick r:id="rId4"/>
              </a:rPr>
              <a:t>https://doi.org/10.1007/978-3-030-36271-3_3</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 </a:t>
            </a:r>
            <a:endParaRPr kumimoji="0" lang="el-GR" sz="1200" b="0" i="0" u="none" strike="noStrike" kern="100" cap="none" spc="0" normalizeH="0" baseline="0" noProof="0" dirty="0">
              <a:ln>
                <a:noFill/>
              </a:ln>
              <a:solidFill>
                <a:prstClr val="black"/>
              </a:solidFill>
              <a:effectLst/>
              <a:highlight>
                <a:srgbClr val="FBFBFB"/>
              </a:highlight>
              <a:uLnTx/>
              <a:uFillTx/>
              <a:ea typeface="Calibri"/>
              <a:cs typeface="Calibri"/>
            </a:endParaRPr>
          </a:p>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Smith P. K., Mahdavi J., Carvalho M., Fisher S., Russell S., </a:t>
            </a:r>
            <a:r>
              <a:rPr kumimoji="0" lang="en-US" sz="1200" b="0" i="0" u="none" strike="noStrike" kern="100" cap="none" spc="0" normalizeH="0" baseline="0" noProof="0" dirty="0" err="1">
                <a:ln>
                  <a:noFill/>
                </a:ln>
                <a:solidFill>
                  <a:prstClr val="black"/>
                </a:solidFill>
                <a:effectLst/>
                <a:highlight>
                  <a:srgbClr val="FBFBFB"/>
                </a:highlight>
                <a:uLnTx/>
                <a:uFillTx/>
                <a:ea typeface="Calibri"/>
                <a:cs typeface="Calibri"/>
              </a:rPr>
              <a:t>Tippett</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 N. (2008). Cyberbullying: its nature and impact in secondary school pupils</a:t>
            </a:r>
            <a:r>
              <a:rPr kumimoji="0" lang="en-US" sz="1200" b="0" i="1" u="none" strike="noStrike" kern="100" cap="none" spc="0" normalizeH="0" baseline="0" noProof="0" dirty="0">
                <a:ln>
                  <a:noFill/>
                </a:ln>
                <a:solidFill>
                  <a:prstClr val="black"/>
                </a:solidFill>
                <a:effectLst/>
                <a:highlight>
                  <a:srgbClr val="FBFBFB"/>
                </a:highlight>
                <a:uLnTx/>
                <a:uFillTx/>
                <a:ea typeface="Calibri"/>
                <a:cs typeface="Calibri"/>
              </a:rPr>
              <a:t>. J. Child Psychol. Psychiatry 49</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 376–385. 10.1111/j.1469-7610.2007.01846.x</a:t>
            </a:r>
            <a:r>
              <a:rPr kumimoji="0" lang="el-GR" sz="1200" b="0" i="0" u="none" strike="noStrike" kern="100" cap="none" spc="0" normalizeH="0" baseline="0" noProof="0" dirty="0">
                <a:ln>
                  <a:noFill/>
                </a:ln>
                <a:solidFill>
                  <a:prstClr val="black"/>
                </a:solidFill>
                <a:effectLst/>
                <a:highlight>
                  <a:srgbClr val="FBFBFB"/>
                </a:highlight>
                <a:uLnTx/>
                <a:uFillTx/>
                <a:ea typeface="Calibri"/>
                <a:cs typeface="Calibri"/>
              </a:rPr>
              <a:t> </a:t>
            </a:r>
          </a:p>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1200" b="0" i="0" u="none" strike="noStrike" kern="100" cap="none" spc="0" normalizeH="0" baseline="0" noProof="0" dirty="0" err="1">
                <a:ln>
                  <a:noFill/>
                </a:ln>
                <a:solidFill>
                  <a:prstClr val="black"/>
                </a:solidFill>
                <a:effectLst/>
                <a:highlight>
                  <a:srgbClr val="FBFBFB"/>
                </a:highlight>
                <a:uLnTx/>
                <a:uFillTx/>
                <a:ea typeface="Calibri"/>
                <a:cs typeface="Calibri"/>
              </a:rPr>
              <a:t>Söderberg</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 P., &amp; </a:t>
            </a:r>
            <a:r>
              <a:rPr kumimoji="0" lang="en-US" sz="1200" b="0" i="0" u="none" strike="noStrike" kern="100" cap="none" spc="0" normalizeH="0" baseline="0" noProof="0" dirty="0" err="1">
                <a:ln>
                  <a:noFill/>
                </a:ln>
                <a:solidFill>
                  <a:prstClr val="black"/>
                </a:solidFill>
                <a:effectLst/>
                <a:highlight>
                  <a:srgbClr val="FBFBFB"/>
                </a:highlight>
                <a:uLnTx/>
                <a:uFillTx/>
                <a:ea typeface="Calibri"/>
                <a:cs typeface="Calibri"/>
              </a:rPr>
              <a:t>Björkqvist</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 K. (2019). Victimization from Peer Aggression and/or Bullying: Prevalence, Overlap, and Psychosocial Characteristics. </a:t>
            </a:r>
            <a:r>
              <a:rPr kumimoji="0" lang="en-US" sz="1200" b="0" i="1" u="none" strike="noStrike" kern="100" cap="none" spc="0" normalizeH="0" baseline="0" noProof="0" dirty="0">
                <a:ln>
                  <a:noFill/>
                </a:ln>
                <a:solidFill>
                  <a:prstClr val="black"/>
                </a:solidFill>
                <a:effectLst/>
                <a:highlight>
                  <a:srgbClr val="FBFBFB"/>
                </a:highlight>
                <a:uLnTx/>
                <a:uFillTx/>
                <a:ea typeface="Calibri"/>
                <a:cs typeface="Calibri"/>
              </a:rPr>
              <a:t>Journal of Aggression</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 </a:t>
            </a:r>
            <a:r>
              <a:rPr kumimoji="0" lang="en-US" sz="1200" b="0" i="1" u="none" strike="noStrike" kern="100" cap="none" spc="0" normalizeH="0" baseline="0" noProof="0" dirty="0">
                <a:ln>
                  <a:noFill/>
                </a:ln>
                <a:solidFill>
                  <a:prstClr val="black"/>
                </a:solidFill>
                <a:effectLst/>
                <a:highlight>
                  <a:srgbClr val="FBFBFB"/>
                </a:highlight>
                <a:uLnTx/>
                <a:uFillTx/>
                <a:ea typeface="Calibri"/>
                <a:cs typeface="Calibri"/>
              </a:rPr>
              <a:t>Maltreatment &amp; Trauma, 29</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(2), 131–147. </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hlinkClick r:id="rId5"/>
              </a:rPr>
              <a:t>https://doi.org/10.1080/10926771.2019.1570410</a:t>
            </a:r>
            <a:endPar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endParaRPr>
          </a:p>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Sterling, S. (2001). </a:t>
            </a:r>
            <a:r>
              <a:rPr kumimoji="0" lang="en-US" sz="1200" b="0" i="1" u="none" strike="noStrike" kern="100" cap="none" spc="0" normalizeH="0" baseline="0" noProof="0" dirty="0">
                <a:ln>
                  <a:noFill/>
                </a:ln>
                <a:solidFill>
                  <a:prstClr val="black"/>
                </a:solidFill>
                <a:effectLst/>
                <a:highlight>
                  <a:srgbClr val="FBFBFB"/>
                </a:highlight>
                <a:uLnTx/>
                <a:uFillTx/>
                <a:ea typeface="Calibri"/>
                <a:cs typeface="Calibri"/>
              </a:rPr>
              <a:t>Sustainable Education: Re-Visioning Learning and Change</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 Schumacher Briefings.</a:t>
            </a:r>
            <a:endParaRPr kumimoji="0" lang="el-GR" sz="1200" b="0" i="0" u="none" strike="noStrike" kern="100" cap="none" spc="0" normalizeH="0" baseline="0" noProof="0" dirty="0">
              <a:ln>
                <a:noFill/>
              </a:ln>
              <a:solidFill>
                <a:prstClr val="black"/>
              </a:solidFill>
              <a:effectLst/>
              <a:highlight>
                <a:srgbClr val="FBFBFB"/>
              </a:highlight>
              <a:uLnTx/>
              <a:uFillTx/>
              <a:ea typeface="Calibri"/>
              <a:cs typeface="Calibri"/>
            </a:endParaRPr>
          </a:p>
          <a:p>
            <a:pPr marL="0" marR="0" lvl="0" indent="0" algn="just" defTabSz="914400" rtl="0" eaLnBrk="1" fontAlgn="auto" latinLnBrk="0" hangingPunct="1">
              <a:lnSpc>
                <a:spcPct val="107000"/>
              </a:lnSpc>
              <a:spcBef>
                <a:spcPts val="0"/>
              </a:spcBef>
              <a:spcAft>
                <a:spcPts val="800"/>
              </a:spcAft>
              <a:buClrTx/>
              <a:buSzTx/>
              <a:buFontTx/>
              <a:buNone/>
              <a:defRPr/>
            </a:pPr>
            <a:r>
              <a:rPr lang="en-US" sz="1200" kern="100" dirty="0">
                <a:solidFill>
                  <a:prstClr val="black"/>
                </a:solidFill>
                <a:highlight>
                  <a:srgbClr val="FBFBFB"/>
                </a:highlight>
                <a:ea typeface="Calibri"/>
                <a:cs typeface="Calibri"/>
              </a:rPr>
              <a:t>United Nations Development </a:t>
            </a:r>
            <a:r>
              <a:rPr lang="en-US" sz="1200" kern="100" dirty="0" err="1">
                <a:solidFill>
                  <a:prstClr val="black"/>
                </a:solidFill>
                <a:highlight>
                  <a:srgbClr val="FBFBFB"/>
                </a:highlight>
                <a:ea typeface="Calibri"/>
                <a:cs typeface="Calibri"/>
              </a:rPr>
              <a:t>Programme</a:t>
            </a:r>
            <a:r>
              <a:rPr lang="en-US" sz="1200" kern="100" dirty="0">
                <a:solidFill>
                  <a:prstClr val="black"/>
                </a:solidFill>
                <a:highlight>
                  <a:srgbClr val="FBFBFB"/>
                </a:highlight>
                <a:ea typeface="Calibri"/>
                <a:cs typeface="Calibri"/>
              </a:rPr>
              <a:t>, </a:t>
            </a:r>
            <a:r>
              <a:rPr lang="en-US" sz="1200" i="1" kern="100" dirty="0">
                <a:solidFill>
                  <a:prstClr val="black"/>
                </a:solidFill>
                <a:highlight>
                  <a:srgbClr val="FBFBFB"/>
                </a:highlight>
                <a:ea typeface="Calibri"/>
                <a:cs typeface="Calibri"/>
              </a:rPr>
              <a:t>The Sustainable Development Goals in Action</a:t>
            </a:r>
            <a:r>
              <a:rPr lang="en-US" sz="1200" kern="100" dirty="0">
                <a:solidFill>
                  <a:prstClr val="black"/>
                </a:solidFill>
                <a:highlight>
                  <a:srgbClr val="FBFBFB"/>
                </a:highlight>
                <a:ea typeface="Calibri"/>
                <a:cs typeface="Calibri"/>
              </a:rPr>
              <a:t>, </a:t>
            </a:r>
            <a:r>
              <a:rPr lang="en-US" sz="1200" dirty="0">
                <a:hlinkClick r:id="rId6"/>
              </a:rPr>
              <a:t>Sustainable Development Goals | United Nations Development </a:t>
            </a:r>
            <a:r>
              <a:rPr lang="en-US" sz="1200" dirty="0" err="1">
                <a:hlinkClick r:id="rId6"/>
              </a:rPr>
              <a:t>Programme</a:t>
            </a:r>
            <a:r>
              <a:rPr lang="en-US" sz="1200" dirty="0">
                <a:hlinkClick r:id="rId6"/>
              </a:rPr>
              <a:t> (undp.org)</a:t>
            </a:r>
            <a:endParaRPr lang="en-US" sz="1200" dirty="0"/>
          </a:p>
          <a:p>
            <a:pPr marL="0" marR="0" lvl="0" indent="0" algn="just" defTabSz="914400" rtl="0" eaLnBrk="1" fontAlgn="auto" latinLnBrk="0" hangingPunct="1">
              <a:lnSpc>
                <a:spcPct val="107000"/>
              </a:lnSpc>
              <a:spcBef>
                <a:spcPts val="0"/>
              </a:spcBef>
              <a:spcAft>
                <a:spcPts val="800"/>
              </a:spcAft>
              <a:buClrTx/>
              <a:buSzTx/>
              <a:buFontTx/>
              <a:buNone/>
              <a:defRPr/>
            </a:pPr>
            <a:r>
              <a:rPr lang="en-US" sz="1200" dirty="0"/>
              <a:t>UNESCO. (2017). </a:t>
            </a:r>
            <a:r>
              <a:rPr lang="en-US" sz="1200" i="1" dirty="0"/>
              <a:t>Education for Sustainable Development Goals: learning objectives</a:t>
            </a:r>
            <a:r>
              <a:rPr lang="en-US" sz="1200" dirty="0"/>
              <a:t>. Available on: </a:t>
            </a:r>
            <a:r>
              <a:rPr lang="en-US" sz="1200" dirty="0">
                <a:hlinkClick r:id="rId7"/>
              </a:rPr>
              <a:t>https://www.unesco.org/en/articles/education-sustainable-development-goals-learning-objectives</a:t>
            </a:r>
            <a:r>
              <a:rPr lang="en-US" sz="1200" dirty="0"/>
              <a:t> . Latest update 25 July 2023</a:t>
            </a:r>
          </a:p>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rPr>
              <a:t>UNESCO.(2021). </a:t>
            </a:r>
            <a:r>
              <a:rPr kumimoji="0" lang="en-US" sz="1200" b="0" i="1"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rPr>
              <a:t>Teachers need training and support to prevent and address school bullying</a:t>
            </a:r>
            <a:r>
              <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rPr>
              <a:t>. Available on: </a:t>
            </a:r>
            <a:r>
              <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hlinkClick r:id="rId8"/>
              </a:rPr>
              <a:t>https://www.unesco.org/en/articles/teachers-need-training-and-support-prevent-and-address-school-bullying</a:t>
            </a:r>
            <a:r>
              <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rPr>
              <a:t>  . Latest update 20 April 2023</a:t>
            </a:r>
          </a:p>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Ybarra, M. L., </a:t>
            </a:r>
            <a:r>
              <a:rPr kumimoji="0" lang="en-US" sz="1200" b="0" i="0" u="none" strike="noStrike" kern="100" cap="none" spc="0" normalizeH="0" baseline="0" noProof="0" dirty="0" err="1">
                <a:ln>
                  <a:noFill/>
                </a:ln>
                <a:solidFill>
                  <a:prstClr val="black"/>
                </a:solidFill>
                <a:effectLst/>
                <a:highlight>
                  <a:srgbClr val="FBFBFB"/>
                </a:highlight>
                <a:uLnTx/>
                <a:uFillTx/>
                <a:ea typeface="Calibri"/>
                <a:cs typeface="Calibri"/>
              </a:rPr>
              <a:t>Espelage</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 D. L., &amp; Mitchell, K. J. (2014). Differentiating</a:t>
            </a:r>
            <a:r>
              <a:rPr kumimoji="0" lang="el-GR" sz="1200" b="0" i="0" u="none" strike="noStrike" kern="100" cap="none" spc="0" normalizeH="0" baseline="0" noProof="0" dirty="0">
                <a:ln>
                  <a:noFill/>
                </a:ln>
                <a:solidFill>
                  <a:prstClr val="black"/>
                </a:solidFill>
                <a:effectLst/>
                <a:highlight>
                  <a:srgbClr val="FBFBFB"/>
                </a:highlight>
                <a:uLnTx/>
                <a:uFillTx/>
                <a:ea typeface="Calibri"/>
                <a:cs typeface="Calibri"/>
              </a:rPr>
              <a:t> </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youth who are bullied from other victims of peer-aggression:</a:t>
            </a:r>
            <a:r>
              <a:rPr kumimoji="0" lang="el-GR" sz="1200" b="0" i="0" u="none" strike="noStrike" kern="100" cap="none" spc="0" normalizeH="0" baseline="0" noProof="0" dirty="0">
                <a:ln>
                  <a:noFill/>
                </a:ln>
                <a:solidFill>
                  <a:prstClr val="black"/>
                </a:solidFill>
                <a:effectLst/>
                <a:highlight>
                  <a:srgbClr val="FBFBFB"/>
                </a:highlight>
                <a:uLnTx/>
                <a:uFillTx/>
                <a:ea typeface="Calibri"/>
                <a:cs typeface="Calibri"/>
              </a:rPr>
              <a:t> </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The importance of differential power and repetition. </a:t>
            </a:r>
            <a:r>
              <a:rPr kumimoji="0" lang="en-US" sz="1200" b="0" i="1" u="none" strike="noStrike" kern="100" cap="none" spc="0" normalizeH="0" baseline="0" noProof="0" dirty="0">
                <a:ln>
                  <a:noFill/>
                </a:ln>
                <a:solidFill>
                  <a:prstClr val="black"/>
                </a:solidFill>
                <a:effectLst/>
                <a:highlight>
                  <a:srgbClr val="FBFBFB"/>
                </a:highlight>
                <a:uLnTx/>
                <a:uFillTx/>
                <a:ea typeface="Calibri"/>
                <a:cs typeface="Calibri"/>
              </a:rPr>
              <a:t>Journal of</a:t>
            </a:r>
            <a:r>
              <a:rPr kumimoji="0" lang="el-GR" sz="1200" b="0" i="1" u="none" strike="noStrike" kern="100" cap="none" spc="0" normalizeH="0" baseline="0" noProof="0" dirty="0">
                <a:ln>
                  <a:noFill/>
                </a:ln>
                <a:solidFill>
                  <a:prstClr val="black"/>
                </a:solidFill>
                <a:effectLst/>
                <a:highlight>
                  <a:srgbClr val="FBFBFB"/>
                </a:highlight>
                <a:uLnTx/>
                <a:uFillTx/>
                <a:ea typeface="Calibri"/>
                <a:cs typeface="Calibri"/>
              </a:rPr>
              <a:t> </a:t>
            </a:r>
            <a:r>
              <a:rPr kumimoji="0" lang="en-US" sz="1200" b="0" i="1" u="none" strike="noStrike" kern="100" cap="none" spc="0" normalizeH="0" baseline="0" noProof="0" dirty="0">
                <a:ln>
                  <a:noFill/>
                </a:ln>
                <a:solidFill>
                  <a:prstClr val="black"/>
                </a:solidFill>
                <a:effectLst/>
                <a:highlight>
                  <a:srgbClr val="FBFBFB"/>
                </a:highlight>
                <a:uLnTx/>
                <a:uFillTx/>
                <a:ea typeface="Calibri"/>
                <a:cs typeface="Calibri"/>
              </a:rPr>
              <a:t>Adolescent Health, 55</a:t>
            </a:r>
            <a:r>
              <a:rPr kumimoji="0" lang="en-US" sz="1200" b="0" i="0" u="none" strike="noStrike" kern="100" cap="none" spc="0" normalizeH="0" baseline="0" noProof="0" dirty="0">
                <a:ln>
                  <a:noFill/>
                </a:ln>
                <a:solidFill>
                  <a:prstClr val="black"/>
                </a:solidFill>
                <a:effectLst/>
                <a:highlight>
                  <a:srgbClr val="FBFBFB"/>
                </a:highlight>
                <a:uLnTx/>
                <a:uFillTx/>
                <a:ea typeface="Calibri"/>
                <a:cs typeface="Calibri"/>
              </a:rPr>
              <a:t>(2), 293–300.</a:t>
            </a:r>
            <a:endParaRPr kumimoji="0" lang="el-GR" sz="1200" b="0" i="0" u="none" strike="noStrike" kern="100" cap="none" spc="0" normalizeH="0" baseline="0" noProof="0" dirty="0">
              <a:ln>
                <a:noFill/>
              </a:ln>
              <a:solidFill>
                <a:prstClr val="black"/>
              </a:solidFill>
              <a:effectLst/>
              <a:highlight>
                <a:srgbClr val="FBFBFB"/>
              </a:highlight>
              <a:uLnTx/>
              <a:uFillTx/>
              <a:ea typeface="Calibri"/>
              <a:cs typeface="Calibri"/>
            </a:endParaRPr>
          </a:p>
          <a:p>
            <a:pPr marL="0" marR="0" lvl="0" indent="0" algn="just" defTabSz="914400" rtl="0" eaLnBrk="1" fontAlgn="auto" latinLnBrk="0" hangingPunct="1">
              <a:lnSpc>
                <a:spcPct val="107000"/>
              </a:lnSpc>
              <a:spcBef>
                <a:spcPts val="0"/>
              </a:spcBef>
              <a:spcAft>
                <a:spcPts val="800"/>
              </a:spcAft>
              <a:buClrTx/>
              <a:buSzTx/>
              <a:buFontTx/>
              <a:buNone/>
              <a:defRPr/>
            </a:pPr>
            <a:endParaRPr kumimoji="0" lang="el-GR" sz="1100" b="0" i="0" u="none" strike="noStrike" kern="100" cap="none" spc="0" normalizeH="0" baseline="0" noProof="0" dirty="0">
              <a:ln>
                <a:noFill/>
              </a:ln>
              <a:solidFill>
                <a:prstClr val="black"/>
              </a:solidFill>
              <a:effectLst/>
              <a:highlight>
                <a:srgbClr val="FBFBFB"/>
              </a:highlight>
              <a:uLnTx/>
              <a:uFillTx/>
              <a:latin typeface="Calibri" panose="020F0502020204030204"/>
              <a:ea typeface="Calibri" panose="020F0502020204030204" charset="0"/>
              <a:cs typeface="Calibri" panose="020F0502020204030204" charset="0"/>
            </a:endParaRPr>
          </a:p>
        </p:txBody>
      </p:sp>
      <p:sp>
        <p:nvSpPr>
          <p:cNvPr id="2" name="Rectangle 4"/>
          <p:cNvSpPr/>
          <p:nvPr/>
        </p:nvSpPr>
        <p:spPr>
          <a:xfrm>
            <a:off x="8490398" y="6327076"/>
            <a:ext cx="3701602" cy="53092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Εικόνα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0194" y="6392912"/>
            <a:ext cx="1816827" cy="399250"/>
          </a:xfrm>
          <a:prstGeom prst="rect">
            <a:avLst/>
          </a:prstGeom>
          <a:effectLst/>
        </p:spPr>
      </p:pic>
      <p:pic>
        <p:nvPicPr>
          <p:cNvPr id="6" name="Εικόνα 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626816" y="6341385"/>
            <a:ext cx="1425895" cy="399250"/>
          </a:xfrm>
          <a:prstGeom prst="rect">
            <a:avLst/>
          </a:prstGeom>
        </p:spPr>
      </p:pic>
    </p:spTree>
    <p:extLst>
      <p:ext uri="{BB962C8B-B14F-4D97-AF65-F5344CB8AC3E}">
        <p14:creationId xmlns:p14="http://schemas.microsoft.com/office/powerpoint/2010/main" val="3472071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8611ED2A-2190-F2E9-6399-58F67A0E5CFA}"/>
              </a:ext>
            </a:extLst>
          </p:cNvPr>
          <p:cNvSpPr/>
          <p:nvPr/>
        </p:nvSpPr>
        <p:spPr>
          <a:xfrm>
            <a:off x="-1" y="-8730"/>
            <a:ext cx="3438525"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4" name="Εικόνα 3">
            <a:extLst>
              <a:ext uri="{FF2B5EF4-FFF2-40B4-BE49-F238E27FC236}">
                <a16:creationId xmlns:a16="http://schemas.microsoft.com/office/drawing/2014/main" id="{7A176DFD-CEF4-A1D5-BBCF-BF102A6C8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35" y="455016"/>
            <a:ext cx="2574165" cy="681696"/>
          </a:xfrm>
          <a:prstGeom prst="rect">
            <a:avLst/>
          </a:prstGeom>
          <a:effectLst/>
        </p:spPr>
      </p:pic>
      <p:pic>
        <p:nvPicPr>
          <p:cNvPr id="5" name="Εικόνα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66082" y="2499120"/>
            <a:ext cx="2333693" cy="653433"/>
          </a:xfrm>
          <a:prstGeom prst="rect">
            <a:avLst/>
          </a:prstGeom>
        </p:spPr>
      </p:pic>
      <p:sp>
        <p:nvSpPr>
          <p:cNvPr id="6" name="TextBox 5">
            <a:extLst>
              <a:ext uri="{FF2B5EF4-FFF2-40B4-BE49-F238E27FC236}">
                <a16:creationId xmlns:a16="http://schemas.microsoft.com/office/drawing/2014/main" id="{EC0CF421-1670-6163-A00C-C713E81E5548}"/>
              </a:ext>
            </a:extLst>
          </p:cNvPr>
          <p:cNvSpPr txBox="1"/>
          <p:nvPr/>
        </p:nvSpPr>
        <p:spPr>
          <a:xfrm>
            <a:off x="164400" y="3476096"/>
            <a:ext cx="6043214" cy="1015663"/>
          </a:xfrm>
          <a:prstGeom prst="rect">
            <a:avLst/>
          </a:prstGeom>
          <a:noFill/>
        </p:spPr>
        <p:txBody>
          <a:bodyPr wrap="square" rtlCol="0">
            <a:spAutoFit/>
          </a:bodyPr>
          <a:lstStyle/>
          <a:p>
            <a:pPr algn="ctr"/>
            <a:r>
              <a:rPr lang="el-GR" sz="2000" b="1" dirty="0">
                <a:latin typeface="Arial Black" panose="020B0A04020102020204" pitchFamily="34" charset="0"/>
                <a:ea typeface="Lato" panose="020F0502020204030203" pitchFamily="34" charset="0"/>
                <a:cs typeface="Lato" panose="020F0502020204030203" pitchFamily="34" charset="0"/>
              </a:rPr>
              <a:t>Επιμόρφωση για την </a:t>
            </a:r>
          </a:p>
          <a:p>
            <a:pPr algn="ctr"/>
            <a:r>
              <a:rPr lang="el-GR" sz="2000" b="1" dirty="0" err="1">
                <a:latin typeface="Arial Black" panose="020B0A04020102020204" pitchFamily="34" charset="0"/>
                <a:ea typeface="Lato" panose="020F0502020204030203" pitchFamily="34" charset="0"/>
                <a:cs typeface="Lato" panose="020F0502020204030203" pitchFamily="34" charset="0"/>
              </a:rPr>
              <a:t>Ενδοσχολική</a:t>
            </a:r>
            <a:r>
              <a:rPr lang="el-GR" sz="2000" b="1" dirty="0">
                <a:latin typeface="Arial Black" panose="020B0A04020102020204" pitchFamily="34" charset="0"/>
                <a:ea typeface="Lato" panose="020F0502020204030203" pitchFamily="34" charset="0"/>
                <a:cs typeface="Lato" panose="020F0502020204030203" pitchFamily="34" charset="0"/>
              </a:rPr>
              <a:t> Βία και τον Εκφοβισμό (Ε.ΒΙ.Ε.)</a:t>
            </a:r>
            <a:endParaRPr lang="id-ID" sz="2000" b="1" dirty="0">
              <a:latin typeface="Arial Black" panose="020B0A04020102020204"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BB40C897-DAE8-E483-AEBA-B94D118CA0EB}"/>
              </a:ext>
            </a:extLst>
          </p:cNvPr>
          <p:cNvSpPr txBox="1"/>
          <p:nvPr/>
        </p:nvSpPr>
        <p:spPr>
          <a:xfrm>
            <a:off x="7198361" y="795864"/>
            <a:ext cx="4094480" cy="400110"/>
          </a:xfrm>
          <a:prstGeom prst="rect">
            <a:avLst/>
          </a:prstGeom>
          <a:solidFill>
            <a:schemeClr val="accent1">
              <a:lumMod val="40000"/>
              <a:lumOff val="60000"/>
            </a:schemeClr>
          </a:solidFill>
          <a:ln>
            <a:noFill/>
          </a:ln>
        </p:spPr>
        <p:txBody>
          <a:bodyPr wrap="square" rtlCol="0">
            <a:spAutoFit/>
          </a:bodyPr>
          <a:lstStyle/>
          <a:p>
            <a:pPr algn="ctr"/>
            <a:r>
              <a:rPr lang="el-GR" sz="2000" b="1" dirty="0"/>
              <a:t>Εκπόνηση Επιμορφωτικού  Υλικού</a:t>
            </a:r>
          </a:p>
        </p:txBody>
      </p:sp>
      <p:sp>
        <p:nvSpPr>
          <p:cNvPr id="8" name="TextBox 7">
            <a:extLst>
              <a:ext uri="{FF2B5EF4-FFF2-40B4-BE49-F238E27FC236}">
                <a16:creationId xmlns:a16="http://schemas.microsoft.com/office/drawing/2014/main" id="{186CD0F0-E736-AE17-AC68-FAF4AACC9E48}"/>
              </a:ext>
            </a:extLst>
          </p:cNvPr>
          <p:cNvSpPr txBox="1"/>
          <p:nvPr/>
        </p:nvSpPr>
        <p:spPr>
          <a:xfrm>
            <a:off x="6207614" y="1348509"/>
            <a:ext cx="2955636" cy="4431983"/>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Σύμβουλοι ΙΕΠ</a:t>
            </a:r>
          </a:p>
          <a:p>
            <a:pPr algn="ctr"/>
            <a:endParaRPr lang="el-GR" sz="12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Αφεντουλίδου</a:t>
            </a:r>
            <a:r>
              <a:rPr lang="el-GR" b="1" dirty="0">
                <a:solidFill>
                  <a:srgbClr val="000000"/>
                </a:solidFill>
                <a:latin typeface="Calibri" panose="020F0502020204030204" pitchFamily="34" charset="0"/>
                <a:cs typeface="Times New Roman" panose="02020603050405020304" pitchFamily="18" charset="0"/>
              </a:rPr>
              <a:t> Άννα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Βούρβουλη</a:t>
            </a:r>
            <a:r>
              <a:rPr lang="el-GR" b="1" dirty="0">
                <a:solidFill>
                  <a:srgbClr val="000000"/>
                </a:solidFill>
                <a:latin typeface="Calibri" panose="020F0502020204030204" pitchFamily="34" charset="0"/>
                <a:cs typeface="Times New Roman" panose="02020603050405020304" pitchFamily="18" charset="0"/>
              </a:rPr>
              <a:t> Σταυρούλα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Γελαστοπούλου</a:t>
            </a:r>
            <a:r>
              <a:rPr lang="el-GR" b="1" dirty="0">
                <a:solidFill>
                  <a:srgbClr val="000000"/>
                </a:solidFill>
                <a:latin typeface="Calibri" panose="020F0502020204030204" pitchFamily="34" charset="0"/>
                <a:cs typeface="Times New Roman" panose="02020603050405020304" pitchFamily="18" charset="0"/>
              </a:rPr>
              <a:t> Μαρία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Καλογηράτου</a:t>
            </a:r>
            <a:r>
              <a:rPr lang="el-GR" b="1" dirty="0">
                <a:solidFill>
                  <a:srgbClr val="000000"/>
                </a:solidFill>
                <a:latin typeface="Calibri" panose="020F0502020204030204" pitchFamily="34" charset="0"/>
                <a:cs typeface="Times New Roman" panose="02020603050405020304" pitchFamily="18" charset="0"/>
              </a:rPr>
              <a:t> Ευαγγελία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Καραγιάννη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Κλημεντιώτη</a:t>
            </a:r>
            <a:r>
              <a:rPr lang="el-GR" b="1" dirty="0">
                <a:solidFill>
                  <a:srgbClr val="000000"/>
                </a:solidFill>
                <a:latin typeface="Calibri" panose="020F0502020204030204" pitchFamily="34" charset="0"/>
                <a:cs typeface="Times New Roman" panose="02020603050405020304" pitchFamily="18" charset="0"/>
              </a:rPr>
              <a:t> Χριστίνα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Μίνη</a:t>
            </a:r>
            <a:r>
              <a:rPr lang="el-GR" b="1" dirty="0">
                <a:solidFill>
                  <a:srgbClr val="000000"/>
                </a:solidFill>
                <a:latin typeface="Calibri" panose="020F0502020204030204" pitchFamily="34" charset="0"/>
                <a:cs typeface="Times New Roman" panose="02020603050405020304" pitchFamily="18" charset="0"/>
              </a:rPr>
              <a:t> </a:t>
            </a:r>
            <a:r>
              <a:rPr lang="el-GR" b="1" dirty="0" err="1">
                <a:solidFill>
                  <a:srgbClr val="000000"/>
                </a:solidFill>
                <a:latin typeface="Calibri" panose="020F0502020204030204" pitchFamily="34" charset="0"/>
                <a:cs typeface="Times New Roman" panose="02020603050405020304" pitchFamily="18" charset="0"/>
              </a:rPr>
              <a:t>Πάμελα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Νίκα Μαρία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Παπαγεωργίου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Πήλιουρας</a:t>
            </a:r>
            <a:r>
              <a:rPr lang="el-GR" b="1" dirty="0">
                <a:solidFill>
                  <a:srgbClr val="000000"/>
                </a:solidFill>
                <a:latin typeface="Calibri" panose="020F0502020204030204" pitchFamily="34" charset="0"/>
                <a:cs typeface="Times New Roman" panose="02020603050405020304" pitchFamily="18" charset="0"/>
              </a:rPr>
              <a:t> Παναγιώτης</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Συκά</a:t>
            </a:r>
            <a:r>
              <a:rPr lang="el-GR" b="1" dirty="0">
                <a:solidFill>
                  <a:srgbClr val="000000"/>
                </a:solidFill>
                <a:latin typeface="Calibri" panose="020F0502020204030204" pitchFamily="34" charset="0"/>
                <a:cs typeface="Times New Roman" panose="02020603050405020304" pitchFamily="18" charset="0"/>
              </a:rPr>
              <a:t> </a:t>
            </a:r>
            <a:r>
              <a:rPr lang="el-GR" b="1" dirty="0" smtClean="0">
                <a:solidFill>
                  <a:srgbClr val="000000"/>
                </a:solidFill>
                <a:latin typeface="Calibri" panose="020F0502020204030204" pitchFamily="34" charset="0"/>
                <a:cs typeface="Times New Roman" panose="02020603050405020304" pitchFamily="18" charset="0"/>
              </a:rPr>
              <a:t>Χριστίνα-</a:t>
            </a:r>
            <a:r>
              <a:rPr lang="el-GR" b="1" dirty="0" err="1" smtClean="0">
                <a:solidFill>
                  <a:srgbClr val="000000"/>
                </a:solidFill>
                <a:latin typeface="Calibri" panose="020F0502020204030204" pitchFamily="34" charset="0"/>
                <a:cs typeface="Times New Roman" panose="02020603050405020304" pitchFamily="18" charset="0"/>
              </a:rPr>
              <a:t>Ερριέττα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Χαραλαμπίδου Παυλίνα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Χαντζούλη</a:t>
            </a:r>
            <a:r>
              <a:rPr lang="el-GR" b="1" dirty="0">
                <a:solidFill>
                  <a:srgbClr val="000000"/>
                </a:solidFill>
                <a:latin typeface="Calibri" panose="020F0502020204030204" pitchFamily="34" charset="0"/>
                <a:cs typeface="Times New Roman" panose="02020603050405020304" pitchFamily="18" charset="0"/>
              </a:rPr>
              <a:t> Ελένη</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Χριστοδούλου Νικόλαος </a:t>
            </a:r>
          </a:p>
        </p:txBody>
      </p:sp>
      <p:sp>
        <p:nvSpPr>
          <p:cNvPr id="9" name="TextBox 8">
            <a:extLst>
              <a:ext uri="{FF2B5EF4-FFF2-40B4-BE49-F238E27FC236}">
                <a16:creationId xmlns:a16="http://schemas.microsoft.com/office/drawing/2014/main" id="{9D2F4EAA-ACC6-39AE-BACE-4C3ABCD3F8B9}"/>
              </a:ext>
            </a:extLst>
          </p:cNvPr>
          <p:cNvSpPr txBox="1"/>
          <p:nvPr/>
        </p:nvSpPr>
        <p:spPr>
          <a:xfrm>
            <a:off x="9231746" y="1348509"/>
            <a:ext cx="2865296" cy="1754326"/>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Στελέχη Υ.ΠΑΙ.Θ.Α.</a:t>
            </a:r>
          </a:p>
          <a:p>
            <a:pPr algn="ctr"/>
            <a:endParaRPr lang="el-GR" sz="18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Μαρούδας Ηλίας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Νικολόπουλος Βασίλειος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Ρέντζη</a:t>
            </a: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Αργυρώ</a:t>
            </a:r>
            <a:endParaRPr lang="el-GR" sz="1800" dirty="0">
              <a:effectLst/>
              <a:latin typeface="Times New Roman" panose="02020603050405020304" pitchFamily="18" charset="0"/>
              <a:ea typeface="Times New Roman" panose="02020603050405020304" pitchFamily="18" charset="0"/>
            </a:endParaRPr>
          </a:p>
          <a:p>
            <a:pPr algn="ctr"/>
            <a:endParaRPr lang="el-GR" dirty="0"/>
          </a:p>
        </p:txBody>
      </p:sp>
    </p:spTree>
    <p:extLst>
      <p:ext uri="{BB962C8B-B14F-4D97-AF65-F5344CB8AC3E}">
        <p14:creationId xmlns:p14="http://schemas.microsoft.com/office/powerpoint/2010/main" val="163424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82770"/>
            <a:ext cx="9144000" cy="753938"/>
          </a:xfrm>
        </p:spPr>
        <p:txBody>
          <a:bodyPr>
            <a:normAutofit/>
          </a:bodyPr>
          <a:lstStyle/>
          <a:p>
            <a:r>
              <a:rPr lang="el-GR" sz="3600"/>
              <a:t>Α. Η εκπαίδευση για την </a:t>
            </a:r>
            <a:r>
              <a:rPr lang="el-GR" sz="3600" err="1"/>
              <a:t>αειφορία</a:t>
            </a:r>
            <a:endParaRPr lang="el-GR" sz="3600"/>
          </a:p>
        </p:txBody>
      </p:sp>
      <p:sp>
        <p:nvSpPr>
          <p:cNvPr id="5" name="TextBox 4"/>
          <p:cNvSpPr txBox="1"/>
          <p:nvPr/>
        </p:nvSpPr>
        <p:spPr>
          <a:xfrm>
            <a:off x="1019298" y="996107"/>
            <a:ext cx="10345387" cy="671915"/>
          </a:xfrm>
          <a:prstGeom prst="rect">
            <a:avLst/>
          </a:prstGeom>
          <a:noFill/>
        </p:spPr>
        <p:txBody>
          <a:bodyPr wrap="square">
            <a:spAutoFit/>
          </a:bodyPr>
          <a:lstStyle/>
          <a:p>
            <a:pPr marL="62230" algn="just">
              <a:lnSpc>
                <a:spcPct val="107000"/>
              </a:lnSpc>
              <a:spcAft>
                <a:spcPts val="0"/>
              </a:spcAft>
            </a:pPr>
            <a:r>
              <a:rPr lang="el-GR">
                <a:solidFill>
                  <a:srgbClr val="000000"/>
                </a:solidFill>
                <a:latin typeface="Calibri" panose="020F0502020204030204" charset="0"/>
                <a:ea typeface="Calibri" panose="020F0502020204030204" charset="0"/>
              </a:rPr>
              <a:t>Η</a:t>
            </a:r>
            <a:r>
              <a:rPr lang="el-GR" sz="1800">
                <a:solidFill>
                  <a:srgbClr val="000000"/>
                </a:solidFill>
                <a:effectLst/>
                <a:latin typeface="Calibri" panose="020F0502020204030204" charset="0"/>
                <a:ea typeface="Calibri" panose="020F0502020204030204" charset="0"/>
              </a:rPr>
              <a:t> θεματολογία της Εκπαίδευσης για την Αειφορία, προκύπτει από τους 17 Στόχους της Βιώσιμης (Αειφόρου) Ανάπτυξης του ΟΗΕ, όπως φαίνονται παρακάτω:</a:t>
            </a:r>
            <a:endParaRPr lang="el-GR" sz="1600">
              <a:effectLst/>
              <a:latin typeface="Calibri" panose="020F0502020204030204" charset="0"/>
              <a:ea typeface="Calibri" panose="020F0502020204030204" charset="0"/>
            </a:endParaRPr>
          </a:p>
        </p:txBody>
      </p:sp>
      <p:pic>
        <p:nvPicPr>
          <p:cNvPr id="6" name="image94.png"/>
          <p:cNvPicPr/>
          <p:nvPr/>
        </p:nvPicPr>
        <p:blipFill>
          <a:blip r:embed="rId3"/>
          <a:srcRect/>
          <a:stretch>
            <a:fillRect/>
          </a:stretch>
        </p:blipFill>
        <p:spPr>
          <a:xfrm>
            <a:off x="2850078" y="1627437"/>
            <a:ext cx="5973288" cy="4036944"/>
          </a:xfrm>
          <a:prstGeom prst="rect">
            <a:avLst/>
          </a:prstGeom>
        </p:spPr>
      </p:pic>
      <p:sp>
        <p:nvSpPr>
          <p:cNvPr id="9" name="TextBox 8"/>
          <p:cNvSpPr txBox="1"/>
          <p:nvPr/>
        </p:nvSpPr>
        <p:spPr>
          <a:xfrm>
            <a:off x="914400" y="5581995"/>
            <a:ext cx="10545288" cy="1004186"/>
          </a:xfrm>
          <a:prstGeom prst="rect">
            <a:avLst/>
          </a:prstGeom>
          <a:noFill/>
        </p:spPr>
        <p:txBody>
          <a:bodyPr wrap="square">
            <a:spAutoFit/>
          </a:bodyPr>
          <a:lstStyle/>
          <a:p>
            <a:pPr marL="71755" algn="just">
              <a:lnSpc>
                <a:spcPct val="107000"/>
              </a:lnSpc>
              <a:spcAft>
                <a:spcPts val="0"/>
              </a:spcAft>
            </a:pPr>
            <a:r>
              <a:rPr lang="el-GR" sz="1400">
                <a:solidFill>
                  <a:srgbClr val="000000"/>
                </a:solidFill>
                <a:latin typeface="Calibri" panose="020F0502020204030204" charset="0"/>
                <a:ea typeface="Calibri" panose="020F0502020204030204" charset="0"/>
              </a:rPr>
              <a:t>Π</a:t>
            </a:r>
            <a:r>
              <a:rPr lang="el-GR" sz="1400">
                <a:solidFill>
                  <a:srgbClr val="000000"/>
                </a:solidFill>
                <a:effectLst/>
                <a:latin typeface="Calibri" panose="020F0502020204030204" charset="0"/>
                <a:ea typeface="Calibri" panose="020F0502020204030204" charset="0"/>
              </a:rPr>
              <a:t>ροκειμένου να μην απογοητεύονται οι μαθητές/-</a:t>
            </a:r>
            <a:r>
              <a:rPr lang="el-GR" sz="1400" err="1">
                <a:solidFill>
                  <a:srgbClr val="000000"/>
                </a:solidFill>
                <a:effectLst/>
                <a:latin typeface="Calibri" panose="020F0502020204030204" charset="0"/>
                <a:ea typeface="Calibri" panose="020F0502020204030204" charset="0"/>
              </a:rPr>
              <a:t>τριες</a:t>
            </a:r>
            <a:r>
              <a:rPr lang="el-GR" sz="1400">
                <a:solidFill>
                  <a:srgbClr val="000000"/>
                </a:solidFill>
                <a:effectLst/>
                <a:latin typeface="Calibri" panose="020F0502020204030204" charset="0"/>
                <a:ea typeface="Calibri" panose="020F0502020204030204" charset="0"/>
              </a:rPr>
              <a:t> από την πολυπλοκότητα των σύγχρονων περιβαλλοντικών ζητημάτων και των αντικρουόμενων συμφερόντων, η γενικότερη προσέγγιση </a:t>
            </a:r>
            <a:r>
              <a:rPr lang="el-GR" sz="1400">
                <a:solidFill>
                  <a:srgbClr val="000000"/>
                </a:solidFill>
                <a:latin typeface="Calibri" panose="020F0502020204030204" charset="0"/>
                <a:ea typeface="Calibri" panose="020F0502020204030204" charset="0"/>
              </a:rPr>
              <a:t>της </a:t>
            </a:r>
            <a:r>
              <a:rPr lang="el-GR" sz="1400" err="1">
                <a:solidFill>
                  <a:srgbClr val="000000"/>
                </a:solidFill>
                <a:latin typeface="Calibri" panose="020F0502020204030204" charset="0"/>
                <a:ea typeface="Calibri" panose="020F0502020204030204" charset="0"/>
              </a:rPr>
              <a:t>αειφορίας</a:t>
            </a:r>
            <a:r>
              <a:rPr lang="el-GR" sz="1400">
                <a:solidFill>
                  <a:srgbClr val="000000"/>
                </a:solidFill>
                <a:effectLst/>
                <a:latin typeface="Calibri" panose="020F0502020204030204" charset="0"/>
                <a:ea typeface="Calibri" panose="020F0502020204030204" charset="0"/>
              </a:rPr>
              <a:t> είναι αισιόδοξη και δίνει την προοπτική ενός καλύτερου μέλλοντος ως αποτέλεσμα της λύσης-αντιμετώπισης </a:t>
            </a:r>
            <a:r>
              <a:rPr lang="el-GR" sz="1400">
                <a:solidFill>
                  <a:srgbClr val="000000"/>
                </a:solidFill>
                <a:latin typeface="Calibri" panose="020F0502020204030204" charset="0"/>
                <a:ea typeface="Calibri" panose="020F0502020204030204" charset="0"/>
              </a:rPr>
              <a:t>προβλημάτων</a:t>
            </a:r>
            <a:r>
              <a:rPr lang="el-GR" sz="1400">
                <a:solidFill>
                  <a:srgbClr val="000000"/>
                </a:solidFill>
                <a:effectLst/>
                <a:latin typeface="Calibri" panose="020F0502020204030204" charset="0"/>
                <a:ea typeface="Calibri" panose="020F0502020204030204" charset="0"/>
              </a:rPr>
              <a:t>. Για το λόγο αυτό, είναι απαραίτητος ο οραματισμός από τα παιδιά, ενός καλύτερου μέλλοντος για τα ίδια και για όλους τους ανθρώπους του πλανήτη μας. </a:t>
            </a:r>
            <a:endParaRPr lang="el-GR" sz="1400">
              <a:effectLst/>
              <a:latin typeface="Calibri" panose="020F0502020204030204" charset="0"/>
              <a:ea typeface="Calibri" panose="020F0502020204030204" charset="0"/>
            </a:endParaRPr>
          </a:p>
        </p:txBody>
      </p:sp>
      <p:pic>
        <p:nvPicPr>
          <p:cNvPr id="8" name="Εικόνα 12">
            <a:extLst>
              <a:ext uri="{FF2B5EF4-FFF2-40B4-BE49-F238E27FC236}">
                <a16:creationId xmlns:a16="http://schemas.microsoft.com/office/drawing/2014/main" id="{B3CBB2B2-9A4D-420E-B9C6-2ED301FE0CD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10" name="Εικόνα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820521" y="303538"/>
            <a:ext cx="2053880" cy="5750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9259564-19B6-33C9-C26B-B215AA4C1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95" y="0"/>
            <a:ext cx="4871488" cy="6858000"/>
          </a:xfrm>
          <a:prstGeom prst="rect">
            <a:avLst/>
          </a:prstGeom>
        </p:spPr>
      </p:pic>
      <p:pic>
        <p:nvPicPr>
          <p:cNvPr id="6" name="Εικόνα 5">
            <a:extLst>
              <a:ext uri="{FF2B5EF4-FFF2-40B4-BE49-F238E27FC236}">
                <a16:creationId xmlns:a16="http://schemas.microsoft.com/office/drawing/2014/main" id="{4357BFDF-24E8-8A3D-E343-1081D9364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4884475" cy="6858000"/>
          </a:xfrm>
          <a:prstGeom prst="rect">
            <a:avLst/>
          </a:prstGeom>
        </p:spPr>
      </p:pic>
      <p:pic>
        <p:nvPicPr>
          <p:cNvPr id="8" name="Εικόνα 7">
            <a:extLst>
              <a:ext uri="{FF2B5EF4-FFF2-40B4-BE49-F238E27FC236}">
                <a16:creationId xmlns:a16="http://schemas.microsoft.com/office/drawing/2014/main" id="{9F0DF4E2-05B7-AAC8-797A-02CB628743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9135" y="3180522"/>
            <a:ext cx="4281916" cy="3199543"/>
          </a:xfrm>
          <a:prstGeom prst="rect">
            <a:avLst/>
          </a:prstGeom>
        </p:spPr>
      </p:pic>
      <p:pic>
        <p:nvPicPr>
          <p:cNvPr id="7" name="Εικόνα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829837" y="327973"/>
            <a:ext cx="2053880" cy="575086"/>
          </a:xfrm>
          <a:prstGeom prst="rect">
            <a:avLst/>
          </a:prstGeom>
        </p:spPr>
      </p:pic>
    </p:spTree>
    <p:extLst>
      <p:ext uri="{BB962C8B-B14F-4D97-AF65-F5344CB8AC3E}">
        <p14:creationId xmlns:p14="http://schemas.microsoft.com/office/powerpoint/2010/main" val="301567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4388" y="297297"/>
            <a:ext cx="2406428" cy="400110"/>
          </a:xfrm>
          <a:prstGeom prst="rect">
            <a:avLst/>
          </a:prstGeom>
          <a:noFill/>
        </p:spPr>
        <p:txBody>
          <a:bodyPr wrap="none" rtlCol="0">
            <a:spAutoFit/>
          </a:bodyPr>
          <a:lstStyle/>
          <a:p>
            <a:r>
              <a:rPr lang="id-ID" sz="2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ABOUT IMAGE</a:t>
            </a:r>
          </a:p>
        </p:txBody>
      </p:sp>
      <p:grpSp>
        <p:nvGrpSpPr>
          <p:cNvPr id="2" name="Group 1"/>
          <p:cNvGrpSpPr/>
          <p:nvPr/>
        </p:nvGrpSpPr>
        <p:grpSpPr>
          <a:xfrm>
            <a:off x="0" y="5831840"/>
            <a:ext cx="8497614" cy="607060"/>
            <a:chOff x="0" y="5831840"/>
            <a:chExt cx="8497614" cy="607060"/>
          </a:xfrm>
        </p:grpSpPr>
        <p:sp>
          <p:nvSpPr>
            <p:cNvPr id="13"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11" name="TextBox 10"/>
          <p:cNvSpPr txBox="1"/>
          <p:nvPr/>
        </p:nvSpPr>
        <p:spPr>
          <a:xfrm>
            <a:off x="2378282" y="207593"/>
            <a:ext cx="6622519" cy="523220"/>
          </a:xfrm>
          <a:prstGeom prst="rect">
            <a:avLst/>
          </a:prstGeom>
          <a:noFill/>
        </p:spPr>
        <p:txBody>
          <a:bodyPr wrap="none" rtlCol="0">
            <a:spAutoFit/>
          </a:bodyPr>
          <a:lstStyle/>
          <a:p>
            <a:r>
              <a:rPr lang="el-GR" sz="2800">
                <a:highlight>
                  <a:srgbClr val="FBFBFB"/>
                </a:highlight>
              </a:rPr>
              <a:t>Το Αειφόρο Σχολείο – Ένα Ασφαλές Σχολείο </a:t>
            </a:r>
            <a:endParaRPr lang="id-ID" sz="2800" spc="300">
              <a:latin typeface="Lato Heavy" panose="020F0502020204030203" pitchFamily="34" charset="0"/>
              <a:ea typeface="Lato Heavy" panose="020F0502020204030203" pitchFamily="34" charset="0"/>
              <a:cs typeface="Lato Heavy" panose="020F0502020204030203" pitchFamily="34" charset="0"/>
            </a:endParaRPr>
          </a:p>
        </p:txBody>
      </p:sp>
      <p:sp>
        <p:nvSpPr>
          <p:cNvPr id="9" name="TextBox 8"/>
          <p:cNvSpPr txBox="1"/>
          <p:nvPr/>
        </p:nvSpPr>
        <p:spPr>
          <a:xfrm>
            <a:off x="227965" y="1268095"/>
            <a:ext cx="4906010" cy="4563745"/>
          </a:xfrm>
          <a:prstGeom prst="rect">
            <a:avLst/>
          </a:prstGeom>
          <a:noFill/>
        </p:spPr>
        <p:txBody>
          <a:bodyPr wrap="square">
            <a:noAutofit/>
          </a:bodyPr>
          <a:lstStyle/>
          <a:p>
            <a:pPr algn="just"/>
            <a:r>
              <a:rPr lang="el-GR" sz="1800" b="0" i="0" u="none" strike="noStrike" baseline="0" dirty="0">
                <a:solidFill>
                  <a:srgbClr val="000000"/>
                </a:solidFill>
                <a:latin typeface="Calibri" panose="020F0502020204030204" charset="0"/>
                <a:cs typeface="Calibri" panose="020F0502020204030204" charset="0"/>
              </a:rPr>
              <a:t>Ο εκφοβισμός και τα περιστατικά βίας μεταξύ παιδιών σχολικής ηλικίας είναι ένα ιδιαίτερα σοβαρό, ύπουλο και γενικευμένο πρόβλημα που υπονομεύει το περιβάλλον διδασκαλίας και μάθησης, αυξάνει τα προβλήματα ψυχικής υγείας και συμπεριφοράς, μειώνει τα αισθήματα θετικής σύνδεσης με το σχολείο και το αίσθημα του «</a:t>
            </a:r>
            <a:r>
              <a:rPr lang="el-GR" sz="1800" b="0" i="0" u="none" strike="noStrike" baseline="0" dirty="0" err="1">
                <a:solidFill>
                  <a:srgbClr val="000000"/>
                </a:solidFill>
                <a:latin typeface="Calibri" panose="020F0502020204030204" charset="0"/>
                <a:cs typeface="Calibri" panose="020F0502020204030204" charset="0"/>
              </a:rPr>
              <a:t>ανήκειν</a:t>
            </a:r>
            <a:r>
              <a:rPr lang="el-GR" sz="1800" b="0" i="0" u="none" strike="noStrike" baseline="0" dirty="0">
                <a:solidFill>
                  <a:srgbClr val="000000"/>
                </a:solidFill>
                <a:latin typeface="Calibri" panose="020F0502020204030204" charset="0"/>
                <a:cs typeface="Calibri" panose="020F0502020204030204" charset="0"/>
              </a:rPr>
              <a:t>» και παραβιάζει το δικαίωμα των </a:t>
            </a:r>
            <a:r>
              <a:rPr lang="el-GR" sz="1800" b="0" i="0" u="none" strike="noStrike" baseline="0" dirty="0">
                <a:solidFill>
                  <a:srgbClr val="000000"/>
                </a:solidFill>
                <a:highlight>
                  <a:srgbClr val="FBFBFB"/>
                </a:highlight>
                <a:latin typeface="Calibri" panose="020F0502020204030204" charset="0"/>
                <a:cs typeface="Calibri" panose="020F0502020204030204" charset="0"/>
              </a:rPr>
              <a:t>μαθητών/τριών να έχουν ίσες εκπαιδευτικές ευκαιρίες σε ένα ασφαλές περιβάλλον</a:t>
            </a:r>
            <a:r>
              <a:rPr lang="en-US" sz="1800" b="0" i="0" u="none" strike="noStrike" baseline="0" dirty="0">
                <a:solidFill>
                  <a:srgbClr val="000000"/>
                </a:solidFill>
                <a:highlight>
                  <a:srgbClr val="FBFBFB"/>
                </a:highlight>
                <a:latin typeface="Calibri" panose="020F0502020204030204" charset="0"/>
                <a:cs typeface="Calibri" panose="020F0502020204030204" charset="0"/>
              </a:rPr>
              <a:t>. </a:t>
            </a:r>
          </a:p>
          <a:p>
            <a:pPr algn="r"/>
            <a:endParaRPr lang="el-GR" dirty="0">
              <a:solidFill>
                <a:srgbClr val="000000"/>
              </a:solidFill>
              <a:highlight>
                <a:srgbClr val="FBFBFB"/>
              </a:highlight>
              <a:latin typeface="Arno Pro"/>
            </a:endParaRPr>
          </a:p>
          <a:p>
            <a:pPr algn="r"/>
            <a:endParaRPr lang="en-US" sz="1400" b="0" i="1" u="none" strike="noStrike" baseline="0" dirty="0">
              <a:solidFill>
                <a:srgbClr val="000000"/>
              </a:solidFill>
              <a:highlight>
                <a:srgbClr val="FBFBFB"/>
              </a:highlight>
              <a:cs typeface="+mn-lt"/>
            </a:endParaRPr>
          </a:p>
          <a:p>
            <a:pPr algn="r"/>
            <a:endParaRPr lang="en-US" sz="1400" b="0" i="1" u="none" strike="noStrike" baseline="0" dirty="0">
              <a:solidFill>
                <a:srgbClr val="000000"/>
              </a:solidFill>
              <a:highlight>
                <a:srgbClr val="FBFBFB"/>
              </a:highlight>
              <a:cs typeface="+mn-lt"/>
            </a:endParaRPr>
          </a:p>
          <a:p>
            <a:pPr algn="r"/>
            <a:endParaRPr lang="en-US" sz="1400" b="0" i="1" u="none" strike="noStrike" baseline="0" dirty="0">
              <a:solidFill>
                <a:srgbClr val="000000"/>
              </a:solidFill>
              <a:highlight>
                <a:srgbClr val="FBFBFB"/>
              </a:highlight>
              <a:cs typeface="+mn-lt"/>
            </a:endParaRPr>
          </a:p>
          <a:p>
            <a:pPr algn="r"/>
            <a:endParaRPr lang="en-US" sz="1400" b="0" i="1" u="none" strike="noStrike" baseline="0" dirty="0">
              <a:solidFill>
                <a:srgbClr val="000000"/>
              </a:solidFill>
              <a:highlight>
                <a:srgbClr val="FBFBFB"/>
              </a:highlight>
              <a:cs typeface="+mn-lt"/>
            </a:endParaRPr>
          </a:p>
          <a:p>
            <a:pPr algn="r"/>
            <a:endParaRPr lang="en-US" sz="1400" b="0" i="1" u="none" strike="noStrike" baseline="0" dirty="0">
              <a:solidFill>
                <a:srgbClr val="000000"/>
              </a:solidFill>
              <a:highlight>
                <a:srgbClr val="FBFBFB"/>
              </a:highlight>
              <a:cs typeface="+mn-lt"/>
            </a:endParaRPr>
          </a:p>
          <a:p>
            <a:pPr algn="r"/>
            <a:r>
              <a:rPr lang="en-US" sz="1400" b="0" i="1" u="none" strike="noStrike" baseline="0" dirty="0">
                <a:solidFill>
                  <a:srgbClr val="000000"/>
                </a:solidFill>
                <a:highlight>
                  <a:srgbClr val="FBFBFB"/>
                </a:highlight>
                <a:cs typeface="+mn-lt"/>
              </a:rPr>
              <a:t>(Rossen &amp; Cowan, 2012; UNESCO</a:t>
            </a:r>
            <a:r>
              <a:rPr lang="el-GR" sz="1400" b="0" i="1" u="none" strike="noStrike" baseline="0" dirty="0">
                <a:solidFill>
                  <a:srgbClr val="000000"/>
                </a:solidFill>
                <a:highlight>
                  <a:srgbClr val="FBFBFB"/>
                </a:highlight>
                <a:cs typeface="+mn-lt"/>
              </a:rPr>
              <a:t>,</a:t>
            </a:r>
            <a:r>
              <a:rPr lang="en-US" sz="1400" b="0" i="1" u="none" strike="noStrike" baseline="0" dirty="0">
                <a:solidFill>
                  <a:srgbClr val="000000"/>
                </a:solidFill>
                <a:highlight>
                  <a:srgbClr val="FBFBFB"/>
                </a:highlight>
                <a:cs typeface="+mn-lt"/>
              </a:rPr>
              <a:t> 201</a:t>
            </a:r>
            <a:r>
              <a:rPr lang="el-GR" sz="1400" i="1" dirty="0">
                <a:solidFill>
                  <a:srgbClr val="000000"/>
                </a:solidFill>
                <a:highlight>
                  <a:srgbClr val="FBFBFB"/>
                </a:highlight>
                <a:cs typeface="+mn-lt"/>
              </a:rPr>
              <a:t>7; </a:t>
            </a:r>
            <a:r>
              <a:rPr lang="en-US" sz="1400" i="1" dirty="0">
                <a:solidFill>
                  <a:srgbClr val="000000"/>
                </a:solidFill>
                <a:highlight>
                  <a:srgbClr val="FBFBFB"/>
                </a:highlight>
                <a:cs typeface="+mn-lt"/>
              </a:rPr>
              <a:t>Skoglund, 2020</a:t>
            </a:r>
            <a:r>
              <a:rPr lang="el-GR" sz="1400" i="1" dirty="0">
                <a:solidFill>
                  <a:srgbClr val="000000"/>
                </a:solidFill>
                <a:highlight>
                  <a:srgbClr val="FBFBFB"/>
                </a:highlight>
                <a:cs typeface="+mn-lt"/>
              </a:rPr>
              <a:t>)</a:t>
            </a:r>
            <a:r>
              <a:rPr lang="en-US" sz="1400" b="0" i="1" u="none" strike="noStrike" baseline="0" dirty="0">
                <a:solidFill>
                  <a:srgbClr val="000000"/>
                </a:solidFill>
                <a:highlight>
                  <a:srgbClr val="FBFBFB"/>
                </a:highlight>
                <a:cs typeface="+mn-lt"/>
              </a:rPr>
              <a:t> </a:t>
            </a:r>
            <a:r>
              <a:rPr lang="el-GR" sz="1400" b="0" i="1" u="none" strike="noStrike" baseline="0" dirty="0">
                <a:solidFill>
                  <a:srgbClr val="000000"/>
                </a:solidFill>
                <a:highlight>
                  <a:srgbClr val="FBFBFB"/>
                </a:highlight>
                <a:cs typeface="+mn-lt"/>
              </a:rPr>
              <a:t> </a:t>
            </a:r>
            <a:endParaRPr lang="el-GR" sz="1400" i="1" dirty="0">
              <a:highlight>
                <a:srgbClr val="FBFBFB"/>
              </a:highlight>
              <a:cs typeface="+mn-lt"/>
            </a:endParaRPr>
          </a:p>
        </p:txBody>
      </p:sp>
      <p:pic>
        <p:nvPicPr>
          <p:cNvPr id="17" name="Εικόνα 16"/>
          <p:cNvPicPr/>
          <p:nvPr/>
        </p:nvPicPr>
        <p:blipFill rotWithShape="1">
          <a:blip r:embed="rId4" cstate="screen">
            <a:extLst>
              <a:ext uri="{28A0092B-C50C-407E-A947-70E740481C1C}">
                <a14:useLocalDpi xmlns:a14="http://schemas.microsoft.com/office/drawing/2010/main" val="0"/>
              </a:ext>
            </a:extLst>
          </a:blip>
          <a:srcRect/>
          <a:stretch>
            <a:fillRect/>
          </a:stretch>
        </p:blipFill>
        <p:spPr bwMode="auto">
          <a:xfrm>
            <a:off x="5133975" y="967859"/>
            <a:ext cx="7058025" cy="4034790"/>
          </a:xfrm>
          <a:prstGeom prst="rect">
            <a:avLst/>
          </a:prstGeom>
          <a:noFill/>
          <a:ln>
            <a:noFill/>
          </a:ln>
        </p:spPr>
      </p:pic>
      <p:pic>
        <p:nvPicPr>
          <p:cNvPr id="12" name="Εικόνα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378282" y="5961398"/>
            <a:ext cx="1425895" cy="399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4388" y="297297"/>
            <a:ext cx="2406428" cy="400110"/>
          </a:xfrm>
          <a:prstGeom prst="rect">
            <a:avLst/>
          </a:prstGeom>
          <a:noFill/>
        </p:spPr>
        <p:txBody>
          <a:bodyPr wrap="none" rtlCol="0">
            <a:spAutoFit/>
          </a:bodyPr>
          <a:lstStyle/>
          <a:p>
            <a:r>
              <a:rPr lang="id-ID" sz="2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ABOUT IMAGE</a:t>
            </a:r>
          </a:p>
        </p:txBody>
      </p:sp>
      <p:grpSp>
        <p:nvGrpSpPr>
          <p:cNvPr id="3" name="Ομάδα 2"/>
          <p:cNvGrpSpPr/>
          <p:nvPr/>
        </p:nvGrpSpPr>
        <p:grpSpPr>
          <a:xfrm>
            <a:off x="0" y="5812378"/>
            <a:ext cx="8497614" cy="626522"/>
            <a:chOff x="0" y="5812378"/>
            <a:chExt cx="8497614" cy="626522"/>
          </a:xfrm>
        </p:grpSpPr>
        <p:sp>
          <p:nvSpPr>
            <p:cNvPr id="13"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pic>
          <p:nvPicPr>
            <p:cNvPr id="16" name="Εικόνα 1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378282" y="5812378"/>
              <a:ext cx="721355" cy="626522"/>
            </a:xfrm>
            <a:prstGeom prst="rect">
              <a:avLst/>
            </a:prstGeom>
          </p:spPr>
        </p:pic>
      </p:grpSp>
      <p:sp>
        <p:nvSpPr>
          <p:cNvPr id="11" name="TextBox 10"/>
          <p:cNvSpPr txBox="1"/>
          <p:nvPr/>
        </p:nvSpPr>
        <p:spPr>
          <a:xfrm>
            <a:off x="2978784" y="157490"/>
            <a:ext cx="5324984" cy="523220"/>
          </a:xfrm>
          <a:prstGeom prst="rect">
            <a:avLst/>
          </a:prstGeom>
          <a:noFill/>
        </p:spPr>
        <p:txBody>
          <a:bodyPr wrap="none" rtlCol="0">
            <a:spAutoFit/>
          </a:bodyPr>
          <a:lstStyle/>
          <a:p>
            <a:r>
              <a:rPr lang="el-GR" sz="2800"/>
              <a:t>Αειφορία και ενεργός πολιτειότητα</a:t>
            </a:r>
            <a:endParaRPr lang="id-ID" sz="2800" spc="300">
              <a:latin typeface="Lato Heavy" panose="020F0502020204030203" pitchFamily="34" charset="0"/>
              <a:ea typeface="Lato Heavy" panose="020F0502020204030203" pitchFamily="34" charset="0"/>
              <a:cs typeface="Lato Heavy" panose="020F0502020204030203" pitchFamily="34" charset="0"/>
            </a:endParaRPr>
          </a:p>
        </p:txBody>
      </p:sp>
      <p:sp>
        <p:nvSpPr>
          <p:cNvPr id="10" name="Υπότιτλος 2"/>
          <p:cNvSpPr txBox="1"/>
          <p:nvPr/>
        </p:nvSpPr>
        <p:spPr>
          <a:xfrm>
            <a:off x="35031" y="1209650"/>
            <a:ext cx="6129212" cy="422422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el-GR" sz="1700" b="1" kern="100" dirty="0">
                <a:latin typeface="Calibri" panose="020F0502020204030204" charset="0"/>
                <a:ea typeface="Calibri" panose="020F0502020204030204" charset="0"/>
                <a:cs typeface="Times New Roman" panose="02020603050405020304" pitchFamily="18" charset="0"/>
              </a:rPr>
              <a:t>Ο μετασχηματισμός του σχολείου σε Αειφόρο Σχολείο στο πλαίσιο της πρωτογενούς πρόληψης της σχολικής βίας και του σχολικού εκφοβισμού είναι η θετική, μεγάλη αφήγηση για μία βιώσιμη </a:t>
            </a:r>
            <a:r>
              <a:rPr lang="el-GR" sz="1700" b="1" kern="100" dirty="0" err="1">
                <a:latin typeface="Calibri" panose="020F0502020204030204" charset="0"/>
                <a:ea typeface="Calibri" panose="020F0502020204030204" charset="0"/>
                <a:cs typeface="Times New Roman" panose="02020603050405020304" pitchFamily="18" charset="0"/>
              </a:rPr>
              <a:t>πολιτειότητα</a:t>
            </a:r>
            <a:endParaRPr lang="el-GR" sz="1700" kern="100" dirty="0">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l-GR" sz="1700" kern="100" dirty="0">
                <a:ea typeface="Calibri" panose="020F0502020204030204" charset="0"/>
                <a:cs typeface="Times New Roman" panose="02020603050405020304" pitchFamily="18" charset="0"/>
              </a:rPr>
              <a:t>Το Πρόγραμμα Σπουδών: </a:t>
            </a:r>
            <a:r>
              <a:rPr lang="el-GR" sz="1700" dirty="0"/>
              <a:t>“Περιβάλλον και Εκπαίδευση για την Αειφόρο Ανάπτυξη” του Νηπιαγωγείου, των Α’ - ΣΤ’ τάξεων Δημοτικού και των Α’, Β’ και Γ’ τάξεων Γυμνασίου και ο Οδηγός Εκπαιδευτικού για προγράμματα δράσεων ενίσχυσης της ενεργού </a:t>
            </a:r>
            <a:r>
              <a:rPr lang="el-GR" sz="1700" dirty="0" err="1"/>
              <a:t>πολιτειότητας</a:t>
            </a:r>
            <a:r>
              <a:rPr lang="el-GR" sz="1700" dirty="0"/>
              <a:t> των μαθητών/τριών από το Νηπιαγωγείο έως και την Γ’ Λυκείου, διαμορφώνουν ένα </a:t>
            </a:r>
            <a:r>
              <a:rPr lang="el-GR" sz="1700" dirty="0" err="1"/>
              <a:t>οικοκοινωνικό</a:t>
            </a:r>
            <a:r>
              <a:rPr lang="el-GR" sz="1700" dirty="0"/>
              <a:t> εκπαιδευτικό περιβάλλον αειφόρων σχολείων για μία βιώσιμη </a:t>
            </a:r>
            <a:r>
              <a:rPr lang="el-GR" sz="1700" dirty="0" err="1"/>
              <a:t>πολιτειότητα</a:t>
            </a:r>
            <a:r>
              <a:rPr lang="el-GR" sz="1700" dirty="0"/>
              <a:t>.</a:t>
            </a:r>
          </a:p>
          <a:p>
            <a:pPr algn="just">
              <a:lnSpc>
                <a:spcPct val="107000"/>
              </a:lnSpc>
              <a:spcAft>
                <a:spcPts val="800"/>
              </a:spcAft>
            </a:pPr>
            <a:r>
              <a:rPr lang="el-GR" sz="1700" kern="100" dirty="0">
                <a:ea typeface="Calibri" panose="020F0502020204030204" charset="0"/>
                <a:cs typeface="Times New Roman" panose="02020603050405020304" pitchFamily="18" charset="0"/>
              </a:rPr>
              <a:t>Η συνειδητοποίηση του θετικού αφηγήματος της </a:t>
            </a:r>
            <a:r>
              <a:rPr lang="el-GR" sz="1700" kern="100" dirty="0" err="1">
                <a:ea typeface="Calibri" panose="020F0502020204030204" charset="0"/>
                <a:cs typeface="Times New Roman" panose="02020603050405020304" pitchFamily="18" charset="0"/>
              </a:rPr>
              <a:t>αειφορίας</a:t>
            </a:r>
            <a:r>
              <a:rPr lang="el-GR" sz="1700" kern="100" dirty="0">
                <a:ea typeface="Calibri" panose="020F0502020204030204" charset="0"/>
                <a:cs typeface="Times New Roman" panose="02020603050405020304" pitchFamily="18" charset="0"/>
              </a:rPr>
              <a:t> από όλα τα μέλη της σχολικής κοινότητας κάνει όλες και όλους σημαντικούς και τις/τους δεσμεύει μέσα από δράσεις να γίνουν μοχλοί αλλαγής.</a:t>
            </a:r>
          </a:p>
          <a:p>
            <a:pPr>
              <a:lnSpc>
                <a:spcPct val="107000"/>
              </a:lnSpc>
              <a:spcAft>
                <a:spcPts val="800"/>
              </a:spcAft>
            </a:pPr>
            <a:endParaRPr lang="el-GR" sz="1700" kern="100" dirty="0">
              <a:latin typeface="Calibri" panose="020F0502020204030204" charset="0"/>
              <a:ea typeface="Calibri" panose="020F0502020204030204" charset="0"/>
              <a:cs typeface="Times New Roman" panose="02020603050405020304" pitchFamily="18" charset="0"/>
            </a:endParaRPr>
          </a:p>
          <a:p>
            <a:pPr marL="0" indent="0">
              <a:buNone/>
            </a:pPr>
            <a:endParaRPr lang="el-GR" dirty="0"/>
          </a:p>
        </p:txBody>
      </p:sp>
      <p:pic>
        <p:nvPicPr>
          <p:cNvPr id="1026" name="Picture 2" descr="Top view on paper style community on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1331037"/>
            <a:ext cx="5962650" cy="3981450"/>
          </a:xfrm>
          <a:prstGeom prst="rect">
            <a:avLst/>
          </a:prstGeom>
          <a:noFill/>
          <a:extLst>
            <a:ext uri="{909E8E84-426E-40DD-AFC4-6F175D3DCCD1}">
              <a14:hiddenFill xmlns:a14="http://schemas.microsoft.com/office/drawing/2010/main">
                <a:solidFill>
                  <a:srgbClr val="FFFFFF"/>
                </a:solidFill>
              </a14:hiddenFill>
            </a:ext>
          </a:extLst>
        </p:spPr>
      </p:pic>
      <p:pic>
        <p:nvPicPr>
          <p:cNvPr id="15" name="Εικόνα 12">
            <a:extLst>
              <a:ext uri="{FF2B5EF4-FFF2-40B4-BE49-F238E27FC236}">
                <a16:creationId xmlns:a16="http://schemas.microsoft.com/office/drawing/2014/main" id="{9719C680-73FA-41E6-A999-486DA904CED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758990" y="474264"/>
            <a:ext cx="1650873" cy="446286"/>
          </a:xfrm>
          <a:prstGeom prst="rect">
            <a:avLst/>
          </a:prstGeom>
        </p:spPr>
      </p:pic>
      <p:grpSp>
        <p:nvGrpSpPr>
          <p:cNvPr id="12" name="Group 1"/>
          <p:cNvGrpSpPr/>
          <p:nvPr/>
        </p:nvGrpSpPr>
        <p:grpSpPr>
          <a:xfrm>
            <a:off x="0" y="5831840"/>
            <a:ext cx="8497614" cy="607060"/>
            <a:chOff x="0" y="5831840"/>
            <a:chExt cx="8497614" cy="607060"/>
          </a:xfrm>
        </p:grpSpPr>
        <p:sp>
          <p:nvSpPr>
            <p:cNvPr id="17"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8" name="Εικόνα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pic>
        <p:nvPicPr>
          <p:cNvPr id="19" name="Εικόνα 1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378282" y="5961398"/>
            <a:ext cx="1425895" cy="3992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30e7381-6c34-4dff-9b78-661113fd1739" xsi:nil="true"/>
    <lcf76f155ced4ddcb4097134ff3c332f xmlns="20a01d6c-46d3-4d60-8c82-0e154da045f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CB87DECCF0574C850F17180F1626EF" ma:contentTypeVersion="11" ma:contentTypeDescription="Create a new document." ma:contentTypeScope="" ma:versionID="4b8f625a39731644b159370a61599e2e">
  <xsd:schema xmlns:xsd="http://www.w3.org/2001/XMLSchema" xmlns:xs="http://www.w3.org/2001/XMLSchema" xmlns:p="http://schemas.microsoft.com/office/2006/metadata/properties" xmlns:ns2="20a01d6c-46d3-4d60-8c82-0e154da045f8" xmlns:ns3="e30e7381-6c34-4dff-9b78-661113fd1739" targetNamespace="http://schemas.microsoft.com/office/2006/metadata/properties" ma:root="true" ma:fieldsID="9a4c94c664af0c79414417f14f898620" ns2:_="" ns3:_="">
    <xsd:import namespace="20a01d6c-46d3-4d60-8c82-0e154da045f8"/>
    <xsd:import namespace="e30e7381-6c34-4dff-9b78-661113fd17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01d6c-46d3-4d60-8c82-0e154da045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ac8674f-14d4-46d5-8891-710bb999d6f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0e7381-6c34-4dff-9b78-661113fd173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a4d4413-97cb-45a4-ab2a-c8012fdabc06}" ma:internalName="TaxCatchAll" ma:showField="CatchAllData" ma:web="e30e7381-6c34-4dff-9b78-661113fd17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6F4780-93E0-4158-970A-6BC4DC8685C9}">
  <ds:schemaRefs>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http://schemas.microsoft.com/office/infopath/2007/PartnerControls"/>
    <ds:schemaRef ds:uri="e30e7381-6c34-4dff-9b78-661113fd1739"/>
    <ds:schemaRef ds:uri="20a01d6c-46d3-4d60-8c82-0e154da045f8"/>
  </ds:schemaRefs>
</ds:datastoreItem>
</file>

<file path=customXml/itemProps2.xml><?xml version="1.0" encoding="utf-8"?>
<ds:datastoreItem xmlns:ds="http://schemas.openxmlformats.org/officeDocument/2006/customXml" ds:itemID="{D09940F6-5660-49FC-BAE7-B753BA0DBDD8}">
  <ds:schemaRefs>
    <ds:schemaRef ds:uri="http://schemas.microsoft.com/sharepoint/v3/contenttype/forms"/>
  </ds:schemaRefs>
</ds:datastoreItem>
</file>

<file path=customXml/itemProps3.xml><?xml version="1.0" encoding="utf-8"?>
<ds:datastoreItem xmlns:ds="http://schemas.openxmlformats.org/officeDocument/2006/customXml" ds:itemID="{55CF0EA3-1113-4150-BD6C-1DB0F7781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a01d6c-46d3-4d60-8c82-0e154da045f8"/>
    <ds:schemaRef ds:uri="e30e7381-6c34-4dff-9b78-661113fd1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2965</TotalTime>
  <Words>4852</Words>
  <Application>Microsoft Office PowerPoint</Application>
  <PresentationFormat>Ευρεία οθόνη</PresentationFormat>
  <Paragraphs>644</Paragraphs>
  <Slides>59</Slides>
  <Notes>57</Notes>
  <HiddenSlides>0</HiddenSlides>
  <MMClips>0</MMClips>
  <ScaleCrop>false</ScaleCrop>
  <HeadingPairs>
    <vt:vector size="6" baseType="variant">
      <vt:variant>
        <vt:lpstr>Γραμματοσειρές που χρησιμοποιούνται</vt:lpstr>
      </vt:variant>
      <vt:variant>
        <vt:i4>18</vt:i4>
      </vt:variant>
      <vt:variant>
        <vt:lpstr>Θέμα</vt:lpstr>
      </vt:variant>
      <vt:variant>
        <vt:i4>1</vt:i4>
      </vt:variant>
      <vt:variant>
        <vt:lpstr>Τίτλοι διαφανειών</vt:lpstr>
      </vt:variant>
      <vt:variant>
        <vt:i4>59</vt:i4>
      </vt:variant>
    </vt:vector>
  </HeadingPairs>
  <TitlesOfParts>
    <vt:vector size="78" baseType="lpstr">
      <vt:lpstr>Arial</vt:lpstr>
      <vt:lpstr>Arial Black</vt:lpstr>
      <vt:lpstr>Arno Pro</vt:lpstr>
      <vt:lpstr>BlinkMacSystemFont</vt:lpstr>
      <vt:lpstr>Calibri</vt:lpstr>
      <vt:lpstr>Calibri Light</vt:lpstr>
      <vt:lpstr>Helvetica</vt:lpstr>
      <vt:lpstr>Lato</vt:lpstr>
      <vt:lpstr>Lato Black</vt:lpstr>
      <vt:lpstr>Lato Heavy</vt:lpstr>
      <vt:lpstr>Roboto</vt:lpstr>
      <vt:lpstr>Segoe UI</vt:lpstr>
      <vt:lpstr>Source Sans Pro Light</vt:lpstr>
      <vt:lpstr>Source Sans Pro Semibold</vt:lpstr>
      <vt:lpstr>Source Sans Pro Web</vt:lpstr>
      <vt:lpstr>Symbol</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 Η εκπαίδευση για την αειφορία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Μελέτη Περίπτωσης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Μελέτη Περίπτωσης – Ηλεκτρονικός Εκφοβισμός </vt:lpstr>
      <vt:lpstr>«Τα περιστατικά διαδικτυακού εκφοβισμού που συμβαίνουν εκτός σχολικού ωραρίου θα πρέπει να αντιμετωπιστούν από το σχολείο;    </vt:lpstr>
      <vt:lpstr>Παρουσίαση του PowerPoint</vt:lpstr>
      <vt:lpstr>Παρουσίαση του PowerPoint</vt:lpstr>
      <vt:lpstr>Διαδικτυακός Εκφοβισμός: Ιδιαίτερα Χαρακτηριστικά</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Συνέπειες … για όλους/ες</vt:lpstr>
      <vt:lpstr>Συνέπειες … για όλους/ες</vt:lpstr>
      <vt:lpstr>Συνέπειες … για όλους/ες</vt:lpstr>
      <vt:lpstr>Παρουσίαση του PowerPoint</vt:lpstr>
      <vt:lpstr>Συναισθηματικές Αποκρίσεις για τους Παρατηρητές (Πανελλήνια Έρευνα, 2016)</vt:lpstr>
      <vt:lpstr>Ποια μορφή εκφοβισμού θεωρείτε ως πιο επιβαρυντική για την ψυχική υγεία του παιδιού/εφήβου;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Αναγνώστου Μαρία</dc:creator>
  <cp:lastModifiedBy>Μίνη Πάμελα</cp:lastModifiedBy>
  <cp:revision>29</cp:revision>
  <cp:lastPrinted>2024-07-15T05:27:05Z</cp:lastPrinted>
  <dcterms:created xsi:type="dcterms:W3CDTF">2018-07-25T04:51:00Z</dcterms:created>
  <dcterms:modified xsi:type="dcterms:W3CDTF">2024-09-27T11:36:44Z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9B3C2EBA065E4BD6BAD1B2AE6D20949E_13</vt:lpwstr>
  </property>
  <property fmtid="{D5CDD505-2E9C-101B-9397-08002B2CF9AE}" pid="3" name="KSOProductBuildVer">
    <vt:lpwstr>1033-12.2.0.17119</vt:lpwstr>
  </property>
  <property fmtid="{D5CDD505-2E9C-101B-9397-08002B2CF9AE}" pid="4" name="ContentTypeId">
    <vt:lpwstr>0x010100BFCB87DECCF0574C850F17180F1626EF</vt:lpwstr>
  </property>
  <property fmtid="{D5CDD505-2E9C-101B-9397-08002B2CF9AE}" pid="5" name="MediaServiceImageTags">
    <vt:lpwstr/>
  </property>
</Properties>
</file>