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gLccKz8dCG5nIv1+oxaFgKM8EK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customschemas.google.com/relationships/presentationmetadata" Target="metadata"/><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9db234c788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7" name="Google Shape;347;g29db234c788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9db234c788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g29db234c788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2" name="Google Shape;29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2" name="Google Shape;30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29db234c78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0" name="Google Shape;320;g29db234c78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9db234c788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g29db234c788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11"/>
          <p:cNvGrpSpPr/>
          <p:nvPr/>
        </p:nvGrpSpPr>
        <p:grpSpPr>
          <a:xfrm>
            <a:off x="0" y="-8467"/>
            <a:ext cx="12192000" cy="6866467"/>
            <a:chOff x="0" y="-8467"/>
            <a:chExt cx="12192000" cy="6866467"/>
          </a:xfrm>
        </p:grpSpPr>
        <p:sp>
          <p:nvSpPr>
            <p:cNvPr id="24" name="Google Shape;24;p11"/>
            <p:cNvSpPr/>
            <p:nvPr/>
          </p:nvSpPr>
          <p:spPr>
            <a:xfrm>
              <a:off x="0" y="-7862"/>
              <a:ext cx="863600" cy="5698067"/>
            </a:xfrm>
            <a:custGeom>
              <a:rect b="b" l="l" r="r" t="t"/>
              <a:pathLst>
                <a:path extrusionOk="0" h="5698067" w="863600">
                  <a:moveTo>
                    <a:pt x="0" y="8467"/>
                  </a:moveTo>
                  <a:lnTo>
                    <a:pt x="863600" y="0"/>
                  </a:lnTo>
                  <a:lnTo>
                    <a:pt x="863600" y="16934"/>
                  </a:lnTo>
                  <a:lnTo>
                    <a:pt x="0" y="5698067"/>
                  </a:lnTo>
                  <a:lnTo>
                    <a:pt x="0" y="8467"/>
                  </a:lnTo>
                  <a:close/>
                </a:path>
              </a:pathLst>
            </a:custGeom>
            <a:solidFill>
              <a:schemeClr val="accent1">
                <a:alpha val="69019"/>
              </a:schemeClr>
            </a:solidFill>
            <a:ln>
              <a:noFill/>
            </a:ln>
          </p:spPr>
        </p:sp>
        <p:cxnSp>
          <p:nvCxnSpPr>
            <p:cNvPr id="25" name="Google Shape;25;p11"/>
            <p:cNvCxnSpPr/>
            <p:nvPr/>
          </p:nvCxnSpPr>
          <p:spPr>
            <a:xfrm>
              <a:off x="9371012" y="0"/>
              <a:ext cx="1219200" cy="6858000"/>
            </a:xfrm>
            <a:prstGeom prst="straightConnector1">
              <a:avLst/>
            </a:prstGeom>
            <a:noFill/>
            <a:ln cap="flat" cmpd="sng" w="9525">
              <a:solidFill>
                <a:schemeClr val="accent1">
                  <a:alpha val="69019"/>
                </a:schemeClr>
              </a:solidFill>
              <a:prstDash val="solid"/>
              <a:round/>
              <a:headEnd len="sm" w="sm" type="none"/>
              <a:tailEnd len="sm" w="sm" type="none"/>
            </a:ln>
          </p:spPr>
        </p:cxnSp>
        <p:cxnSp>
          <p:nvCxnSpPr>
            <p:cNvPr id="26" name="Google Shape;26;p11"/>
            <p:cNvCxnSpPr/>
            <p:nvPr/>
          </p:nvCxnSpPr>
          <p:spPr>
            <a:xfrm flipH="1">
              <a:off x="7425267" y="3681413"/>
              <a:ext cx="4763558" cy="3176587"/>
            </a:xfrm>
            <a:prstGeom prst="straightConnector1">
              <a:avLst/>
            </a:prstGeom>
            <a:noFill/>
            <a:ln cap="flat" cmpd="sng" w="9525">
              <a:solidFill>
                <a:schemeClr val="accent1">
                  <a:alpha val="69019"/>
                </a:schemeClr>
              </a:solidFill>
              <a:prstDash val="solid"/>
              <a:round/>
              <a:headEnd len="sm" w="sm" type="none"/>
              <a:tailEnd len="sm" w="sm" type="none"/>
            </a:ln>
          </p:spPr>
        </p:cxnSp>
        <p:sp>
          <p:nvSpPr>
            <p:cNvPr id="27" name="Google Shape;27;p1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28" name="Google Shape;28;p1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9" name="Google Shape;29;p11"/>
            <p:cNvSpPr/>
            <p:nvPr/>
          </p:nvSpPr>
          <p:spPr>
            <a:xfrm>
              <a:off x="8932333" y="3048000"/>
              <a:ext cx="3259667" cy="3810000"/>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F5496">
                <a:alpha val="49019"/>
              </a:srgbClr>
            </a:solidFill>
            <a:ln>
              <a:noFill/>
            </a:ln>
          </p:spPr>
        </p:sp>
        <p:sp>
          <p:nvSpPr>
            <p:cNvPr id="31" name="Google Shape;31;p1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32" name="Google Shape;32;p1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C55A11">
                <a:alpha val="80000"/>
              </a:srgbClr>
            </a:solidFill>
            <a:ln>
              <a:noFill/>
            </a:ln>
          </p:spPr>
        </p:sp>
        <p:sp>
          <p:nvSpPr>
            <p:cNvPr id="33" name="Google Shape;33;p11"/>
            <p:cNvSpPr/>
            <p:nvPr/>
          </p:nvSpPr>
          <p:spPr>
            <a:xfrm>
              <a:off x="10371666" y="3589867"/>
              <a:ext cx="1817159" cy="3268133"/>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1"/>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6" name="Google Shape;36;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32"/>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2"/>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3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3"/>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33"/>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103" name="Google Shape;103;p3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3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34"/>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4"/>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35"/>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5"/>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35"/>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118" name="Google Shape;118;p35"/>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35"/>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l-GR" sz="8000" u="none" cap="none" strike="noStrike">
                <a:solidFill>
                  <a:srgbClr val="8DA9DB"/>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36"/>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6"/>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36"/>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3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7"/>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3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38"/>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8"/>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3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8" name="Shape 148"/>
        <p:cNvGrpSpPr/>
        <p:nvPr/>
      </p:nvGrpSpPr>
      <p:grpSpPr>
        <a:xfrm>
          <a:off x="0" y="0"/>
          <a:ext cx="0" cy="0"/>
          <a:chOff x="0" y="0"/>
          <a:chExt cx="0" cy="0"/>
        </a:xfrm>
      </p:grpSpPr>
      <p:sp>
        <p:nvSpPr>
          <p:cNvPr id="149" name="Google Shape;149;p3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0" name="Google Shape;150;p3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51" name="Google Shape;151;p3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3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154" name="Shape 154"/>
        <p:cNvGrpSpPr/>
        <p:nvPr/>
      </p:nvGrpSpPr>
      <p:grpSpPr>
        <a:xfrm>
          <a:off x="0" y="0"/>
          <a:ext cx="0" cy="0"/>
          <a:chOff x="0" y="0"/>
          <a:chExt cx="0" cy="0"/>
        </a:xfrm>
      </p:grpSpPr>
      <p:sp>
        <p:nvSpPr>
          <p:cNvPr id="155" name="Google Shape;155;p40"/>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0"/>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0"/>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40"/>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40"/>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60" name="Shape 160"/>
        <p:cNvGrpSpPr/>
        <p:nvPr/>
      </p:nvGrpSpPr>
      <p:grpSpPr>
        <a:xfrm>
          <a:off x="0" y="0"/>
          <a:ext cx="0" cy="0"/>
          <a:chOff x="0" y="0"/>
          <a:chExt cx="0" cy="0"/>
        </a:xfrm>
      </p:grpSpPr>
      <p:sp>
        <p:nvSpPr>
          <p:cNvPr id="161" name="Google Shape;161;p41"/>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1"/>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1"/>
          <p:cNvSpPr txBox="1"/>
          <p:nvPr>
            <p:ph type="ctr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4" name="Google Shape;164;p41"/>
          <p:cNvSpPr txBox="1"/>
          <p:nvPr>
            <p:ph idx="1" type="subTitle"/>
          </p:nvPr>
        </p:nvSpPr>
        <p:spPr>
          <a:xfrm>
            <a:off x="1100051" y="4455620"/>
            <a:ext cx="100584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65" name="Google Shape;165;p41"/>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41"/>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41"/>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cxnSp>
        <p:nvCxnSpPr>
          <p:cNvPr id="168" name="Google Shape;168;p41"/>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4"/>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2" name="Google Shape;42;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169" name="Shape 169"/>
        <p:cNvGrpSpPr/>
        <p:nvPr/>
      </p:nvGrpSpPr>
      <p:grpSpPr>
        <a:xfrm>
          <a:off x="0" y="0"/>
          <a:ext cx="0" cy="0"/>
          <a:chOff x="0" y="0"/>
          <a:chExt cx="0" cy="0"/>
        </a:xfrm>
      </p:grpSpPr>
      <p:sp>
        <p:nvSpPr>
          <p:cNvPr id="170" name="Google Shape;170;p42"/>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2"/>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2"/>
          <p:cNvSpPr txBox="1"/>
          <p:nvPr>
            <p:ph type="title"/>
          </p:nvPr>
        </p:nvSpPr>
        <p:spPr>
          <a:xfrm>
            <a:off x="1097280" y="758952"/>
            <a:ext cx="100584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42"/>
          <p:cNvSpPr txBox="1"/>
          <p:nvPr>
            <p:ph idx="1" type="body"/>
          </p:nvPr>
        </p:nvSpPr>
        <p:spPr>
          <a:xfrm>
            <a:off x="1097280" y="4453128"/>
            <a:ext cx="100584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174" name="Google Shape;174;p42"/>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42"/>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42"/>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cxnSp>
        <p:nvCxnSpPr>
          <p:cNvPr id="177" name="Google Shape;177;p42"/>
          <p:cNvCxnSpPr/>
          <p:nvPr/>
        </p:nvCxnSpPr>
        <p:spPr>
          <a:xfrm>
            <a:off x="1207658" y="4343400"/>
            <a:ext cx="987552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8" name="Shape 178"/>
        <p:cNvGrpSpPr/>
        <p:nvPr/>
      </p:nvGrpSpPr>
      <p:grpSpPr>
        <a:xfrm>
          <a:off x="0" y="0"/>
          <a:ext cx="0" cy="0"/>
          <a:chOff x="0" y="0"/>
          <a:chExt cx="0" cy="0"/>
        </a:xfrm>
      </p:grpSpPr>
      <p:sp>
        <p:nvSpPr>
          <p:cNvPr id="179" name="Google Shape;179;p43"/>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43"/>
          <p:cNvSpPr txBox="1"/>
          <p:nvPr>
            <p:ph idx="1" type="body"/>
          </p:nvPr>
        </p:nvSpPr>
        <p:spPr>
          <a:xfrm>
            <a:off x="1097279" y="1845734"/>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1" name="Google Shape;181;p43"/>
          <p:cNvSpPr txBox="1"/>
          <p:nvPr>
            <p:ph idx="2" type="body"/>
          </p:nvPr>
        </p:nvSpPr>
        <p:spPr>
          <a:xfrm>
            <a:off x="6217920" y="1845735"/>
            <a:ext cx="493776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2" name="Google Shape;182;p43"/>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 name="Google Shape;183;p43"/>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43"/>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5" name="Shape 185"/>
        <p:cNvGrpSpPr/>
        <p:nvPr/>
      </p:nvGrpSpPr>
      <p:grpSpPr>
        <a:xfrm>
          <a:off x="0" y="0"/>
          <a:ext cx="0" cy="0"/>
          <a:chOff x="0" y="0"/>
          <a:chExt cx="0" cy="0"/>
        </a:xfrm>
      </p:grpSpPr>
      <p:sp>
        <p:nvSpPr>
          <p:cNvPr id="186" name="Google Shape;186;p44"/>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7" name="Google Shape;187;p44"/>
          <p:cNvSpPr txBox="1"/>
          <p:nvPr>
            <p:ph idx="1" type="body"/>
          </p:nvPr>
        </p:nvSpPr>
        <p:spPr>
          <a:xfrm>
            <a:off x="109728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88" name="Google Shape;188;p44"/>
          <p:cNvSpPr txBox="1"/>
          <p:nvPr>
            <p:ph idx="2" type="body"/>
          </p:nvPr>
        </p:nvSpPr>
        <p:spPr>
          <a:xfrm>
            <a:off x="109728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89" name="Google Shape;189;p44"/>
          <p:cNvSpPr txBox="1"/>
          <p:nvPr>
            <p:ph idx="3" type="body"/>
          </p:nvPr>
        </p:nvSpPr>
        <p:spPr>
          <a:xfrm>
            <a:off x="6217920" y="1846052"/>
            <a:ext cx="493776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190" name="Google Shape;190;p44"/>
          <p:cNvSpPr txBox="1"/>
          <p:nvPr>
            <p:ph idx="4" type="body"/>
          </p:nvPr>
        </p:nvSpPr>
        <p:spPr>
          <a:xfrm>
            <a:off x="6217920" y="2582334"/>
            <a:ext cx="4937760" cy="33782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91" name="Google Shape;191;p44"/>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44"/>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44"/>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4" name="Shape 194"/>
        <p:cNvGrpSpPr/>
        <p:nvPr/>
      </p:nvGrpSpPr>
      <p:grpSpPr>
        <a:xfrm>
          <a:off x="0" y="0"/>
          <a:ext cx="0" cy="0"/>
          <a:chOff x="0" y="0"/>
          <a:chExt cx="0" cy="0"/>
        </a:xfrm>
      </p:grpSpPr>
      <p:sp>
        <p:nvSpPr>
          <p:cNvPr id="195" name="Google Shape;195;p45"/>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45"/>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45"/>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5"/>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199" name="Shape 199"/>
        <p:cNvGrpSpPr/>
        <p:nvPr/>
      </p:nvGrpSpPr>
      <p:grpSpPr>
        <a:xfrm>
          <a:off x="0" y="0"/>
          <a:ext cx="0" cy="0"/>
          <a:chOff x="0" y="0"/>
          <a:chExt cx="0" cy="0"/>
        </a:xfrm>
      </p:grpSpPr>
      <p:sp>
        <p:nvSpPr>
          <p:cNvPr id="200" name="Google Shape;200;p46"/>
          <p:cNvSpPr/>
          <p:nvPr/>
        </p:nvSpPr>
        <p:spPr>
          <a:xfrm>
            <a:off x="16" y="0"/>
            <a:ext cx="4050791"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6"/>
          <p:cNvSpPr/>
          <p:nvPr/>
        </p:nvSpPr>
        <p:spPr>
          <a:xfrm>
            <a:off x="4040071" y="0"/>
            <a:ext cx="64008"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6"/>
          <p:cNvSpPr txBox="1"/>
          <p:nvPr>
            <p:ph type="title"/>
          </p:nvPr>
        </p:nvSpPr>
        <p:spPr>
          <a:xfrm>
            <a:off x="457200" y="594359"/>
            <a:ext cx="32004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3" name="Google Shape;203;p46"/>
          <p:cNvSpPr txBox="1"/>
          <p:nvPr>
            <p:ph idx="1" type="body"/>
          </p:nvPr>
        </p:nvSpPr>
        <p:spPr>
          <a:xfrm>
            <a:off x="4800600" y="731520"/>
            <a:ext cx="6492240"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04" name="Google Shape;204;p46"/>
          <p:cNvSpPr txBox="1"/>
          <p:nvPr>
            <p:ph idx="2" type="body"/>
          </p:nvPr>
        </p:nvSpPr>
        <p:spPr>
          <a:xfrm>
            <a:off x="457200" y="2926080"/>
            <a:ext cx="32004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05" name="Google Shape;205;p46"/>
          <p:cNvSpPr txBox="1"/>
          <p:nvPr>
            <p:ph idx="10" type="dt"/>
          </p:nvPr>
        </p:nvSpPr>
        <p:spPr>
          <a:xfrm>
            <a:off x="465512" y="6459785"/>
            <a:ext cx="261851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46"/>
          <p:cNvSpPr txBox="1"/>
          <p:nvPr>
            <p:ph idx="11" type="ftr"/>
          </p:nvPr>
        </p:nvSpPr>
        <p:spPr>
          <a:xfrm>
            <a:off x="4800600" y="6459785"/>
            <a:ext cx="4648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46"/>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50"/>
              <a:buFont typeface="Arial"/>
              <a:buNone/>
              <a:defRPr b="0" i="0" sz="10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208" name="Shape 208"/>
        <p:cNvGrpSpPr/>
        <p:nvPr/>
      </p:nvGrpSpPr>
      <p:grpSpPr>
        <a:xfrm>
          <a:off x="0" y="0"/>
          <a:ext cx="0" cy="0"/>
          <a:chOff x="0" y="0"/>
          <a:chExt cx="0" cy="0"/>
        </a:xfrm>
      </p:grpSpPr>
      <p:sp>
        <p:nvSpPr>
          <p:cNvPr id="209" name="Google Shape;209;p47"/>
          <p:cNvSpPr/>
          <p:nvPr/>
        </p:nvSpPr>
        <p:spPr>
          <a:xfrm>
            <a:off x="0" y="4953000"/>
            <a:ext cx="12188825"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7"/>
          <p:cNvSpPr/>
          <p:nvPr/>
        </p:nvSpPr>
        <p:spPr>
          <a:xfrm>
            <a:off x="15" y="491507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7"/>
          <p:cNvSpPr txBox="1"/>
          <p:nvPr>
            <p:ph type="title"/>
          </p:nvPr>
        </p:nvSpPr>
        <p:spPr>
          <a:xfrm>
            <a:off x="1097280" y="5074920"/>
            <a:ext cx="10113264"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12" name="Google Shape;212;p47"/>
          <p:cNvPicPr preferRelativeResize="0"/>
          <p:nvPr>
            <p:ph idx="2" type="pic"/>
          </p:nvPr>
        </p:nvPicPr>
        <p:blipFill/>
        <p:spPr>
          <a:xfrm>
            <a:off x="15" y="0"/>
            <a:ext cx="12191985" cy="4915076"/>
          </a:xfrm>
          <a:prstGeom prst="rect">
            <a:avLst/>
          </a:prstGeom>
          <a:blipFill rotWithShape="1">
            <a:blip r:embed="rId2">
              <a:alphaModFix/>
            </a:blip>
            <a:stretch>
              <a:fillRect b="0" l="0" r="0" t="0"/>
            </a:stretch>
          </a:blipFill>
          <a:ln>
            <a:noFill/>
          </a:ln>
        </p:spPr>
      </p:pic>
      <p:sp>
        <p:nvSpPr>
          <p:cNvPr id="213" name="Google Shape;213;p47"/>
          <p:cNvSpPr txBox="1"/>
          <p:nvPr>
            <p:ph idx="1" type="body"/>
          </p:nvPr>
        </p:nvSpPr>
        <p:spPr>
          <a:xfrm>
            <a:off x="1097280" y="5907023"/>
            <a:ext cx="10113264"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214" name="Google Shape;214;p47"/>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47"/>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47"/>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7" name="Shape 217"/>
        <p:cNvGrpSpPr/>
        <p:nvPr/>
      </p:nvGrpSpPr>
      <p:grpSpPr>
        <a:xfrm>
          <a:off x="0" y="0"/>
          <a:ext cx="0" cy="0"/>
          <a:chOff x="0" y="0"/>
          <a:chExt cx="0" cy="0"/>
        </a:xfrm>
      </p:grpSpPr>
      <p:sp>
        <p:nvSpPr>
          <p:cNvPr id="218" name="Google Shape;218;p48"/>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48"/>
          <p:cNvSpPr txBox="1"/>
          <p:nvPr>
            <p:ph idx="1" type="body"/>
          </p:nvPr>
        </p:nvSpPr>
        <p:spPr>
          <a:xfrm rot="5400000">
            <a:off x="4114800" y="-1171786"/>
            <a:ext cx="4023360" cy="100584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0" name="Google Shape;220;p48"/>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8"/>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48"/>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23" name="Shape 223"/>
        <p:cNvGrpSpPr/>
        <p:nvPr/>
      </p:nvGrpSpPr>
      <p:grpSpPr>
        <a:xfrm>
          <a:off x="0" y="0"/>
          <a:ext cx="0" cy="0"/>
          <a:chOff x="0" y="0"/>
          <a:chExt cx="0" cy="0"/>
        </a:xfrm>
      </p:grpSpPr>
      <p:sp>
        <p:nvSpPr>
          <p:cNvPr id="224" name="Google Shape;224;p49"/>
          <p:cNvSpPr/>
          <p:nvPr/>
        </p:nvSpPr>
        <p:spPr>
          <a:xfrm>
            <a:off x="3175" y="6400800"/>
            <a:ext cx="12188825"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9"/>
          <p:cNvSpPr/>
          <p:nvPr/>
        </p:nvSpPr>
        <p:spPr>
          <a:xfrm>
            <a:off x="15" y="6334316"/>
            <a:ext cx="12188825"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9"/>
          <p:cNvSpPr txBox="1"/>
          <p:nvPr>
            <p:ph type="title"/>
          </p:nvPr>
        </p:nvSpPr>
        <p:spPr>
          <a:xfrm rot="5400000">
            <a:off x="7160640" y="1979039"/>
            <a:ext cx="5757421" cy="26289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7" name="Google Shape;227;p49"/>
          <p:cNvSpPr txBox="1"/>
          <p:nvPr>
            <p:ph idx="1" type="body"/>
          </p:nvPr>
        </p:nvSpPr>
        <p:spPr>
          <a:xfrm rot="5400000">
            <a:off x="1826639" y="-573661"/>
            <a:ext cx="5757422" cy="7734300"/>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28" name="Google Shape;228;p4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4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4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000"/>
              <a:buNone/>
              <a:defRPr/>
            </a:lvl1pPr>
            <a:lvl2pPr indent="0" lvl="1" marL="0" algn="r">
              <a:lnSpc>
                <a:spcPct val="100000"/>
              </a:lnSpc>
              <a:spcBef>
                <a:spcPts val="0"/>
              </a:spcBef>
              <a:spcAft>
                <a:spcPts val="0"/>
              </a:spcAft>
              <a:buSzPts val="1000"/>
              <a:buNone/>
              <a:defRPr/>
            </a:lvl2pPr>
            <a:lvl3pPr indent="0" lvl="2" marL="0" algn="r">
              <a:lnSpc>
                <a:spcPct val="100000"/>
              </a:lnSpc>
              <a:spcBef>
                <a:spcPts val="0"/>
              </a:spcBef>
              <a:spcAft>
                <a:spcPts val="0"/>
              </a:spcAft>
              <a:buSzPts val="1000"/>
              <a:buNone/>
              <a:defRPr/>
            </a:lvl3pPr>
            <a:lvl4pPr indent="0" lvl="3" marL="0" algn="r">
              <a:lnSpc>
                <a:spcPct val="100000"/>
              </a:lnSpc>
              <a:spcBef>
                <a:spcPts val="0"/>
              </a:spcBef>
              <a:spcAft>
                <a:spcPts val="0"/>
              </a:spcAft>
              <a:buSzPts val="1000"/>
              <a:buNone/>
              <a:defRPr/>
            </a:lvl4pPr>
            <a:lvl5pPr indent="0" lvl="4" marL="0" algn="r">
              <a:lnSpc>
                <a:spcPct val="100000"/>
              </a:lnSpc>
              <a:spcBef>
                <a:spcPts val="0"/>
              </a:spcBef>
              <a:spcAft>
                <a:spcPts val="0"/>
              </a:spcAft>
              <a:buSzPts val="1000"/>
              <a:buNone/>
              <a:defRPr/>
            </a:lvl5pPr>
            <a:lvl6pPr indent="0" lvl="5" marL="0" algn="r">
              <a:lnSpc>
                <a:spcPct val="100000"/>
              </a:lnSpc>
              <a:spcBef>
                <a:spcPts val="0"/>
              </a:spcBef>
              <a:spcAft>
                <a:spcPts val="0"/>
              </a:spcAft>
              <a:buSzPts val="1000"/>
              <a:buNone/>
              <a:defRPr/>
            </a:lvl6pPr>
            <a:lvl7pPr indent="0" lvl="6" marL="0" algn="r">
              <a:lnSpc>
                <a:spcPct val="100000"/>
              </a:lnSpc>
              <a:spcBef>
                <a:spcPts val="0"/>
              </a:spcBef>
              <a:spcAft>
                <a:spcPts val="0"/>
              </a:spcAft>
              <a:buSzPts val="1000"/>
              <a:buNone/>
              <a:defRPr/>
            </a:lvl7pPr>
            <a:lvl8pPr indent="0" lvl="7" marL="0" algn="r">
              <a:lnSpc>
                <a:spcPct val="100000"/>
              </a:lnSpc>
              <a:spcBef>
                <a:spcPts val="0"/>
              </a:spcBef>
              <a:spcAft>
                <a:spcPts val="0"/>
              </a:spcAft>
              <a:buSzPts val="1000"/>
              <a:buNone/>
              <a:defRPr/>
            </a:lvl8pPr>
            <a:lvl9pPr indent="0" lvl="8" mar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25"/>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5"/>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8" name="Google Shape;48;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6"/>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4" name="Google Shape;54;p26"/>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5" name="Google Shape;55;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2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7"/>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1" name="Google Shape;61;p27"/>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27"/>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3" name="Google Shape;63;p27"/>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4" name="Google Shape;64;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2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30"/>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0"/>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30"/>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31"/>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1"/>
          <p:cNvSpPr/>
          <p:nvPr>
            <p:ph idx="2" type="pic"/>
          </p:nvPr>
        </p:nvSpPr>
        <p:spPr>
          <a:xfrm>
            <a:off x="677334" y="609600"/>
            <a:ext cx="8596668" cy="3845718"/>
          </a:xfrm>
          <a:prstGeom prst="rect">
            <a:avLst/>
          </a:prstGeom>
          <a:noFill/>
          <a:ln>
            <a:noFill/>
          </a:ln>
        </p:spPr>
      </p:sp>
      <p:sp>
        <p:nvSpPr>
          <p:cNvPr id="86" name="Google Shape;86;p31"/>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
        <p:nvSpPr>
          <p:cNvPr id="89" name="Google Shape;89;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0"/>
          <p:cNvGrpSpPr/>
          <p:nvPr/>
        </p:nvGrpSpPr>
        <p:grpSpPr>
          <a:xfrm>
            <a:off x="0" y="-8467"/>
            <a:ext cx="12192000" cy="6866467"/>
            <a:chOff x="0" y="-8467"/>
            <a:chExt cx="12192000" cy="6866467"/>
          </a:xfrm>
        </p:grpSpPr>
        <p:cxnSp>
          <p:nvCxnSpPr>
            <p:cNvPr id="7" name="Google Shape;7;p10"/>
            <p:cNvCxnSpPr/>
            <p:nvPr/>
          </p:nvCxnSpPr>
          <p:spPr>
            <a:xfrm>
              <a:off x="9371012" y="0"/>
              <a:ext cx="1219200" cy="6858000"/>
            </a:xfrm>
            <a:prstGeom prst="straightConnector1">
              <a:avLst/>
            </a:prstGeom>
            <a:noFill/>
            <a:ln cap="flat" cmpd="sng" w="9525">
              <a:solidFill>
                <a:schemeClr val="accent1">
                  <a:alpha val="69019"/>
                </a:schemeClr>
              </a:solidFill>
              <a:prstDash val="solid"/>
              <a:round/>
              <a:headEnd len="sm" w="sm" type="none"/>
              <a:tailEnd len="sm" w="sm" type="none"/>
            </a:ln>
          </p:spPr>
        </p:cxnSp>
        <p:cxnSp>
          <p:nvCxnSpPr>
            <p:cNvPr id="8" name="Google Shape;8;p10"/>
            <p:cNvCxnSpPr/>
            <p:nvPr/>
          </p:nvCxnSpPr>
          <p:spPr>
            <a:xfrm flipH="1">
              <a:off x="7425267" y="3681413"/>
              <a:ext cx="4763558" cy="3176587"/>
            </a:xfrm>
            <a:prstGeom prst="straightConnector1">
              <a:avLst/>
            </a:prstGeom>
            <a:noFill/>
            <a:ln cap="flat" cmpd="sng" w="9525">
              <a:solidFill>
                <a:schemeClr val="accent1">
                  <a:alpha val="69019"/>
                </a:schemeClr>
              </a:solidFill>
              <a:prstDash val="solid"/>
              <a:round/>
              <a:headEnd len="sm" w="sm" type="none"/>
              <a:tailEnd len="sm" w="sm" type="none"/>
            </a:ln>
          </p:spPr>
        </p:cxnSp>
        <p:sp>
          <p:nvSpPr>
            <p:cNvPr id="9" name="Google Shape;9;p1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10" name="Google Shape;10;p1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0"/>
            <p:cNvSpPr/>
            <p:nvPr/>
          </p:nvSpPr>
          <p:spPr>
            <a:xfrm>
              <a:off x="8932333" y="3048000"/>
              <a:ext cx="3259667" cy="3810000"/>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2F5496">
                <a:alpha val="49019"/>
              </a:srgbClr>
            </a:solidFill>
            <a:ln>
              <a:noFill/>
            </a:ln>
          </p:spPr>
        </p:sp>
        <p:sp>
          <p:nvSpPr>
            <p:cNvPr id="13" name="Google Shape;13;p1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chemeClr val="accent2">
                <a:alpha val="69019"/>
              </a:schemeClr>
            </a:solidFill>
            <a:ln>
              <a:noFill/>
            </a:ln>
          </p:spPr>
        </p:sp>
        <p:sp>
          <p:nvSpPr>
            <p:cNvPr id="14" name="Google Shape;14;p1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C55A11">
                <a:alpha val="80000"/>
              </a:srgbClr>
            </a:solidFill>
            <a:ln>
              <a:noFill/>
            </a:ln>
          </p:spPr>
        </p:sp>
        <p:sp>
          <p:nvSpPr>
            <p:cNvPr id="15" name="Google Shape;15;p10"/>
            <p:cNvSpPr/>
            <p:nvPr/>
          </p:nvSpPr>
          <p:spPr>
            <a:xfrm>
              <a:off x="10371666" y="3589867"/>
              <a:ext cx="1817159" cy="3268133"/>
            </a:xfrm>
            <a:prstGeom prst="triangle">
              <a:avLst>
                <a:gd fmla="val 100000" name="adj"/>
              </a:avLst>
            </a:prstGeom>
            <a:solidFill>
              <a:srgbClr val="2F5496">
                <a:alpha val="65098"/>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0"/>
            <p:cNvSpPr/>
            <p:nvPr/>
          </p:nvSpPr>
          <p:spPr>
            <a:xfrm>
              <a:off x="0" y="4013200"/>
              <a:ext cx="448733" cy="2844800"/>
            </a:xfrm>
            <a:prstGeom prst="triangle">
              <a:avLst>
                <a:gd fmla="val 0" name="adj"/>
              </a:avLst>
            </a:prstGeom>
            <a:solidFill>
              <a:schemeClr val="accent1">
                <a:alpha val="69019"/>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1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l-G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9"/>
          <p:cNvSpPr/>
          <p:nvPr/>
        </p:nvSpPr>
        <p:spPr>
          <a:xfrm>
            <a:off x="1" y="6400800"/>
            <a:ext cx="12192000"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p:nvPr/>
        </p:nvSpPr>
        <p:spPr>
          <a:xfrm>
            <a:off x="0" y="6334316"/>
            <a:ext cx="12192001" cy="6599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9"/>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3" name="Google Shape;143;p9"/>
          <p:cNvSpPr txBox="1"/>
          <p:nvPr>
            <p:ph idx="1" type="body"/>
          </p:nvPr>
        </p:nvSpPr>
        <p:spPr>
          <a:xfrm>
            <a:off x="1097280" y="1845734"/>
            <a:ext cx="10058400"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4" name="Google Shape;144;p9"/>
          <p:cNvSpPr txBox="1"/>
          <p:nvPr>
            <p:ph idx="10" type="dt"/>
          </p:nvPr>
        </p:nvSpPr>
        <p:spPr>
          <a:xfrm>
            <a:off x="1097280" y="6459785"/>
            <a:ext cx="247227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5" name="Google Shape;145;p9"/>
          <p:cNvSpPr txBox="1"/>
          <p:nvPr>
            <p:ph idx="11" type="ftr"/>
          </p:nvPr>
        </p:nvSpPr>
        <p:spPr>
          <a:xfrm>
            <a:off x="3686185" y="6459785"/>
            <a:ext cx="4822804"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FFFFFF"/>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6" name="Google Shape;146;p9"/>
          <p:cNvSpPr txBox="1"/>
          <p:nvPr>
            <p:ph idx="12" type="sldNum"/>
          </p:nvPr>
        </p:nvSpPr>
        <p:spPr>
          <a:xfrm>
            <a:off x="9900458" y="6459785"/>
            <a:ext cx="1312025"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l-GR"/>
              <a:t>‹#›</a:t>
            </a:fld>
            <a:endParaRPr/>
          </a:p>
        </p:txBody>
      </p:sp>
      <p:cxnSp>
        <p:nvCxnSpPr>
          <p:cNvPr id="147" name="Google Shape;147;p9"/>
          <p:cNvCxnSpPr/>
          <p:nvPr/>
        </p:nvCxnSpPr>
        <p:spPr>
          <a:xfrm>
            <a:off x="1193532" y="1737845"/>
            <a:ext cx="996696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hyperlink" Target="https://makecode.microbit.org/"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3.jpg"/><Relationship Id="rId7"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7.png"/><Relationship Id="rId5" Type="http://schemas.openxmlformats.org/officeDocument/2006/relationships/image" Target="../media/image11.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
          <p:cNvSpPr/>
          <p:nvPr/>
        </p:nvSpPr>
        <p:spPr>
          <a:xfrm>
            <a:off x="1012067" y="3433742"/>
            <a:ext cx="8407200" cy="124200"/>
          </a:xfrm>
          <a:prstGeom prst="rect">
            <a:avLst/>
          </a:prstGeom>
          <a:gradFill>
            <a:gsLst>
              <a:gs pos="0">
                <a:srgbClr val="FFC33B"/>
              </a:gs>
              <a:gs pos="78000">
                <a:srgbClr val="E8AE00"/>
              </a:gs>
              <a:gs pos="100000">
                <a:srgbClr val="E8AE00"/>
              </a:gs>
            </a:gsLst>
            <a:lin ang="5400000" scaled="0"/>
          </a:gradFill>
          <a:ln>
            <a:noFill/>
          </a:ln>
          <a:effectLst>
            <a:outerShdw blurRad="50800" rotWithShape="0" dir="5400000" dist="381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pic>
        <p:nvPicPr>
          <p:cNvPr descr="Micro:bit Educational Foundation | micro:bit" id="236" name="Google Shape;236;p1"/>
          <p:cNvPicPr preferRelativeResize="0"/>
          <p:nvPr/>
        </p:nvPicPr>
        <p:blipFill rotWithShape="1">
          <a:blip r:embed="rId3">
            <a:alphaModFix/>
          </a:blip>
          <a:srcRect b="0" l="0" r="0" t="0"/>
          <a:stretch/>
        </p:blipFill>
        <p:spPr>
          <a:xfrm>
            <a:off x="6664569" y="4118947"/>
            <a:ext cx="1924718" cy="1413836"/>
          </a:xfrm>
          <a:prstGeom prst="rect">
            <a:avLst/>
          </a:prstGeom>
          <a:noFill/>
          <a:ln>
            <a:noFill/>
          </a:ln>
        </p:spPr>
      </p:pic>
      <p:pic>
        <p:nvPicPr>
          <p:cNvPr id="237" name="Google Shape;237;p1"/>
          <p:cNvPicPr preferRelativeResize="0"/>
          <p:nvPr/>
        </p:nvPicPr>
        <p:blipFill rotWithShape="1">
          <a:blip r:embed="rId4">
            <a:alphaModFix/>
          </a:blip>
          <a:srcRect b="0" l="0" r="0" t="0"/>
          <a:stretch/>
        </p:blipFill>
        <p:spPr>
          <a:xfrm>
            <a:off x="798329" y="3979351"/>
            <a:ext cx="3928367" cy="1494283"/>
          </a:xfrm>
          <a:prstGeom prst="rect">
            <a:avLst/>
          </a:prstGeom>
          <a:noFill/>
          <a:ln>
            <a:noFill/>
          </a:ln>
        </p:spPr>
      </p:pic>
      <p:pic>
        <p:nvPicPr>
          <p:cNvPr id="238" name="Google Shape;238;p1"/>
          <p:cNvPicPr preferRelativeResize="0"/>
          <p:nvPr/>
        </p:nvPicPr>
        <p:blipFill>
          <a:blip r:embed="rId5">
            <a:alphaModFix/>
          </a:blip>
          <a:stretch>
            <a:fillRect/>
          </a:stretch>
        </p:blipFill>
        <p:spPr>
          <a:xfrm>
            <a:off x="2662613" y="412000"/>
            <a:ext cx="5106031" cy="28290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29db234c788_0_17"/>
          <p:cNvSpPr txBox="1"/>
          <p:nvPr/>
        </p:nvSpPr>
        <p:spPr>
          <a:xfrm>
            <a:off x="1686675" y="942975"/>
            <a:ext cx="9695100" cy="4914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50" name="Google Shape;350;g29db234c788_0_17"/>
          <p:cNvSpPr/>
          <p:nvPr/>
        </p:nvSpPr>
        <p:spPr>
          <a:xfrm>
            <a:off x="3944475" y="1576350"/>
            <a:ext cx="6786600" cy="37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7916"/>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Σχεδιάστε στο μπλοκ “Show LEDs” μία χαρούμενη φατσούλα και μία στενοχωρημένη. Προγραμματίστε τις ώστε όταν πιεστεί το κουμπί Α να δείχνει τη χαρούμενη, και όταν πιεστεί το κουμπί Β τη στενοχωρημένη.  </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Δοκιμάστε το ίδιο και τις εντολές if δύο φορές</a:t>
            </a:r>
            <a:endParaRPr b="0" i="0" sz="1800" u="none" cap="none" strike="noStrike">
              <a:solidFill>
                <a:schemeClr val="dk1"/>
              </a:solidFill>
              <a:latin typeface="Arial"/>
              <a:ea typeface="Arial"/>
              <a:cs typeface="Arial"/>
              <a:sym typeface="Arial"/>
            </a:endParaRPr>
          </a:p>
          <a:p>
            <a:pPr indent="-342900" lvl="0" marL="457200" marR="0" rtl="0" algn="l">
              <a:lnSpc>
                <a:spcPct val="120000"/>
              </a:lnSpc>
              <a:spcBef>
                <a:spcPts val="800"/>
              </a:spcBef>
              <a:spcAft>
                <a:spcPts val="0"/>
              </a:spcAft>
              <a:buClr>
                <a:schemeClr val="dk1"/>
              </a:buClr>
              <a:buSzPts val="1800"/>
              <a:buFont typeface="Arial"/>
              <a:buChar char="-"/>
            </a:pPr>
            <a:r>
              <a:rPr b="0" i="0" lang="el-GR" sz="1800" u="none" cap="none" strike="noStrike">
                <a:solidFill>
                  <a:schemeClr val="dk1"/>
                </a:solidFill>
                <a:latin typeface="Arial"/>
                <a:ea typeface="Arial"/>
                <a:cs typeface="Arial"/>
                <a:sym typeface="Arial"/>
              </a:rPr>
              <a:t>Μία με συνεχόμενα if (polling)</a:t>
            </a:r>
            <a:endParaRPr b="0" i="0" sz="1800" u="none" cap="none" strike="noStrike">
              <a:solidFill>
                <a:schemeClr val="dk1"/>
              </a:solidFill>
              <a:latin typeface="Arial"/>
              <a:ea typeface="Arial"/>
              <a:cs typeface="Arial"/>
              <a:sym typeface="Arial"/>
            </a:endParaRPr>
          </a:p>
          <a:p>
            <a:pPr indent="-342900" lvl="0" marL="457200" marR="0" rtl="0" algn="l">
              <a:lnSpc>
                <a:spcPct val="120000"/>
              </a:lnSpc>
              <a:spcBef>
                <a:spcPts val="0"/>
              </a:spcBef>
              <a:spcAft>
                <a:spcPts val="1000"/>
              </a:spcAft>
              <a:buClr>
                <a:schemeClr val="dk1"/>
              </a:buClr>
              <a:buSzPts val="1800"/>
              <a:buFont typeface="Arial"/>
              <a:buChar char="-"/>
            </a:pPr>
            <a:r>
              <a:rPr b="0" i="0" lang="el-GR" sz="1800" u="none" cap="none" strike="noStrike">
                <a:solidFill>
                  <a:schemeClr val="dk1"/>
                </a:solidFill>
                <a:latin typeface="Arial"/>
                <a:ea typeface="Arial"/>
                <a:cs typeface="Arial"/>
                <a:sym typeface="Arial"/>
              </a:rPr>
              <a:t>Και μία με την εντολή if… else (εμφωλευμένο if)</a:t>
            </a:r>
            <a:endParaRPr b="0" i="0" sz="2500" u="none" cap="none" strike="noStrike">
              <a:solidFill>
                <a:schemeClr val="dk1"/>
              </a:solidFill>
              <a:latin typeface="Calibri"/>
              <a:ea typeface="Calibri"/>
              <a:cs typeface="Calibri"/>
              <a:sym typeface="Calibri"/>
            </a:endParaRPr>
          </a:p>
        </p:txBody>
      </p:sp>
      <p:sp>
        <p:nvSpPr>
          <p:cNvPr id="351" name="Google Shape;351;g29db234c788_0_17"/>
          <p:cNvSpPr txBox="1"/>
          <p:nvPr/>
        </p:nvSpPr>
        <p:spPr>
          <a:xfrm>
            <a:off x="309588" y="632200"/>
            <a:ext cx="3000000" cy="6393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a:p>
            <a:pPr indent="0" lvl="0" marL="0" marR="0" rtl="0" algn="l">
              <a:lnSpc>
                <a:spcPct val="107916"/>
              </a:lnSpc>
              <a:spcBef>
                <a:spcPts val="800"/>
              </a:spcBef>
              <a:spcAft>
                <a:spcPts val="800"/>
              </a:spcAft>
              <a:buClr>
                <a:srgbClr val="000000"/>
              </a:buClr>
              <a:buSzPts val="1100"/>
              <a:buFont typeface="Arial"/>
              <a:buNone/>
            </a:pPr>
            <a:r>
              <a:rPr b="1" i="0" lang="el-GR" sz="1100" u="sng" cap="none" strike="noStrike">
                <a:solidFill>
                  <a:schemeClr val="dk1"/>
                </a:solidFill>
                <a:latin typeface="Arial"/>
                <a:ea typeface="Arial"/>
                <a:cs typeface="Arial"/>
                <a:sym typeface="Arial"/>
              </a:rPr>
              <a:t>Ενότητα Β (Κουμπιά Α και Β)</a:t>
            </a:r>
            <a:endParaRPr b="1" i="0" sz="1100" u="sng" cap="none" strike="noStrike">
              <a:solidFill>
                <a:schemeClr val="dk1"/>
              </a:solidFill>
              <a:latin typeface="Arial"/>
              <a:ea typeface="Arial"/>
              <a:cs typeface="Arial"/>
              <a:sym typeface="Arial"/>
            </a:endParaRPr>
          </a:p>
        </p:txBody>
      </p:sp>
      <p:grpSp>
        <p:nvGrpSpPr>
          <p:cNvPr id="352" name="Google Shape;352;g29db234c788_0_17"/>
          <p:cNvGrpSpPr/>
          <p:nvPr/>
        </p:nvGrpSpPr>
        <p:grpSpPr>
          <a:xfrm>
            <a:off x="0" y="106007"/>
            <a:ext cx="12023324" cy="525100"/>
            <a:chOff x="0" y="123292"/>
            <a:chExt cx="12023324" cy="525100"/>
          </a:xfrm>
        </p:grpSpPr>
        <p:sp>
          <p:nvSpPr>
            <p:cNvPr id="353" name="Google Shape;353;g29db234c788_0_17"/>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4" name="Google Shape;354;g29db234c788_0_17"/>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pic>
        <p:nvPicPr>
          <p:cNvPr id="355" name="Google Shape;355;g29db234c788_0_17"/>
          <p:cNvPicPr preferRelativeResize="0"/>
          <p:nvPr/>
        </p:nvPicPr>
        <p:blipFill rotWithShape="1">
          <a:blip r:embed="rId3">
            <a:alphaModFix/>
          </a:blip>
          <a:srcRect b="0" l="0" r="0" t="0"/>
          <a:stretch/>
        </p:blipFill>
        <p:spPr>
          <a:xfrm>
            <a:off x="0" y="-26341"/>
            <a:ext cx="1608194" cy="611729"/>
          </a:xfrm>
          <a:prstGeom prst="rect">
            <a:avLst/>
          </a:prstGeom>
          <a:noFill/>
          <a:ln>
            <a:noFill/>
          </a:ln>
        </p:spPr>
      </p:pic>
      <p:pic>
        <p:nvPicPr>
          <p:cNvPr id="356" name="Google Shape;356;g29db234c788_0_17"/>
          <p:cNvPicPr preferRelativeResize="0"/>
          <p:nvPr/>
        </p:nvPicPr>
        <p:blipFill rotWithShape="1">
          <a:blip r:embed="rId4">
            <a:alphaModFix/>
          </a:blip>
          <a:srcRect b="5942" l="0" r="66614" t="28"/>
          <a:stretch/>
        </p:blipFill>
        <p:spPr>
          <a:xfrm>
            <a:off x="866300" y="2176350"/>
            <a:ext cx="2031925" cy="317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29db234c788_0_24"/>
          <p:cNvSpPr txBox="1"/>
          <p:nvPr/>
        </p:nvSpPr>
        <p:spPr>
          <a:xfrm>
            <a:off x="1925700" y="1660600"/>
            <a:ext cx="9695100" cy="4914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62" name="Google Shape;362;g29db234c788_0_24"/>
          <p:cNvSpPr/>
          <p:nvPr/>
        </p:nvSpPr>
        <p:spPr>
          <a:xfrm>
            <a:off x="425000" y="1549725"/>
            <a:ext cx="7530300" cy="4303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Θα φτιάξουμε το δικό μας φωτοκύτταρο, χρησιμοποιώντας τα LEDs ως αισθητήρες.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Μέσα στην εντολή «Για πάντα» αντιγράψτε το παρακάτω πρόγραμμα. Με τη σειριακή εγγραφή γραμμής θα εντοπίσετε από τα δεδομένα που στέλνει το micro:bit στον υπολογιστή ποιο είναι εκείνο το επίπεδο φωτισμού το οποίο το micro:bit θεωρεί ως «φως» ή «σκοτάδι», δοκιμάζοντας διάφορες τιμές. Για την εναλλαγή φως-σκοτάδι βάλτε το χέρι σας πάνω από το LED matrix.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0"/>
              </a:spcAft>
              <a:buClr>
                <a:srgbClr val="000000"/>
              </a:buClr>
              <a:buSzPts val="1800"/>
              <a:buFont typeface="Arial"/>
              <a:buNone/>
            </a:pPr>
            <a:r>
              <a:rPr b="0" i="0" lang="el-GR" sz="1800" u="none" cap="none" strike="noStrike">
                <a:solidFill>
                  <a:schemeClr val="dk1"/>
                </a:solidFill>
                <a:latin typeface="Arial"/>
                <a:ea typeface="Arial"/>
                <a:cs typeface="Arial"/>
                <a:sym typeface="Arial"/>
              </a:rPr>
              <a:t>Προσοχή! Η τιμή που θα βρείτε δεν είναι ίδια για όλες τις συσκευές. </a:t>
            </a:r>
            <a:endParaRPr b="0" i="0" sz="1800" u="none" cap="none" strike="noStrike">
              <a:solidFill>
                <a:schemeClr val="dk1"/>
              </a:solidFill>
              <a:latin typeface="Arial"/>
              <a:ea typeface="Arial"/>
              <a:cs typeface="Arial"/>
              <a:sym typeface="Arial"/>
            </a:endParaRPr>
          </a:p>
          <a:p>
            <a:pPr indent="0" lvl="0" marL="0" marR="0" rtl="0" algn="l">
              <a:lnSpc>
                <a:spcPct val="120000"/>
              </a:lnSpc>
              <a:spcBef>
                <a:spcPts val="1000"/>
              </a:spcBef>
              <a:spcAft>
                <a:spcPts val="1000"/>
              </a:spcAft>
              <a:buClr>
                <a:srgbClr val="000000"/>
              </a:buClr>
              <a:buSzPts val="1800"/>
              <a:buFont typeface="Arial"/>
              <a:buNone/>
            </a:pPr>
            <a:r>
              <a:rPr b="0" i="0" lang="el-GR" sz="1800" u="none" cap="none" strike="noStrike">
                <a:solidFill>
                  <a:schemeClr val="dk1"/>
                </a:solidFill>
                <a:latin typeface="Arial"/>
                <a:ea typeface="Arial"/>
                <a:cs typeface="Arial"/>
                <a:sym typeface="Arial"/>
              </a:rPr>
              <a:t>Δείτε στο show data console/Συσκευή πως αλλάζουν το επίπεδο φωτισμού που εντοπίζουν τα LED</a:t>
            </a:r>
            <a:endParaRPr b="0" i="0" sz="1800" u="none" cap="none" strike="noStrike">
              <a:solidFill>
                <a:schemeClr val="dk1"/>
              </a:solidFill>
              <a:latin typeface="Arial"/>
              <a:ea typeface="Arial"/>
              <a:cs typeface="Arial"/>
              <a:sym typeface="Arial"/>
            </a:endParaRPr>
          </a:p>
        </p:txBody>
      </p:sp>
      <p:pic>
        <p:nvPicPr>
          <p:cNvPr descr="Εικόνα που περιέχει πίνακας&#10;&#10;Περιγραφή που δημιουργήθηκε αυτόματα" id="363" name="Google Shape;363;g29db234c788_0_24"/>
          <p:cNvPicPr preferRelativeResize="0"/>
          <p:nvPr/>
        </p:nvPicPr>
        <p:blipFill rotWithShape="1">
          <a:blip r:embed="rId3">
            <a:alphaModFix/>
          </a:blip>
          <a:srcRect b="0" l="0" r="0" t="0"/>
          <a:stretch/>
        </p:blipFill>
        <p:spPr>
          <a:xfrm>
            <a:off x="8349350" y="743725"/>
            <a:ext cx="3461650" cy="5480925"/>
          </a:xfrm>
          <a:prstGeom prst="rect">
            <a:avLst/>
          </a:prstGeom>
          <a:noFill/>
          <a:ln>
            <a:noFill/>
          </a:ln>
        </p:spPr>
      </p:pic>
      <p:sp>
        <p:nvSpPr>
          <p:cNvPr id="364" name="Google Shape;364;g29db234c788_0_24"/>
          <p:cNvSpPr txBox="1"/>
          <p:nvPr/>
        </p:nvSpPr>
        <p:spPr>
          <a:xfrm>
            <a:off x="365575" y="911125"/>
            <a:ext cx="31806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7916"/>
              </a:lnSpc>
              <a:spcBef>
                <a:spcPts val="0"/>
              </a:spcBef>
              <a:spcAft>
                <a:spcPts val="800"/>
              </a:spcAft>
              <a:buClr>
                <a:srgbClr val="000000"/>
              </a:buClr>
              <a:buSzPts val="1100"/>
              <a:buFont typeface="Arial"/>
              <a:buNone/>
            </a:pPr>
            <a:r>
              <a:rPr b="1" i="0" lang="el-GR" sz="1100" u="sng" cap="none" strike="noStrike">
                <a:solidFill>
                  <a:schemeClr val="dk1"/>
                </a:solidFill>
                <a:latin typeface="Arial"/>
                <a:ea typeface="Arial"/>
                <a:cs typeface="Arial"/>
                <a:sym typeface="Arial"/>
              </a:rPr>
              <a:t>Ενότητα Γ (η οθόνη LED ως αισθητήρας)</a:t>
            </a:r>
            <a:endParaRPr b="1" i="0" sz="1100" u="sng" cap="none" strike="noStrike">
              <a:solidFill>
                <a:schemeClr val="dk1"/>
              </a:solidFill>
              <a:latin typeface="Arial"/>
              <a:ea typeface="Arial"/>
              <a:cs typeface="Arial"/>
              <a:sym typeface="Arial"/>
            </a:endParaRPr>
          </a:p>
        </p:txBody>
      </p:sp>
      <p:grpSp>
        <p:nvGrpSpPr>
          <p:cNvPr id="365" name="Google Shape;365;g29db234c788_0_24"/>
          <p:cNvGrpSpPr/>
          <p:nvPr/>
        </p:nvGrpSpPr>
        <p:grpSpPr>
          <a:xfrm>
            <a:off x="0" y="106007"/>
            <a:ext cx="12023324" cy="525100"/>
            <a:chOff x="0" y="123292"/>
            <a:chExt cx="12023324" cy="525100"/>
          </a:xfrm>
        </p:grpSpPr>
        <p:sp>
          <p:nvSpPr>
            <p:cNvPr id="366" name="Google Shape;366;g29db234c788_0_24"/>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7" name="Google Shape;367;g29db234c788_0_24"/>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pic>
        <p:nvPicPr>
          <p:cNvPr id="368" name="Google Shape;368;g29db234c788_0_24"/>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grpSp>
        <p:nvGrpSpPr>
          <p:cNvPr id="243" name="Google Shape;243;p2"/>
          <p:cNvGrpSpPr/>
          <p:nvPr/>
        </p:nvGrpSpPr>
        <p:grpSpPr>
          <a:xfrm>
            <a:off x="0" y="106007"/>
            <a:ext cx="12023324" cy="525100"/>
            <a:chOff x="0" y="123292"/>
            <a:chExt cx="12023324" cy="525100"/>
          </a:xfrm>
        </p:grpSpPr>
        <p:sp>
          <p:nvSpPr>
            <p:cNvPr id="244" name="Google Shape;244;p2"/>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5" name="Google Shape;245;p2"/>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sp>
        <p:nvSpPr>
          <p:cNvPr id="246" name="Google Shape;246;p2"/>
          <p:cNvSpPr/>
          <p:nvPr/>
        </p:nvSpPr>
        <p:spPr>
          <a:xfrm>
            <a:off x="1140903" y="1610686"/>
            <a:ext cx="10343625" cy="34394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7" name="Google Shape;247;p2"/>
          <p:cNvSpPr/>
          <p:nvPr/>
        </p:nvSpPr>
        <p:spPr>
          <a:xfrm>
            <a:off x="139400" y="1025175"/>
            <a:ext cx="2308200" cy="1446900"/>
          </a:xfrm>
          <a:prstGeom prst="wedgeEllipseCallout">
            <a:avLst>
              <a:gd fmla="val 3023" name="adj1"/>
              <a:gd fmla="val 86205" name="adj2"/>
            </a:avLst>
          </a:prstGeom>
          <a:solidFill>
            <a:schemeClr val="accent1"/>
          </a:solidFill>
          <a:ln cap="flat" cmpd="sng" w="19050">
            <a:solidFill>
              <a:srgbClr val="8D41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Σήμερα θα μάθουμε τι είναι ένας μικρο-ελεγκτ</a:t>
            </a:r>
            <a:r>
              <a:rPr lang="el-GR" sz="1800">
                <a:solidFill>
                  <a:schemeClr val="lt1"/>
                </a:solidFill>
                <a:latin typeface="Calibri"/>
                <a:ea typeface="Calibri"/>
                <a:cs typeface="Calibri"/>
                <a:sym typeface="Calibri"/>
              </a:rPr>
              <a:t>η</a:t>
            </a:r>
            <a:r>
              <a:rPr b="0" i="0" lang="el-GR" sz="1800" u="none" cap="none" strike="noStrike">
                <a:solidFill>
                  <a:schemeClr val="lt1"/>
                </a:solidFill>
                <a:latin typeface="Calibri"/>
                <a:ea typeface="Calibri"/>
                <a:cs typeface="Calibri"/>
                <a:sym typeface="Calibri"/>
              </a:rPr>
              <a:t>ς</a:t>
            </a:r>
            <a:endParaRPr b="0" i="0" sz="1800" u="none" cap="none" strike="noStrike">
              <a:solidFill>
                <a:schemeClr val="lt1"/>
              </a:solidFill>
              <a:latin typeface="Calibri"/>
              <a:ea typeface="Calibri"/>
              <a:cs typeface="Calibri"/>
              <a:sym typeface="Calibri"/>
            </a:endParaRPr>
          </a:p>
        </p:txBody>
      </p:sp>
      <p:pic>
        <p:nvPicPr>
          <p:cNvPr id="248" name="Google Shape;248;p2"/>
          <p:cNvPicPr preferRelativeResize="0"/>
          <p:nvPr/>
        </p:nvPicPr>
        <p:blipFill rotWithShape="1">
          <a:blip r:embed="rId3">
            <a:alphaModFix/>
          </a:blip>
          <a:srcRect b="0" l="0" r="0" t="0"/>
          <a:stretch/>
        </p:blipFill>
        <p:spPr>
          <a:xfrm>
            <a:off x="0" y="-26341"/>
            <a:ext cx="1608194" cy="611729"/>
          </a:xfrm>
          <a:prstGeom prst="rect">
            <a:avLst/>
          </a:prstGeom>
          <a:noFill/>
          <a:ln>
            <a:noFill/>
          </a:ln>
        </p:spPr>
      </p:pic>
      <p:sp>
        <p:nvSpPr>
          <p:cNvPr id="249" name="Google Shape;249;p2"/>
          <p:cNvSpPr txBox="1"/>
          <p:nvPr/>
        </p:nvSpPr>
        <p:spPr>
          <a:xfrm>
            <a:off x="2865975" y="996975"/>
            <a:ext cx="9016200" cy="14469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l-GR" sz="2200" u="none" cap="none" strike="noStrike">
                <a:solidFill>
                  <a:schemeClr val="dk1"/>
                </a:solidFill>
                <a:latin typeface="Calibri"/>
                <a:ea typeface="Calibri"/>
                <a:cs typeface="Calibri"/>
                <a:sym typeface="Calibri"/>
              </a:rPr>
              <a:t>Ένας μικροεπεξεργαστής είναι ένα ολοκληρωμένο κύκλωμα, </a:t>
            </a:r>
            <a:r>
              <a:rPr lang="el-GR" sz="1200"/>
              <a:t> </a:t>
            </a:r>
            <a:r>
              <a:rPr b="0" i="0" lang="el-GR" sz="2200" u="none" cap="none" strike="noStrike">
                <a:solidFill>
                  <a:schemeClr val="dk1"/>
                </a:solidFill>
                <a:latin typeface="Calibri"/>
                <a:ea typeface="Calibri"/>
                <a:cs typeface="Calibri"/>
                <a:sym typeface="Calibri"/>
              </a:rPr>
              <a:t>που είναι σχεδιασμένο να εκτελεί μια συγκεκριμένη λειτουργία.</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l-GR" sz="2200" u="none" cap="none" strike="noStrike">
                <a:solidFill>
                  <a:schemeClr val="dk1"/>
                </a:solidFill>
                <a:latin typeface="Calibri"/>
                <a:ea typeface="Calibri"/>
                <a:cs typeface="Calibri"/>
                <a:sym typeface="Calibri"/>
              </a:rPr>
              <a:t>Αποτελείται από μια πλακέτα, όπου συνδέονται π.χ. αισθητήρες, διακόπτες,</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l-GR" sz="2200" u="none" cap="none" strike="noStrike">
                <a:solidFill>
                  <a:schemeClr val="dk1"/>
                </a:solidFill>
                <a:latin typeface="Calibri"/>
                <a:ea typeface="Calibri"/>
                <a:cs typeface="Calibri"/>
                <a:sym typeface="Calibri"/>
              </a:rPr>
              <a:t>ρελέ, κινητήρες, μεγάφωνα και φώτα</a:t>
            </a:r>
            <a:endParaRPr b="0" i="0" sz="1200" u="none" cap="none" strike="noStrike">
              <a:solidFill>
                <a:srgbClr val="000000"/>
              </a:solidFill>
              <a:latin typeface="Arial"/>
              <a:ea typeface="Arial"/>
              <a:cs typeface="Arial"/>
              <a:sym typeface="Arial"/>
            </a:endParaRPr>
          </a:p>
        </p:txBody>
      </p:sp>
      <p:sp>
        <p:nvSpPr>
          <p:cNvPr id="250" name="Google Shape;250;p2"/>
          <p:cNvSpPr txBox="1"/>
          <p:nvPr/>
        </p:nvSpPr>
        <p:spPr>
          <a:xfrm>
            <a:off x="3655245" y="2780814"/>
            <a:ext cx="7473000" cy="31707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Για παράδειγμα, ένα έξυπνο σπίτι, περιέχει πολλούς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μικροεπεξεργαστές, οι οποίοι επικοινωνούν μεταξύ τους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ή με ένα πιο περίπλοκο κεντρικό σύστημα.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Μικροεπεξεργαστές μπορεί να υπάρχουν:</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Calibri"/>
              <a:buChar char="-"/>
            </a:pPr>
            <a:r>
              <a:rPr b="0" i="0" lang="el-GR" sz="2000" u="none" cap="none" strike="noStrike">
                <a:solidFill>
                  <a:schemeClr val="dk1"/>
                </a:solidFill>
                <a:latin typeface="Calibri"/>
                <a:ea typeface="Calibri"/>
                <a:cs typeface="Calibri"/>
                <a:sym typeface="Calibri"/>
              </a:rPr>
              <a:t>Έλεγχος θερμοκρασίας, άνοιγμα/κλείσιμο θέρμανσης/κλιματισμού</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Calibri"/>
              <a:buChar char="-"/>
            </a:pPr>
            <a:r>
              <a:rPr b="0" i="0" lang="el-GR" sz="2000" u="none" cap="none" strike="noStrike">
                <a:solidFill>
                  <a:schemeClr val="dk1"/>
                </a:solidFill>
                <a:latin typeface="Calibri"/>
                <a:ea typeface="Calibri"/>
                <a:cs typeface="Calibri"/>
                <a:sym typeface="Calibri"/>
              </a:rPr>
              <a:t>Σκούπισμα</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Calibri"/>
              <a:buChar char="-"/>
            </a:pPr>
            <a:r>
              <a:rPr b="0" i="0" lang="el-GR" sz="2000" u="none" cap="none" strike="noStrike">
                <a:solidFill>
                  <a:schemeClr val="dk1"/>
                </a:solidFill>
                <a:latin typeface="Calibri"/>
                <a:ea typeface="Calibri"/>
                <a:cs typeface="Calibri"/>
                <a:sym typeface="Calibri"/>
              </a:rPr>
              <a:t>Κεντρικό κλείδωμα – Συναγερμός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Calibri"/>
              <a:buChar char="-"/>
            </a:pPr>
            <a:r>
              <a:rPr b="0" i="0" lang="el-GR" sz="2000" u="none" cap="none" strike="noStrike">
                <a:solidFill>
                  <a:schemeClr val="dk1"/>
                </a:solidFill>
                <a:latin typeface="Calibri"/>
                <a:ea typeface="Calibri"/>
                <a:cs typeface="Calibri"/>
                <a:sym typeface="Calibri"/>
              </a:rPr>
              <a:t>Φωτισμός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000"/>
              <a:buFont typeface="Calibri"/>
              <a:buChar char="-"/>
            </a:pPr>
            <a:r>
              <a:rPr b="0" i="0" lang="el-GR" sz="2000" u="none" cap="none" strike="noStrike">
                <a:solidFill>
                  <a:schemeClr val="dk1"/>
                </a:solidFill>
                <a:latin typeface="Calibri"/>
                <a:ea typeface="Calibri"/>
                <a:cs typeface="Calibri"/>
                <a:sym typeface="Calibri"/>
              </a:rPr>
              <a:t>Μουσική – TV</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1" lang="el-GR" sz="2000" u="none" cap="none" strike="noStrike">
                <a:solidFill>
                  <a:schemeClr val="dk1"/>
                </a:solidFill>
                <a:latin typeface="Calibri"/>
                <a:ea typeface="Calibri"/>
                <a:cs typeface="Calibri"/>
                <a:sym typeface="Calibri"/>
              </a:rPr>
              <a:t>(αναφέρετε και δικά σας)</a:t>
            </a:r>
            <a:endParaRPr b="0" i="0" sz="1400" u="none" cap="none" strike="noStrike">
              <a:solidFill>
                <a:srgbClr val="000000"/>
              </a:solidFill>
              <a:latin typeface="Arial"/>
              <a:ea typeface="Arial"/>
              <a:cs typeface="Arial"/>
              <a:sym typeface="Arial"/>
            </a:endParaRPr>
          </a:p>
        </p:txBody>
      </p:sp>
      <p:pic>
        <p:nvPicPr>
          <p:cNvPr id="251" name="Google Shape;251;p2"/>
          <p:cNvPicPr preferRelativeResize="0"/>
          <p:nvPr/>
        </p:nvPicPr>
        <p:blipFill rotWithShape="1">
          <a:blip r:embed="rId4">
            <a:alphaModFix/>
          </a:blip>
          <a:srcRect b="5942" l="0" r="66614" t="28"/>
          <a:stretch/>
        </p:blipFill>
        <p:spPr>
          <a:xfrm>
            <a:off x="353700" y="3135600"/>
            <a:ext cx="2031925" cy="317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descr="Microcontroller, 8051, AVR, and PIC Microcontrollers" id="256" name="Google Shape;256;p4"/>
          <p:cNvPicPr preferRelativeResize="0"/>
          <p:nvPr/>
        </p:nvPicPr>
        <p:blipFill rotWithShape="1">
          <a:blip r:embed="rId3">
            <a:alphaModFix/>
          </a:blip>
          <a:srcRect b="0" l="0" r="0" t="0"/>
          <a:stretch/>
        </p:blipFill>
        <p:spPr>
          <a:xfrm>
            <a:off x="3063046" y="984072"/>
            <a:ext cx="8453111" cy="4889855"/>
          </a:xfrm>
          <a:prstGeom prst="rect">
            <a:avLst/>
          </a:prstGeom>
          <a:noFill/>
          <a:ln>
            <a:noFill/>
          </a:ln>
        </p:spPr>
      </p:pic>
      <p:sp>
        <p:nvSpPr>
          <p:cNvPr id="257" name="Google Shape;257;p4"/>
          <p:cNvSpPr txBox="1"/>
          <p:nvPr/>
        </p:nvSpPr>
        <p:spPr>
          <a:xfrm>
            <a:off x="457200" y="1581150"/>
            <a:ext cx="2209451" cy="34163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Είσοδος (Input)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Επεξεργαστής</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Έξοδος (Output)</a:t>
            </a:r>
            <a:endParaRPr b="0" i="0" sz="1400" u="none" cap="none" strike="noStrike">
              <a:solidFill>
                <a:srgbClr val="000000"/>
              </a:solidFill>
              <a:latin typeface="Arial"/>
              <a:ea typeface="Arial"/>
              <a:cs typeface="Arial"/>
              <a:sym typeface="Arial"/>
            </a:endParaRPr>
          </a:p>
        </p:txBody>
      </p:sp>
      <p:sp>
        <p:nvSpPr>
          <p:cNvPr id="258" name="Google Shape;258;p4"/>
          <p:cNvSpPr/>
          <p:nvPr/>
        </p:nvSpPr>
        <p:spPr>
          <a:xfrm>
            <a:off x="1112598" y="2162175"/>
            <a:ext cx="800100" cy="914400"/>
          </a:xfrm>
          <a:prstGeom prst="downArrow">
            <a:avLst>
              <a:gd fmla="val 50000" name="adj1"/>
              <a:gd fmla="val 50000" name="adj2"/>
            </a:avLst>
          </a:prstGeom>
          <a:solidFill>
            <a:schemeClr val="accent1"/>
          </a:solidFill>
          <a:ln cap="flat" cmpd="sng" w="1905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9" name="Google Shape;259;p4"/>
          <p:cNvSpPr/>
          <p:nvPr/>
        </p:nvSpPr>
        <p:spPr>
          <a:xfrm>
            <a:off x="1161875" y="3579822"/>
            <a:ext cx="800100" cy="914400"/>
          </a:xfrm>
          <a:prstGeom prst="downArrow">
            <a:avLst>
              <a:gd fmla="val 50000" name="adj1"/>
              <a:gd fmla="val 50000" name="adj2"/>
            </a:avLst>
          </a:prstGeom>
          <a:solidFill>
            <a:schemeClr val="accent1"/>
          </a:solidFill>
          <a:ln cap="flat" cmpd="sng" w="1905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0" name="Google Shape;260;p4"/>
          <p:cNvSpPr txBox="1"/>
          <p:nvPr/>
        </p:nvSpPr>
        <p:spPr>
          <a:xfrm>
            <a:off x="-432" y="5873927"/>
            <a:ext cx="7224478" cy="461665"/>
          </a:xfrm>
          <a:prstGeom prst="rect">
            <a:avLst/>
          </a:prstGeom>
          <a:gradFill>
            <a:gsLst>
              <a:gs pos="0">
                <a:schemeClr val="accent3"/>
              </a:gs>
              <a:gs pos="90000">
                <a:schemeClr val="accent3"/>
              </a:gs>
              <a:gs pos="100000">
                <a:srgbClr val="0AC1C9"/>
              </a:gs>
            </a:gsLst>
            <a:path path="circle">
              <a:fillToRect b="50%" l="50%" r="50%" t="50%"/>
            </a:path>
            <a:tileRect/>
          </a:gradFill>
          <a:ln cap="flat" cmpd="sng" w="10000">
            <a:solidFill>
              <a:schemeClr val="accent3"/>
            </a:solidFill>
            <a:prstDash val="solid"/>
            <a:round/>
            <a:headEnd len="sm" w="sm" type="none"/>
            <a:tailEnd len="sm" w="sm" type="none"/>
          </a:ln>
          <a:effectLst>
            <a:outerShdw blurRad="38100" rotWithShape="0" dir="5400000" dist="17779">
              <a:srgbClr val="000000">
                <a:alpha val="40000"/>
              </a:srgbClr>
            </a:outerShdw>
          </a:effectLst>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l-GR" sz="2400" u="none" cap="none" strike="noStrike">
                <a:solidFill>
                  <a:schemeClr val="lt1"/>
                </a:solidFill>
                <a:latin typeface="Calibri"/>
                <a:ea typeface="Calibri"/>
                <a:cs typeface="Calibri"/>
                <a:sym typeface="Calibri"/>
              </a:rPr>
              <a:t>Χρειάζεται προγραμματισμός με την κατάλληλη γλώσσα</a:t>
            </a:r>
            <a:endParaRPr b="0" i="1" sz="2400" u="none" cap="none" strike="noStrike">
              <a:solidFill>
                <a:schemeClr val="lt1"/>
              </a:solidFill>
              <a:latin typeface="Calibri"/>
              <a:ea typeface="Calibri"/>
              <a:cs typeface="Calibri"/>
              <a:sym typeface="Calibri"/>
            </a:endParaRPr>
          </a:p>
        </p:txBody>
      </p:sp>
      <p:grpSp>
        <p:nvGrpSpPr>
          <p:cNvPr id="261" name="Google Shape;261;p4"/>
          <p:cNvGrpSpPr/>
          <p:nvPr/>
        </p:nvGrpSpPr>
        <p:grpSpPr>
          <a:xfrm>
            <a:off x="0" y="106007"/>
            <a:ext cx="12023324" cy="525100"/>
            <a:chOff x="0" y="123292"/>
            <a:chExt cx="12023324" cy="525100"/>
          </a:xfrm>
        </p:grpSpPr>
        <p:sp>
          <p:nvSpPr>
            <p:cNvPr id="262" name="Google Shape;262;p4"/>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3" name="Google Shape;263;p4"/>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pic>
        <p:nvPicPr>
          <p:cNvPr id="264" name="Google Shape;264;p4"/>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What is the BBC micro:bit and what can you do with it? | A Beginner's  Guide- OKdo" id="269" name="Google Shape;269;p5"/>
          <p:cNvPicPr preferRelativeResize="0"/>
          <p:nvPr/>
        </p:nvPicPr>
        <p:blipFill rotWithShape="1">
          <a:blip r:embed="rId3">
            <a:alphaModFix/>
          </a:blip>
          <a:srcRect b="51596" l="0" r="0" t="7328"/>
          <a:stretch/>
        </p:blipFill>
        <p:spPr>
          <a:xfrm>
            <a:off x="3987340" y="1019175"/>
            <a:ext cx="8023685" cy="3295650"/>
          </a:xfrm>
          <a:prstGeom prst="rect">
            <a:avLst/>
          </a:prstGeom>
          <a:noFill/>
          <a:ln>
            <a:noFill/>
          </a:ln>
        </p:spPr>
      </p:pic>
      <p:sp>
        <p:nvSpPr>
          <p:cNvPr id="270" name="Google Shape;270;p5"/>
          <p:cNvSpPr txBox="1"/>
          <p:nvPr/>
        </p:nvSpPr>
        <p:spPr>
          <a:xfrm>
            <a:off x="239839" y="1019175"/>
            <a:ext cx="3747501" cy="830997"/>
          </a:xfrm>
          <a:prstGeom prst="rect">
            <a:avLst/>
          </a:prstGeom>
          <a:solidFill>
            <a:srgbClr val="BAD5ED"/>
          </a:solidFill>
          <a:ln cap="flat" cmpd="sng" w="100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Εμείς θα χρησιμοποιήσουμε</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το BBC micro:bit</a:t>
            </a:r>
            <a:endParaRPr b="0" i="0" sz="1400" u="none" cap="none" strike="noStrike">
              <a:solidFill>
                <a:srgbClr val="000000"/>
              </a:solidFill>
              <a:latin typeface="Arial"/>
              <a:ea typeface="Arial"/>
              <a:cs typeface="Arial"/>
              <a:sym typeface="Arial"/>
            </a:endParaRPr>
          </a:p>
        </p:txBody>
      </p:sp>
      <p:sp>
        <p:nvSpPr>
          <p:cNvPr id="271" name="Google Shape;271;p5"/>
          <p:cNvSpPr txBox="1"/>
          <p:nvPr/>
        </p:nvSpPr>
        <p:spPr>
          <a:xfrm>
            <a:off x="438150" y="4191417"/>
            <a:ext cx="5247399" cy="2308324"/>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Πλεονεκτήματα:</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Calibri"/>
              <a:buChar char="-"/>
            </a:pPr>
            <a:r>
              <a:rPr b="0" i="0" lang="el-GR" sz="2400" u="none" cap="none" strike="noStrike">
                <a:solidFill>
                  <a:schemeClr val="dk1"/>
                </a:solidFill>
                <a:latin typeface="Calibri"/>
                <a:ea typeface="Calibri"/>
                <a:cs typeface="Calibri"/>
                <a:sym typeface="Calibri"/>
              </a:rPr>
              <a:t>Προγραμματισμός με blocks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Calibri"/>
              <a:buChar char="-"/>
            </a:pPr>
            <a:r>
              <a:rPr b="0" i="0" lang="el-GR" sz="2400" u="none" cap="none" strike="noStrike">
                <a:solidFill>
                  <a:schemeClr val="dk1"/>
                </a:solidFill>
                <a:latin typeface="Calibri"/>
                <a:ea typeface="Calibri"/>
                <a:cs typeface="Calibri"/>
                <a:sym typeface="Calibri"/>
              </a:rPr>
              <a:t>Συνδέεται ψηφιακούς &amp; αναλογικούς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l-GR" sz="2400" u="none" cap="none" strike="noStrike">
                <a:solidFill>
                  <a:schemeClr val="dk1"/>
                </a:solidFill>
                <a:latin typeface="Calibri"/>
                <a:ea typeface="Calibri"/>
                <a:cs typeface="Calibri"/>
                <a:sym typeface="Calibri"/>
              </a:rPr>
              <a:t>αισθητήρες</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Calibri"/>
              <a:buChar char="-"/>
            </a:pPr>
            <a:r>
              <a:rPr b="0" i="0" lang="el-GR" sz="2400" u="none" cap="none" strike="noStrike">
                <a:solidFill>
                  <a:schemeClr val="dk1"/>
                </a:solidFill>
                <a:latin typeface="Calibri"/>
                <a:ea typeface="Calibri"/>
                <a:cs typeface="Calibri"/>
                <a:sym typeface="Calibri"/>
              </a:rPr>
              <a:t>Μικρός όγκος</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400"/>
              <a:buFont typeface="Calibri"/>
              <a:buChar char="-"/>
            </a:pPr>
            <a:r>
              <a:rPr b="0" i="0" lang="el-GR" sz="2400" u="none" cap="none" strike="noStrike">
                <a:solidFill>
                  <a:schemeClr val="dk1"/>
                </a:solidFill>
                <a:latin typeface="Calibri"/>
                <a:ea typeface="Calibri"/>
                <a:cs typeface="Calibri"/>
                <a:sym typeface="Calibri"/>
              </a:rPr>
              <a:t>Χαμηλό κόστος </a:t>
            </a:r>
            <a:endParaRPr b="0" i="0" sz="1800" u="none" cap="none" strike="noStrike">
              <a:solidFill>
                <a:schemeClr val="dk1"/>
              </a:solidFill>
              <a:latin typeface="Calibri"/>
              <a:ea typeface="Calibri"/>
              <a:cs typeface="Calibri"/>
              <a:sym typeface="Calibri"/>
            </a:endParaRPr>
          </a:p>
        </p:txBody>
      </p:sp>
      <p:grpSp>
        <p:nvGrpSpPr>
          <p:cNvPr id="272" name="Google Shape;272;p5"/>
          <p:cNvGrpSpPr/>
          <p:nvPr/>
        </p:nvGrpSpPr>
        <p:grpSpPr>
          <a:xfrm>
            <a:off x="0" y="106007"/>
            <a:ext cx="12023324" cy="525100"/>
            <a:chOff x="0" y="123292"/>
            <a:chExt cx="12023324" cy="525100"/>
          </a:xfrm>
        </p:grpSpPr>
        <p:sp>
          <p:nvSpPr>
            <p:cNvPr id="273" name="Google Shape;273;p5"/>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4" name="Google Shape;274;p5"/>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pic>
        <p:nvPicPr>
          <p:cNvPr id="275" name="Google Shape;275;p5"/>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6"/>
          <p:cNvSpPr txBox="1"/>
          <p:nvPr/>
        </p:nvSpPr>
        <p:spPr>
          <a:xfrm>
            <a:off x="457200" y="923925"/>
            <a:ext cx="7091108" cy="1015663"/>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Ο προγραμματισμός γίνεται με το </a:t>
            </a:r>
            <a:r>
              <a:rPr b="0" i="0" lang="el-GR"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https://makecode.microbit.org/</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στο Google Chrome ή στο Microsoft Edge.</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Υπάρχουν έτοιμα μαθήματα για εξάσκηση και προσομοιωτής.</a:t>
            </a:r>
            <a:endParaRPr b="0" i="0" sz="1400" u="none" cap="none" strike="noStrike">
              <a:solidFill>
                <a:srgbClr val="000000"/>
              </a:solidFill>
              <a:latin typeface="Arial"/>
              <a:ea typeface="Arial"/>
              <a:cs typeface="Arial"/>
              <a:sym typeface="Arial"/>
            </a:endParaRPr>
          </a:p>
        </p:txBody>
      </p:sp>
      <p:sp>
        <p:nvSpPr>
          <p:cNvPr id="281" name="Google Shape;281;p6"/>
          <p:cNvSpPr txBox="1"/>
          <p:nvPr/>
        </p:nvSpPr>
        <p:spPr>
          <a:xfrm>
            <a:off x="3037454" y="2890761"/>
            <a:ext cx="4649221" cy="707886"/>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Πατάμε «Νέο Έργο», αριστερά στην οθόνη</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και είμαστε έτοιμοι να ξεκινήσουμε!</a:t>
            </a:r>
            <a:endParaRPr b="0" i="0" sz="1400" u="none" cap="none" strike="noStrike">
              <a:solidFill>
                <a:srgbClr val="000000"/>
              </a:solidFill>
              <a:latin typeface="Arial"/>
              <a:ea typeface="Arial"/>
              <a:cs typeface="Arial"/>
              <a:sym typeface="Arial"/>
            </a:endParaRPr>
          </a:p>
        </p:txBody>
      </p:sp>
      <p:pic>
        <p:nvPicPr>
          <p:cNvPr id="282" name="Google Shape;282;p6"/>
          <p:cNvPicPr preferRelativeResize="0"/>
          <p:nvPr/>
        </p:nvPicPr>
        <p:blipFill rotWithShape="1">
          <a:blip r:embed="rId4">
            <a:alphaModFix/>
          </a:blip>
          <a:srcRect b="0" l="0" r="0" t="0"/>
          <a:stretch/>
        </p:blipFill>
        <p:spPr>
          <a:xfrm>
            <a:off x="7686675" y="855523"/>
            <a:ext cx="4343400" cy="1552575"/>
          </a:xfrm>
          <a:prstGeom prst="rect">
            <a:avLst/>
          </a:prstGeom>
          <a:noFill/>
          <a:ln cap="flat" cmpd="sng" w="9525">
            <a:solidFill>
              <a:schemeClr val="dk1"/>
            </a:solidFill>
            <a:prstDash val="solid"/>
            <a:round/>
            <a:headEnd len="sm" w="sm" type="none"/>
            <a:tailEnd len="sm" w="sm" type="none"/>
          </a:ln>
        </p:spPr>
      </p:pic>
      <p:pic>
        <p:nvPicPr>
          <p:cNvPr id="283" name="Google Shape;283;p6"/>
          <p:cNvPicPr preferRelativeResize="0"/>
          <p:nvPr/>
        </p:nvPicPr>
        <p:blipFill rotWithShape="1">
          <a:blip r:embed="rId5">
            <a:alphaModFix/>
          </a:blip>
          <a:srcRect b="0" l="0" r="0" t="0"/>
          <a:stretch/>
        </p:blipFill>
        <p:spPr>
          <a:xfrm>
            <a:off x="161925" y="2155971"/>
            <a:ext cx="2724150" cy="2546058"/>
          </a:xfrm>
          <a:prstGeom prst="rect">
            <a:avLst/>
          </a:prstGeom>
          <a:noFill/>
          <a:ln cap="flat" cmpd="sng" w="9525">
            <a:solidFill>
              <a:schemeClr val="dk1"/>
            </a:solidFill>
            <a:prstDash val="solid"/>
            <a:round/>
            <a:headEnd len="sm" w="sm" type="none"/>
            <a:tailEnd len="sm" w="sm" type="none"/>
          </a:ln>
        </p:spPr>
      </p:pic>
      <p:sp>
        <p:nvSpPr>
          <p:cNvPr id="284" name="Google Shape;284;p6"/>
          <p:cNvSpPr txBox="1"/>
          <p:nvPr/>
        </p:nvSpPr>
        <p:spPr>
          <a:xfrm>
            <a:off x="3215248" y="4857597"/>
            <a:ext cx="4728602" cy="40011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Δώστε το όνομα «Εισαγωγή» στο έργο σας!</a:t>
            </a:r>
            <a:endParaRPr b="0" i="0" sz="1400" u="none" cap="none" strike="noStrike">
              <a:solidFill>
                <a:srgbClr val="000000"/>
              </a:solidFill>
              <a:latin typeface="Arial"/>
              <a:ea typeface="Arial"/>
              <a:cs typeface="Arial"/>
              <a:sym typeface="Arial"/>
            </a:endParaRPr>
          </a:p>
        </p:txBody>
      </p:sp>
      <p:pic>
        <p:nvPicPr>
          <p:cNvPr descr="Teaching Physical Computing to 5-11 year olds - Teacher Training -  FutureLearn" id="285" name="Google Shape;285;p6"/>
          <p:cNvPicPr preferRelativeResize="0"/>
          <p:nvPr/>
        </p:nvPicPr>
        <p:blipFill rotWithShape="1">
          <a:blip r:embed="rId6">
            <a:alphaModFix/>
          </a:blip>
          <a:srcRect b="0" l="0" r="0" t="0"/>
          <a:stretch/>
        </p:blipFill>
        <p:spPr>
          <a:xfrm>
            <a:off x="8201025" y="2930913"/>
            <a:ext cx="3637528" cy="3071564"/>
          </a:xfrm>
          <a:prstGeom prst="rect">
            <a:avLst/>
          </a:prstGeom>
          <a:noFill/>
          <a:ln>
            <a:noFill/>
          </a:ln>
        </p:spPr>
      </p:pic>
      <p:grpSp>
        <p:nvGrpSpPr>
          <p:cNvPr id="286" name="Google Shape;286;p6"/>
          <p:cNvGrpSpPr/>
          <p:nvPr/>
        </p:nvGrpSpPr>
        <p:grpSpPr>
          <a:xfrm>
            <a:off x="0" y="106007"/>
            <a:ext cx="12023324" cy="525100"/>
            <a:chOff x="0" y="123292"/>
            <a:chExt cx="12023324" cy="525100"/>
          </a:xfrm>
        </p:grpSpPr>
        <p:sp>
          <p:nvSpPr>
            <p:cNvPr id="287" name="Google Shape;287;p6"/>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p6"/>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pic>
        <p:nvPicPr>
          <p:cNvPr id="289" name="Google Shape;289;p6"/>
          <p:cNvPicPr preferRelativeResize="0"/>
          <p:nvPr/>
        </p:nvPicPr>
        <p:blipFill rotWithShape="1">
          <a:blip r:embed="rId7">
            <a:alphaModFix/>
          </a:blip>
          <a:srcRect b="0" l="0" r="0" t="0"/>
          <a:stretch/>
        </p:blipFill>
        <p:spPr>
          <a:xfrm>
            <a:off x="0" y="-26341"/>
            <a:ext cx="1608194" cy="6117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7"/>
          <p:cNvPicPr preferRelativeResize="0"/>
          <p:nvPr/>
        </p:nvPicPr>
        <p:blipFill rotWithShape="1">
          <a:blip r:embed="rId3">
            <a:alphaModFix/>
          </a:blip>
          <a:srcRect b="0" l="0" r="0" t="0"/>
          <a:stretch/>
        </p:blipFill>
        <p:spPr>
          <a:xfrm>
            <a:off x="433387" y="671657"/>
            <a:ext cx="11325225" cy="5514686"/>
          </a:xfrm>
          <a:prstGeom prst="rect">
            <a:avLst/>
          </a:prstGeom>
          <a:noFill/>
          <a:ln>
            <a:noFill/>
          </a:ln>
        </p:spPr>
      </p:pic>
      <p:sp>
        <p:nvSpPr>
          <p:cNvPr id="295" name="Google Shape;295;p7"/>
          <p:cNvSpPr txBox="1"/>
          <p:nvPr/>
        </p:nvSpPr>
        <p:spPr>
          <a:xfrm>
            <a:off x="114300" y="6438900"/>
            <a:ext cx="456330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Μελετήστε το περιβάλλον του προγράμματος.</a:t>
            </a:r>
            <a:endParaRPr b="0" i="0" sz="1800" u="none" cap="none" strike="noStrike">
              <a:solidFill>
                <a:schemeClr val="dk1"/>
              </a:solidFill>
              <a:latin typeface="Calibri"/>
              <a:ea typeface="Calibri"/>
              <a:cs typeface="Calibri"/>
              <a:sym typeface="Calibri"/>
            </a:endParaRPr>
          </a:p>
        </p:txBody>
      </p:sp>
      <p:grpSp>
        <p:nvGrpSpPr>
          <p:cNvPr id="296" name="Google Shape;296;p7"/>
          <p:cNvGrpSpPr/>
          <p:nvPr/>
        </p:nvGrpSpPr>
        <p:grpSpPr>
          <a:xfrm>
            <a:off x="0" y="106007"/>
            <a:ext cx="12023324" cy="525100"/>
            <a:chOff x="0" y="123292"/>
            <a:chExt cx="12023324" cy="525100"/>
          </a:xfrm>
        </p:grpSpPr>
        <p:sp>
          <p:nvSpPr>
            <p:cNvPr id="297" name="Google Shape;297;p7"/>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8" name="Google Shape;298;p7"/>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pic>
        <p:nvPicPr>
          <p:cNvPr id="299" name="Google Shape;299;p7"/>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8"/>
          <p:cNvSpPr txBox="1"/>
          <p:nvPr/>
        </p:nvSpPr>
        <p:spPr>
          <a:xfrm>
            <a:off x="6382364" y="874455"/>
            <a:ext cx="5881546" cy="53245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Για να κατεβάσουμε το πρόγραμμά μας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στο micrο:bit, το συνδέουμε με καλώδιο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σε θύρα USB.</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Όταν συνδεθεί, θα εμφανιστεί ένα παράθυρο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στον υπολογιστή μας.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Πατάμε τις 3 γραμμές, και επιλέγουμε το “Connect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Device”. Ακολουθούμε τις Οδηγίες που εμφανίζονται,</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Μέχρι να εμφανιστεί μήνυμα ότι η συσκευή μας</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έχει συνδεθεί.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Τότε το σύμβολο δίπλα στη λήψη έχει αλλάξει.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Όταν ολοκληρώσετε το πρόγραμμά σας, πατάτε λήψη.</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Τότε, θα εμφανιστεί μήνυμα ότι κατέβηκε, και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l-GR" sz="2000" u="none" cap="none" strike="noStrike">
                <a:solidFill>
                  <a:schemeClr val="dk1"/>
                </a:solidFill>
                <a:latin typeface="Calibri"/>
                <a:ea typeface="Calibri"/>
                <a:cs typeface="Calibri"/>
                <a:sym typeface="Calibri"/>
              </a:rPr>
              <a:t>στην εξομοίωση θα τρέχει το πρόγραμμά σας!</a:t>
            </a:r>
            <a:endParaRPr b="0" i="0" sz="2000" u="none" cap="none" strike="noStrike">
              <a:solidFill>
                <a:schemeClr val="dk1"/>
              </a:solidFill>
              <a:latin typeface="Calibri"/>
              <a:ea typeface="Calibri"/>
              <a:cs typeface="Calibri"/>
              <a:sym typeface="Calibri"/>
            </a:endParaRPr>
          </a:p>
        </p:txBody>
      </p:sp>
      <p:pic>
        <p:nvPicPr>
          <p:cNvPr descr="Εικόνα που περιέχει κείμενο&#10;&#10;Περιγραφή που δημιουργήθηκε αυτόματα" id="305" name="Google Shape;305;p8"/>
          <p:cNvPicPr preferRelativeResize="0"/>
          <p:nvPr/>
        </p:nvPicPr>
        <p:blipFill rotWithShape="1">
          <a:blip r:embed="rId3">
            <a:alphaModFix/>
          </a:blip>
          <a:srcRect b="4912" l="0" r="64766" t="9322"/>
          <a:stretch/>
        </p:blipFill>
        <p:spPr>
          <a:xfrm>
            <a:off x="220807" y="1240287"/>
            <a:ext cx="2699244" cy="3695700"/>
          </a:xfrm>
          <a:prstGeom prst="rect">
            <a:avLst/>
          </a:prstGeom>
          <a:noFill/>
          <a:ln>
            <a:noFill/>
          </a:ln>
        </p:spPr>
      </p:pic>
      <p:pic>
        <p:nvPicPr>
          <p:cNvPr id="306" name="Google Shape;306;p8"/>
          <p:cNvPicPr preferRelativeResize="0"/>
          <p:nvPr/>
        </p:nvPicPr>
        <p:blipFill rotWithShape="1">
          <a:blip r:embed="rId4">
            <a:alphaModFix/>
          </a:blip>
          <a:srcRect b="0" l="0" r="5356" t="57787"/>
          <a:stretch/>
        </p:blipFill>
        <p:spPr>
          <a:xfrm>
            <a:off x="335132" y="6019800"/>
            <a:ext cx="4050056" cy="590744"/>
          </a:xfrm>
          <a:prstGeom prst="rect">
            <a:avLst/>
          </a:prstGeom>
          <a:noFill/>
          <a:ln>
            <a:noFill/>
          </a:ln>
        </p:spPr>
      </p:pic>
      <p:pic>
        <p:nvPicPr>
          <p:cNvPr descr="Εικόνα που περιέχει κείμενο&#10;&#10;Περιγραφή που δημιουργήθηκε αυτόματα" id="307" name="Google Shape;307;p8"/>
          <p:cNvPicPr preferRelativeResize="0"/>
          <p:nvPr/>
        </p:nvPicPr>
        <p:blipFill rotWithShape="1">
          <a:blip r:embed="rId5">
            <a:alphaModFix/>
          </a:blip>
          <a:srcRect b="6235" l="0" r="61452" t="46110"/>
          <a:stretch/>
        </p:blipFill>
        <p:spPr>
          <a:xfrm>
            <a:off x="3034375" y="1963880"/>
            <a:ext cx="3233665" cy="2248515"/>
          </a:xfrm>
          <a:prstGeom prst="rect">
            <a:avLst/>
          </a:prstGeom>
          <a:noFill/>
          <a:ln>
            <a:noFill/>
          </a:ln>
        </p:spPr>
      </p:pic>
      <p:sp>
        <p:nvSpPr>
          <p:cNvPr id="308" name="Google Shape;308;p8"/>
          <p:cNvSpPr/>
          <p:nvPr/>
        </p:nvSpPr>
        <p:spPr>
          <a:xfrm>
            <a:off x="1819300" y="4426729"/>
            <a:ext cx="647676" cy="700776"/>
          </a:xfrm>
          <a:prstGeom prst="ellipse">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09" name="Google Shape;309;p8"/>
          <p:cNvCxnSpPr/>
          <p:nvPr/>
        </p:nvCxnSpPr>
        <p:spPr>
          <a:xfrm flipH="1">
            <a:off x="2466976" y="3675631"/>
            <a:ext cx="3801064" cy="924944"/>
          </a:xfrm>
          <a:prstGeom prst="straightConnector1">
            <a:avLst/>
          </a:prstGeom>
          <a:noFill/>
          <a:ln cap="flat" cmpd="sng" w="28575">
            <a:solidFill>
              <a:schemeClr val="accent5"/>
            </a:solidFill>
            <a:prstDash val="solid"/>
            <a:round/>
            <a:headEnd len="sm" w="sm" type="none"/>
            <a:tailEnd len="med" w="med" type="triangle"/>
          </a:ln>
        </p:spPr>
      </p:cxnSp>
      <p:sp>
        <p:nvSpPr>
          <p:cNvPr id="310" name="Google Shape;310;p8"/>
          <p:cNvSpPr/>
          <p:nvPr/>
        </p:nvSpPr>
        <p:spPr>
          <a:xfrm>
            <a:off x="4736100" y="3182368"/>
            <a:ext cx="1531940" cy="493263"/>
          </a:xfrm>
          <a:prstGeom prst="ellipse">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11" name="Google Shape;311;p8"/>
          <p:cNvCxnSpPr/>
          <p:nvPr/>
        </p:nvCxnSpPr>
        <p:spPr>
          <a:xfrm flipH="1">
            <a:off x="6268040" y="3340219"/>
            <a:ext cx="4590460" cy="67030"/>
          </a:xfrm>
          <a:prstGeom prst="straightConnector1">
            <a:avLst/>
          </a:prstGeom>
          <a:noFill/>
          <a:ln cap="flat" cmpd="sng" w="28575">
            <a:solidFill>
              <a:schemeClr val="accent5"/>
            </a:solidFill>
            <a:prstDash val="solid"/>
            <a:round/>
            <a:headEnd len="sm" w="sm" type="none"/>
            <a:tailEnd len="med" w="med" type="triangle"/>
          </a:ln>
        </p:spPr>
      </p:cxnSp>
      <p:sp>
        <p:nvSpPr>
          <p:cNvPr id="312" name="Google Shape;312;p8"/>
          <p:cNvSpPr/>
          <p:nvPr/>
        </p:nvSpPr>
        <p:spPr>
          <a:xfrm>
            <a:off x="1390675" y="5903962"/>
            <a:ext cx="647676" cy="700776"/>
          </a:xfrm>
          <a:prstGeom prst="ellipse">
            <a:avLst/>
          </a:prstGeom>
          <a:noFill/>
          <a:ln cap="flat" cmpd="sng" w="2857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313" name="Google Shape;313;p8"/>
          <p:cNvCxnSpPr/>
          <p:nvPr/>
        </p:nvCxnSpPr>
        <p:spPr>
          <a:xfrm flipH="1">
            <a:off x="2085965" y="4847715"/>
            <a:ext cx="4296399" cy="1207199"/>
          </a:xfrm>
          <a:prstGeom prst="straightConnector1">
            <a:avLst/>
          </a:prstGeom>
          <a:noFill/>
          <a:ln cap="flat" cmpd="sng" w="28575">
            <a:solidFill>
              <a:schemeClr val="accent5"/>
            </a:solidFill>
            <a:prstDash val="solid"/>
            <a:round/>
            <a:headEnd len="sm" w="sm" type="none"/>
            <a:tailEnd len="med" w="med" type="triangle"/>
          </a:ln>
        </p:spPr>
      </p:cxnSp>
      <p:grpSp>
        <p:nvGrpSpPr>
          <p:cNvPr id="314" name="Google Shape;314;p8"/>
          <p:cNvGrpSpPr/>
          <p:nvPr/>
        </p:nvGrpSpPr>
        <p:grpSpPr>
          <a:xfrm>
            <a:off x="0" y="106007"/>
            <a:ext cx="12023324" cy="525100"/>
            <a:chOff x="0" y="123292"/>
            <a:chExt cx="12023324" cy="525100"/>
          </a:xfrm>
        </p:grpSpPr>
        <p:sp>
          <p:nvSpPr>
            <p:cNvPr id="315" name="Google Shape;315;p8"/>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6" name="Google Shape;316;p8"/>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pic>
        <p:nvPicPr>
          <p:cNvPr id="317" name="Google Shape;317;p8"/>
          <p:cNvPicPr preferRelativeResize="0"/>
          <p:nvPr/>
        </p:nvPicPr>
        <p:blipFill rotWithShape="1">
          <a:blip r:embed="rId6">
            <a:alphaModFix/>
          </a:blip>
          <a:srcRect b="0" l="0" r="0" t="0"/>
          <a:stretch/>
        </p:blipFill>
        <p:spPr>
          <a:xfrm>
            <a:off x="0" y="-26341"/>
            <a:ext cx="1608194" cy="6117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9db234c788_0_0"/>
          <p:cNvSpPr txBox="1"/>
          <p:nvPr/>
        </p:nvSpPr>
        <p:spPr>
          <a:xfrm>
            <a:off x="1534275" y="942975"/>
            <a:ext cx="9695100" cy="4914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23" name="Google Shape;323;g29db234c788_0_0"/>
          <p:cNvSpPr/>
          <p:nvPr/>
        </p:nvSpPr>
        <p:spPr>
          <a:xfrm>
            <a:off x="5994226" y="1146786"/>
            <a:ext cx="3829800" cy="2498100"/>
          </a:xfrm>
          <a:prstGeom prst="wedgeEllipseCallout">
            <a:avLst>
              <a:gd fmla="val 40986" name="adj1"/>
              <a:gd fmla="val 44531" name="adj2"/>
            </a:avLst>
          </a:prstGeom>
          <a:solidFill>
            <a:schemeClr val="accent5"/>
          </a:solidFill>
          <a:ln cap="flat" cmpd="sng" w="25400">
            <a:solidFill>
              <a:srgbClr val="5A934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Από τη στήλη «Βασικά», χρησιμοποιείστε το μπλοκ “Show Leds” όσες φορές χρειάζεται για να γράψετε το όνομά σας με κεφαλαία γράμματα. Κάντε λήψη. Τι παρατηρείτε στο micro:bit;</a:t>
            </a:r>
            <a:endParaRPr b="0" i="0" sz="1800" u="none" cap="none" strike="noStrike">
              <a:solidFill>
                <a:schemeClr val="lt1"/>
              </a:solidFill>
              <a:latin typeface="Calibri"/>
              <a:ea typeface="Calibri"/>
              <a:cs typeface="Calibri"/>
              <a:sym typeface="Calibri"/>
            </a:endParaRPr>
          </a:p>
        </p:txBody>
      </p:sp>
      <p:sp>
        <p:nvSpPr>
          <p:cNvPr id="324" name="Google Shape;324;g29db234c788_0_0"/>
          <p:cNvSpPr txBox="1"/>
          <p:nvPr/>
        </p:nvSpPr>
        <p:spPr>
          <a:xfrm>
            <a:off x="3944475" y="4415600"/>
            <a:ext cx="30000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8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29db234c788_0_0"/>
          <p:cNvSpPr/>
          <p:nvPr/>
        </p:nvSpPr>
        <p:spPr>
          <a:xfrm>
            <a:off x="2589825" y="1561099"/>
            <a:ext cx="3404400" cy="2440500"/>
          </a:xfrm>
          <a:prstGeom prst="wedgeEllipseCallout">
            <a:avLst>
              <a:gd fmla="val -46284" name="adj1"/>
              <a:gd fmla="val 44939" name="adj2"/>
            </a:avLst>
          </a:prstGeom>
          <a:solidFill>
            <a:schemeClr val="accent1"/>
          </a:solidFill>
          <a:ln cap="flat" cmpd="sng" w="1905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lt1"/>
                </a:solidFill>
                <a:latin typeface="Calibri"/>
                <a:ea typeface="Calibri"/>
                <a:cs typeface="Calibri"/>
                <a:sym typeface="Calibri"/>
              </a:rPr>
              <a:t>Μελετήστε τη στήλη «Βασικά» από τα μπλοκ. Ποια είναι η διαφορά ανάμεσα στο «Κατά την έναρξη» και στο «Για πάντα»;</a:t>
            </a:r>
            <a:endParaRPr b="0" i="0" sz="1800" u="none" cap="none" strike="noStrike">
              <a:solidFill>
                <a:schemeClr val="lt1"/>
              </a:solidFill>
              <a:latin typeface="Calibri"/>
              <a:ea typeface="Calibri"/>
              <a:cs typeface="Calibri"/>
              <a:sym typeface="Calibri"/>
            </a:endParaRPr>
          </a:p>
        </p:txBody>
      </p:sp>
      <p:sp>
        <p:nvSpPr>
          <p:cNvPr id="326" name="Google Shape;326;g29db234c788_0_0"/>
          <p:cNvSpPr txBox="1"/>
          <p:nvPr/>
        </p:nvSpPr>
        <p:spPr>
          <a:xfrm>
            <a:off x="304800" y="914400"/>
            <a:ext cx="30000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800"/>
              </a:spcAft>
              <a:buClr>
                <a:srgbClr val="000000"/>
              </a:buClr>
              <a:buSzPts val="1100"/>
              <a:buFont typeface="Arial"/>
              <a:buNone/>
            </a:pPr>
            <a:r>
              <a:rPr b="1" i="0" lang="el-GR" sz="1100" u="sng" cap="none" strike="noStrike">
                <a:solidFill>
                  <a:schemeClr val="dk1"/>
                </a:solidFill>
                <a:latin typeface="Arial"/>
                <a:ea typeface="Arial"/>
                <a:cs typeface="Arial"/>
                <a:sym typeface="Arial"/>
              </a:rPr>
              <a:t>Ενότητα Α (οθόνη LED)</a:t>
            </a:r>
            <a:endParaRPr b="1" i="0" sz="1100" u="sng" cap="none" strike="noStrike">
              <a:solidFill>
                <a:schemeClr val="dk1"/>
              </a:solidFill>
              <a:latin typeface="Arial"/>
              <a:ea typeface="Arial"/>
              <a:cs typeface="Arial"/>
              <a:sym typeface="Arial"/>
            </a:endParaRPr>
          </a:p>
        </p:txBody>
      </p:sp>
      <p:grpSp>
        <p:nvGrpSpPr>
          <p:cNvPr id="327" name="Google Shape;327;g29db234c788_0_0"/>
          <p:cNvGrpSpPr/>
          <p:nvPr/>
        </p:nvGrpSpPr>
        <p:grpSpPr>
          <a:xfrm>
            <a:off x="0" y="106007"/>
            <a:ext cx="12023324" cy="525100"/>
            <a:chOff x="0" y="123292"/>
            <a:chExt cx="12023324" cy="525100"/>
          </a:xfrm>
        </p:grpSpPr>
        <p:sp>
          <p:nvSpPr>
            <p:cNvPr id="328" name="Google Shape;328;g29db234c788_0_0"/>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9" name="Google Shape;329;g29db234c788_0_0"/>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pic>
        <p:nvPicPr>
          <p:cNvPr id="330" name="Google Shape;330;g29db234c788_0_0"/>
          <p:cNvPicPr preferRelativeResize="0"/>
          <p:nvPr/>
        </p:nvPicPr>
        <p:blipFill rotWithShape="1">
          <a:blip r:embed="rId3">
            <a:alphaModFix/>
          </a:blip>
          <a:srcRect b="0" l="0" r="0" t="0"/>
          <a:stretch/>
        </p:blipFill>
        <p:spPr>
          <a:xfrm>
            <a:off x="0" y="-26341"/>
            <a:ext cx="1608194" cy="611729"/>
          </a:xfrm>
          <a:prstGeom prst="rect">
            <a:avLst/>
          </a:prstGeom>
          <a:noFill/>
          <a:ln>
            <a:noFill/>
          </a:ln>
        </p:spPr>
      </p:pic>
      <p:pic>
        <p:nvPicPr>
          <p:cNvPr id="331" name="Google Shape;331;g29db234c788_0_0"/>
          <p:cNvPicPr preferRelativeResize="0"/>
          <p:nvPr/>
        </p:nvPicPr>
        <p:blipFill rotWithShape="1">
          <a:blip r:embed="rId4">
            <a:alphaModFix/>
          </a:blip>
          <a:srcRect b="5942" l="0" r="66614" t="28"/>
          <a:stretch/>
        </p:blipFill>
        <p:spPr>
          <a:xfrm>
            <a:off x="9650100" y="3059400"/>
            <a:ext cx="2031925" cy="3170700"/>
          </a:xfrm>
          <a:prstGeom prst="rect">
            <a:avLst/>
          </a:prstGeom>
          <a:noFill/>
          <a:ln>
            <a:noFill/>
          </a:ln>
        </p:spPr>
      </p:pic>
      <p:pic>
        <p:nvPicPr>
          <p:cNvPr id="332" name="Google Shape;332;g29db234c788_0_0"/>
          <p:cNvPicPr preferRelativeResize="0"/>
          <p:nvPr/>
        </p:nvPicPr>
        <p:blipFill rotWithShape="1">
          <a:blip r:embed="rId4">
            <a:alphaModFix/>
          </a:blip>
          <a:srcRect b="0" l="69681" r="0" t="0"/>
          <a:stretch/>
        </p:blipFill>
        <p:spPr>
          <a:xfrm flipH="1">
            <a:off x="304799" y="2695575"/>
            <a:ext cx="2031925" cy="3453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descr="Εικόνα που περιέχει πίνακας&#10;&#10;Περιγραφή που δημιουργήθηκε αυτόματα" id="337" name="Google Shape;337;g29db234c788_0_10"/>
          <p:cNvPicPr preferRelativeResize="0"/>
          <p:nvPr/>
        </p:nvPicPr>
        <p:blipFill rotWithShape="1">
          <a:blip r:embed="rId3">
            <a:alphaModFix/>
          </a:blip>
          <a:srcRect b="1424" l="4975" r="11125" t="975"/>
          <a:stretch/>
        </p:blipFill>
        <p:spPr>
          <a:xfrm>
            <a:off x="9225375" y="602250"/>
            <a:ext cx="1204525" cy="6269075"/>
          </a:xfrm>
          <a:prstGeom prst="rect">
            <a:avLst/>
          </a:prstGeom>
          <a:noFill/>
          <a:ln>
            <a:noFill/>
          </a:ln>
        </p:spPr>
      </p:pic>
      <p:sp>
        <p:nvSpPr>
          <p:cNvPr id="338" name="Google Shape;338;g29db234c788_0_10"/>
          <p:cNvSpPr txBox="1"/>
          <p:nvPr/>
        </p:nvSpPr>
        <p:spPr>
          <a:xfrm>
            <a:off x="1686675" y="942975"/>
            <a:ext cx="9695100" cy="491400"/>
          </a:xfrm>
          <a:prstGeom prst="rect">
            <a:avLst/>
          </a:prstGeom>
          <a:noFill/>
          <a:ln>
            <a:noFill/>
          </a:ln>
        </p:spPr>
        <p:txBody>
          <a:bodyPr anchorCtr="0" anchor="ctr" bIns="91425" lIns="91425" spcFirstLastPara="1" rIns="91425" wrap="square" tIns="91425">
            <a:noAutofit/>
          </a:bodyPr>
          <a:lstStyle/>
          <a:p>
            <a:pPr indent="0" lvl="0" marL="0" marR="0" rtl="0" algn="just">
              <a:lnSpc>
                <a:spcPct val="107916"/>
              </a:lnSpc>
              <a:spcBef>
                <a:spcPts val="0"/>
              </a:spcBef>
              <a:spcAft>
                <a:spcPts val="80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39" name="Google Shape;339;g29db234c788_0_10"/>
          <p:cNvSpPr/>
          <p:nvPr/>
        </p:nvSpPr>
        <p:spPr>
          <a:xfrm>
            <a:off x="1407800" y="1646850"/>
            <a:ext cx="6786600" cy="37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l-GR" sz="1800" u="none" cap="none" strike="noStrike">
                <a:solidFill>
                  <a:schemeClr val="dk1"/>
                </a:solidFill>
                <a:latin typeface="Calibri"/>
                <a:ea typeface="Calibri"/>
                <a:cs typeface="Calibri"/>
                <a:sym typeface="Calibri"/>
              </a:rPr>
              <a:t>Δίπλα βλέπετε την εικόνα της οθόνης του micro:bit όταν ένα ασανσέρ κατεβαίνει. Αντιγράψτε τον κώδικα και στη συνέχεια προσπαθήστε μόνοι σας να κάνετε την εικόνα της πινακίδας ενός φαρμακείου (π.χ σταυρός που περιστρέφεται, σταυρός που μεγαλώνει και μικραίνει, εναλλαγή σταυρού και ενός σύντομου μηνύματος). </a:t>
            </a:r>
            <a:endParaRPr b="0" i="0" sz="1400" u="none" cap="none" strike="noStrike">
              <a:solidFill>
                <a:srgbClr val="000000"/>
              </a:solidFill>
              <a:latin typeface="Calibri"/>
              <a:ea typeface="Calibri"/>
              <a:cs typeface="Calibri"/>
              <a:sym typeface="Calibri"/>
            </a:endParaRPr>
          </a:p>
        </p:txBody>
      </p:sp>
      <p:sp>
        <p:nvSpPr>
          <p:cNvPr id="340" name="Google Shape;340;g29db234c788_0_10"/>
          <p:cNvSpPr txBox="1"/>
          <p:nvPr/>
        </p:nvSpPr>
        <p:spPr>
          <a:xfrm>
            <a:off x="304800" y="914400"/>
            <a:ext cx="3000000" cy="354000"/>
          </a:xfrm>
          <a:prstGeom prst="rect">
            <a:avLst/>
          </a:prstGeom>
          <a:noFill/>
          <a:ln>
            <a:noFill/>
          </a:ln>
        </p:spPr>
        <p:txBody>
          <a:bodyPr anchorCtr="0" anchor="t" bIns="91425" lIns="91425" spcFirstLastPara="1" rIns="91425" wrap="square" tIns="91425">
            <a:spAutoFit/>
          </a:bodyPr>
          <a:lstStyle/>
          <a:p>
            <a:pPr indent="0" lvl="0" marL="0" marR="0" rtl="0" algn="just">
              <a:lnSpc>
                <a:spcPct val="107916"/>
              </a:lnSpc>
              <a:spcBef>
                <a:spcPts val="0"/>
              </a:spcBef>
              <a:spcAft>
                <a:spcPts val="800"/>
              </a:spcAft>
              <a:buClr>
                <a:srgbClr val="000000"/>
              </a:buClr>
              <a:buSzPts val="1100"/>
              <a:buFont typeface="Arial"/>
              <a:buNone/>
            </a:pPr>
            <a:r>
              <a:rPr b="1" i="0" lang="el-GR" sz="1100" u="sng" cap="none" strike="noStrike">
                <a:solidFill>
                  <a:schemeClr val="dk1"/>
                </a:solidFill>
                <a:latin typeface="Arial"/>
                <a:ea typeface="Arial"/>
                <a:cs typeface="Arial"/>
                <a:sym typeface="Arial"/>
              </a:rPr>
              <a:t>Ενότητα Α (οθόνη LED)</a:t>
            </a:r>
            <a:endParaRPr b="1" i="0" sz="1100" u="sng" cap="none" strike="noStrike">
              <a:solidFill>
                <a:schemeClr val="dk1"/>
              </a:solidFill>
              <a:latin typeface="Arial"/>
              <a:ea typeface="Arial"/>
              <a:cs typeface="Arial"/>
              <a:sym typeface="Arial"/>
            </a:endParaRPr>
          </a:p>
        </p:txBody>
      </p:sp>
      <p:grpSp>
        <p:nvGrpSpPr>
          <p:cNvPr id="341" name="Google Shape;341;g29db234c788_0_10"/>
          <p:cNvGrpSpPr/>
          <p:nvPr/>
        </p:nvGrpSpPr>
        <p:grpSpPr>
          <a:xfrm>
            <a:off x="0" y="106007"/>
            <a:ext cx="12023324" cy="525100"/>
            <a:chOff x="0" y="123292"/>
            <a:chExt cx="12023324" cy="525100"/>
          </a:xfrm>
        </p:grpSpPr>
        <p:sp>
          <p:nvSpPr>
            <p:cNvPr id="342" name="Google Shape;342;g29db234c788_0_10"/>
            <p:cNvSpPr/>
            <p:nvPr/>
          </p:nvSpPr>
          <p:spPr>
            <a:xfrm flipH="1" rot="10800000">
              <a:off x="0" y="602673"/>
              <a:ext cx="12023324" cy="45719"/>
            </a:xfrm>
            <a:prstGeom prst="rect">
              <a:avLst/>
            </a:prstGeom>
            <a:solidFill>
              <a:srgbClr val="FFC000"/>
            </a:solidFill>
            <a:ln cap="flat" cmpd="sng" w="19050">
              <a:solidFill>
                <a:srgbClr val="FF66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3" name="Google Shape;343;g29db234c788_0_10"/>
            <p:cNvSpPr txBox="1"/>
            <p:nvPr/>
          </p:nvSpPr>
          <p:spPr>
            <a:xfrm>
              <a:off x="7421732" y="123292"/>
              <a:ext cx="4516268" cy="369332"/>
            </a:xfrm>
            <a:prstGeom prst="rect">
              <a:avLst/>
            </a:prstGeom>
            <a:gradFill>
              <a:gsLst>
                <a:gs pos="0">
                  <a:srgbClr val="7E3A1D"/>
                </a:gs>
                <a:gs pos="48000">
                  <a:srgbClr val="C35A2C"/>
                </a:gs>
                <a:gs pos="100000">
                  <a:srgbClr val="DF9677"/>
                </a:gs>
              </a:gsLst>
              <a:lin ang="162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l-GR" sz="1800" u="none" cap="none" strike="noStrike">
                  <a:solidFill>
                    <a:schemeClr val="lt1"/>
                  </a:solidFill>
                  <a:latin typeface="Calibri"/>
                  <a:ea typeface="Calibri"/>
                  <a:cs typeface="Calibri"/>
                  <a:sym typeface="Calibri"/>
                </a:rPr>
                <a:t>Εισαγωγή στο Physical Computing</a:t>
              </a:r>
              <a:endParaRPr b="0" i="0" sz="1400" u="none" cap="none" strike="noStrike">
                <a:solidFill>
                  <a:srgbClr val="000000"/>
                </a:solidFill>
                <a:latin typeface="Arial"/>
                <a:ea typeface="Arial"/>
                <a:cs typeface="Arial"/>
                <a:sym typeface="Arial"/>
              </a:endParaRPr>
            </a:p>
          </p:txBody>
        </p:sp>
      </p:grpSp>
      <p:pic>
        <p:nvPicPr>
          <p:cNvPr id="344" name="Google Shape;344;g29db234c788_0_10"/>
          <p:cNvPicPr preferRelativeResize="0"/>
          <p:nvPr/>
        </p:nvPicPr>
        <p:blipFill rotWithShape="1">
          <a:blip r:embed="rId4">
            <a:alphaModFix/>
          </a:blip>
          <a:srcRect b="0" l="0" r="0" t="0"/>
          <a:stretch/>
        </p:blipFill>
        <p:spPr>
          <a:xfrm>
            <a:off x="0" y="-26341"/>
            <a:ext cx="1608194" cy="61172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2020-09-18T15:35:48Z</dcterms:created>
  <dc:creator>angelina skaraki</dc:creator>
</cp:coreProperties>
</file>