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sldIdLst>
    <p:sldId id="419" r:id="rId2"/>
    <p:sldId id="420" r:id="rId3"/>
    <p:sldId id="422" r:id="rId4"/>
    <p:sldId id="475" r:id="rId5"/>
    <p:sldId id="426" r:id="rId6"/>
    <p:sldId id="425" r:id="rId7"/>
    <p:sldId id="429" r:id="rId8"/>
    <p:sldId id="404" r:id="rId9"/>
    <p:sldId id="405" r:id="rId10"/>
    <p:sldId id="456" r:id="rId11"/>
    <p:sldId id="457" r:id="rId12"/>
    <p:sldId id="459" r:id="rId13"/>
    <p:sldId id="460" r:id="rId14"/>
    <p:sldId id="461" r:id="rId15"/>
    <p:sldId id="463" r:id="rId16"/>
    <p:sldId id="464" r:id="rId17"/>
    <p:sldId id="403" r:id="rId18"/>
    <p:sldId id="402" r:id="rId19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69" autoAdjust="0"/>
    <p:restoredTop sz="86380" autoAdjust="0"/>
  </p:normalViewPr>
  <p:slideViewPr>
    <p:cSldViewPr>
      <p:cViewPr>
        <p:scale>
          <a:sx n="86" d="100"/>
          <a:sy n="86" d="100"/>
        </p:scale>
        <p:origin x="160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31489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279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048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331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2048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048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543B14A7-EDDB-4106-BA80-81C6E8E2407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04742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39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-14227175" y="-11796713"/>
            <a:ext cx="16657638" cy="12492038"/>
          </a:xfrm>
          <a:solidFill>
            <a:srgbClr val="FFFFFF"/>
          </a:solidFill>
          <a:ln/>
        </p:spPr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l-GR" sz="180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569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-14227175" y="-11796713"/>
            <a:ext cx="16657638" cy="12492038"/>
          </a:xfrm>
          <a:solidFill>
            <a:srgbClr val="FFFFFF"/>
          </a:solidFill>
          <a:ln/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l-GR" sz="180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739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-14227175" y="-11796713"/>
            <a:ext cx="16657638" cy="12492038"/>
          </a:xfrm>
          <a:solidFill>
            <a:srgbClr val="FFFFFF"/>
          </a:solidFill>
          <a:ln/>
        </p:spPr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l-GR" sz="180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686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8FF013-E452-4FE5-BCBE-80F7C0335A2E}" type="slidenum">
              <a:rPr lang="el-GR" smtClean="0">
                <a:latin typeface="Arial" charset="0"/>
                <a:cs typeface="Arial" charset="0"/>
              </a:rPr>
              <a:pPr/>
              <a:t>18</a:t>
            </a:fld>
            <a:endParaRPr lang="el-GR" smtClean="0">
              <a:latin typeface="Arial" charset="0"/>
              <a:cs typeface="Arial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318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 w="9360">
            <a:solidFill>
              <a:srgbClr val="000000"/>
            </a:solidFill>
          </a:ln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l-GR" smtClean="0">
              <a:latin typeface="Arial" charset="0"/>
              <a:cs typeface="Arial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886200" y="8688388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41C4525-D6E7-4617-BE70-67051D1071EC}" type="slidenum">
              <a:rPr lang="en-GB" sz="1200">
                <a:solidFill>
                  <a:srgbClr val="000000"/>
                </a:solidFill>
                <a:latin typeface="Arial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</a:t>
            </a:fld>
            <a:endParaRPr lang="en-GB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322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404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l-GR" smtClean="0">
              <a:latin typeface="Arial" charset="0"/>
              <a:cs typeface="Arial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886200" y="8688388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B6293C7-ED99-485F-98E4-21D904873227}" type="slidenum">
              <a:rPr lang="en-GB" sz="1200">
                <a:solidFill>
                  <a:srgbClr val="000000"/>
                </a:solidFill>
                <a:latin typeface="Arial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</a:t>
            </a:fld>
            <a:endParaRPr lang="en-GB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483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344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352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371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804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499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Σάββατο 5 Ιουνίου 2004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FE6A4-F161-46F6-B9FF-313E5E4024A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Παρουσίαση στο Σεμινάριο για τους Φίλους της Μέριμνας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10350" y="228600"/>
            <a:ext cx="2076450" cy="5897563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076950" cy="5897563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Σάββατο 5 Ιουνίου 2004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8DF6F-78E1-465E-BE62-69C6C212CA5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Παρουσίαση στο Σεμινάριο για τους Φίλους της Μέριμνας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381000" y="228600"/>
            <a:ext cx="8305800" cy="58975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Σάββατο 5 Ιουνίου 2004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74868-41C9-4C68-ACAE-1D14BD558DF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Παρουσίαση στο Σεμινάριο για τους Φίλους της Μέριμνας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Σάββατο 5 Ιουνίου 2004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DB1C8-AC75-4049-9848-496B31A46A6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Παρουσίαση στο Σεμινάριο για τους Φίλους της Μέριμνας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Σάββατο 5 Ιουνίου 2004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EF710-C9B3-4F83-B709-776457664D2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Παρουσίαση στο Σεμινάριο για τους Φίλους της Μέριμνας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Σάββατο 5 Ιουνίου 2004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4C7D8-07F4-41F8-ACFD-85E8A538122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Παρουσίαση στο Σεμινάριο για τους Φίλους της Μέριμνας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Σάββατο 5 Ιουνίου 2004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0C96E-3528-4031-8BF8-065DCE0DE78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Παρουσίαση στο Σεμινάριο για τους Φίλους της Μέριμνας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Σάββατο 5 Ιουνίου 2004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89CDD-57C4-4E32-BA60-97082DF16D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Παρουσίαση στο Σεμινάριο για τους Φίλους της Μέριμνας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Σάββατο 5 Ιουνίου 2004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5C3BF-68A2-4C38-AD1E-F2DA829A3A5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Παρουσίαση στο Σεμινάριο για τους Φίλους της Μέριμνας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Σάββατο 5 Ιουνίου 2004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24193-2F5A-4272-A9F5-21ECDF27612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Παρουσίαση στο Σεμινάριο για τους Φίλους της Μέριμνας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Σάββατο 5 Ιουνίου 2004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47A99-A1F9-4B4B-BE2C-5877F7BE0B8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Παρουσίαση στο Σεμινάριο για τους Φίλους της Μέριμνας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l-GR"/>
              <a:t>Σάββατο 5 Ιουνίου 2004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6760BE59-307E-4E6F-9400-BFC0E4C47D0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cs typeface="+mn-cs"/>
                </a:endParaRPr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cs typeface="+mn-cs"/>
                </a:endParaRPr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cs typeface="+mn-cs"/>
                </a:endParaRPr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cs typeface="+mn-cs"/>
                </a:endParaRPr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>
                  <a:cs typeface="+mn-cs"/>
                </a:endParaRPr>
              </a:p>
            </p:txBody>
          </p:sp>
        </p:grp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>
                <a:cs typeface="+mn-cs"/>
              </a:endParaRPr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>
                <a:cs typeface="+mn-cs"/>
              </a:endParaRPr>
            </a:p>
          </p:txBody>
        </p:sp>
      </p:grpSp>
      <p:sp>
        <p:nvSpPr>
          <p:cNvPr id="41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81000" y="228600"/>
            <a:ext cx="8229600" cy="1143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τον τίτλο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l-GR"/>
              <a:t>Παρουσίαση στο Σεμινάριο για τους Φίλους της Μέριμνας</a:t>
            </a:r>
          </a:p>
        </p:txBody>
      </p:sp>
      <p:sp>
        <p:nvSpPr>
          <p:cNvPr id="10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/>
          </p:nvPr>
        </p:nvSpPr>
        <p:spPr>
          <a:solidFill>
            <a:schemeClr val="tx1">
              <a:alpha val="89999"/>
            </a:schemeClr>
          </a:solidFill>
        </p:spPr>
        <p:txBody>
          <a:bodyPr/>
          <a:lstStyle/>
          <a:p>
            <a:pPr algn="ctr" eaLnBrk="1" hangingPunct="1">
              <a:lnSpc>
                <a:spcPct val="85000"/>
              </a:lnSpc>
              <a:spcBef>
                <a:spcPct val="0"/>
              </a:spcBef>
              <a:spcAft>
                <a:spcPct val="20000"/>
              </a:spcAft>
              <a:buFont typeface="Wingdings" pitchFamily="2" charset="2"/>
              <a:buNone/>
              <a:defRPr/>
            </a:pPr>
            <a:r>
              <a:rPr lang="el-GR" sz="3600" b="1" dirty="0" smtClean="0">
                <a:solidFill>
                  <a:schemeClr val="accent2">
                    <a:lumMod val="75000"/>
                  </a:schemeClr>
                </a:solidFill>
              </a:rPr>
              <a:t>«Διαχείριση απώλειας και πένθους στο σχολείο»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spcAft>
                <a:spcPct val="20000"/>
              </a:spcAft>
              <a:buFont typeface="Wingdings" pitchFamily="2" charset="2"/>
              <a:buNone/>
              <a:defRPr/>
            </a:pPr>
            <a:endParaRPr lang="el-GR" sz="3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spcAft>
                <a:spcPct val="20000"/>
              </a:spcAft>
              <a:buFont typeface="Wingdings" pitchFamily="2" charset="2"/>
              <a:buNone/>
              <a:defRPr/>
            </a:pPr>
            <a:endParaRPr lang="el-GR" sz="3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spcAft>
                <a:spcPct val="20000"/>
              </a:spcAft>
              <a:buFont typeface="Wingdings" pitchFamily="2" charset="2"/>
              <a:buNone/>
              <a:defRPr/>
            </a:pPr>
            <a:r>
              <a:rPr lang="el-G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Ράλλη Ελευθερία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l-G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MSc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l-G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Συμβουλευτική ψυχολόγος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  <a:r>
              <a:rPr lang="el-G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έριμνα</a:t>
            </a:r>
            <a:endParaRPr lang="el-GR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l-GR" sz="2000" b="1" dirty="0" smtClean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48263" y="1557338"/>
            <a:ext cx="3995737" cy="45259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l-GR" b="1" smtClean="0"/>
          </a:p>
          <a:p>
            <a:pPr eaLnBrk="1" hangingPunct="1">
              <a:buFont typeface="Wingdings" pitchFamily="2" charset="2"/>
              <a:buNone/>
            </a:pPr>
            <a:r>
              <a:rPr lang="el-GR" b="1" smtClean="0"/>
              <a:t>    </a:t>
            </a:r>
          </a:p>
        </p:txBody>
      </p:sp>
      <p:pic>
        <p:nvPicPr>
          <p:cNvPr id="14339" name="Content Placeholder 4" descr="Picture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933825"/>
            <a:ext cx="83534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2057400"/>
            <a:ext cx="8228013" cy="4524375"/>
          </a:xfrm>
        </p:spPr>
        <p:txBody>
          <a:bodyPr/>
          <a:lstStyle/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l-GR" sz="2400" b="1" smtClean="0"/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2400" b="1" smtClean="0">
                <a:solidFill>
                  <a:srgbClr val="006666"/>
                </a:solidFill>
              </a:rPr>
              <a:t>        </a:t>
            </a:r>
            <a:r>
              <a:rPr lang="el-GR" sz="2400" b="1" smtClean="0"/>
              <a:t>Πριν επιστρέψει ο μαθητής στο σχολείο</a:t>
            </a:r>
            <a:r>
              <a:rPr lang="el-GR" sz="2400" smtClean="0"/>
              <a:t> </a:t>
            </a:r>
          </a:p>
          <a:p>
            <a:pPr indent="-341313">
              <a:buClr>
                <a:srgbClr val="61B0FF"/>
              </a:buClr>
              <a:buFontTx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2400" smtClean="0">
                <a:solidFill>
                  <a:srgbClr val="006666"/>
                </a:solidFill>
              </a:rPr>
              <a:t>	</a:t>
            </a:r>
            <a:r>
              <a:rPr lang="el-GR" sz="2400" b="1" smtClean="0"/>
              <a:t>Επικοινωνία με οικογένεια &amp; μαθητή αμέσως μετά το θάνατο</a:t>
            </a:r>
          </a:p>
          <a:p>
            <a:pPr indent="-341313">
              <a:buClr>
                <a:srgbClr val="61B0FF"/>
              </a:buClr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l-GR" sz="2400" b="1" smtClean="0"/>
          </a:p>
          <a:p>
            <a:pPr indent="-341313">
              <a:buClr>
                <a:srgbClr val="61B0FF"/>
              </a:buClr>
              <a:buFontTx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2400" b="1" smtClean="0"/>
              <a:t>	Ενημέρωση και προετοιμασία της τάξης (να προηγηθεί συνεννόηση με 	μαθητή και οικογένεια)</a:t>
            </a:r>
          </a:p>
          <a:p>
            <a:pPr indent="-341313">
              <a:buClr>
                <a:srgbClr val="61B0FF"/>
              </a:buClr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2400" b="1" smtClean="0">
                <a:solidFill>
                  <a:srgbClr val="006666"/>
                </a:solidFill>
              </a:rPr>
              <a:t>	</a:t>
            </a:r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2000" smtClean="0"/>
              <a:t>	</a:t>
            </a:r>
          </a:p>
        </p:txBody>
      </p:sp>
      <p:sp>
        <p:nvSpPr>
          <p:cNvPr id="32770" name="Text Box 5"/>
          <p:cNvSpPr txBox="1">
            <a:spLocks noChangeArrowheads="1"/>
          </p:cNvSpPr>
          <p:nvPr/>
        </p:nvSpPr>
        <p:spPr bwMode="auto">
          <a:xfrm>
            <a:off x="1331913" y="692150"/>
            <a:ext cx="6769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3600" b="1">
                <a:solidFill>
                  <a:srgbClr val="FFFF00"/>
                </a:solidFill>
              </a:rPr>
              <a:t>Ο ρόλος του εκπαιδευτικού</a:t>
            </a:r>
            <a:endParaRPr lang="en-GB" sz="36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360363"/>
            <a:ext cx="7775575" cy="1123950"/>
          </a:xfrm>
        </p:spPr>
        <p:txBody>
          <a:bodyPr/>
          <a:lstStyle/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l-GR" sz="2800" b="1" i="1" dirty="0"/>
              <a:t/>
            </a:r>
            <a:br>
              <a:rPr lang="el-GR" sz="2800" b="1" i="1" dirty="0"/>
            </a:br>
            <a:endParaRPr lang="el-GR" sz="3600" b="1" i="1" dirty="0">
              <a:solidFill>
                <a:schemeClr val="tx1"/>
              </a:solidFill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557338"/>
            <a:ext cx="8428037" cy="4175125"/>
          </a:xfrm>
        </p:spPr>
        <p:txBody>
          <a:bodyPr/>
          <a:lstStyle/>
          <a:p>
            <a:pPr indent="-341313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2000" b="1" smtClean="0"/>
              <a:t>      </a:t>
            </a:r>
            <a:r>
              <a:rPr lang="el-GR" sz="2400" b="1" smtClean="0"/>
              <a:t>Μετά την επιστροφή του μαθητή στο σχολείο</a:t>
            </a:r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l-GR" sz="2000" b="1" smtClean="0"/>
          </a:p>
          <a:p>
            <a:pPr indent="-341313">
              <a:buClr>
                <a:srgbClr val="3FB000"/>
              </a:buClr>
              <a:buFontTx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2400" b="1" smtClean="0"/>
              <a:t>Προσεγγίστε το μαθητή, εκδηλώνοντας το ενδιαφέρον σας</a:t>
            </a:r>
            <a:endParaRPr lang="en-US" sz="2400" b="1" smtClean="0"/>
          </a:p>
          <a:p>
            <a:pPr indent="-341313">
              <a:buClr>
                <a:srgbClr val="3FB000"/>
              </a:buClr>
              <a:buFontTx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2400" b="1" smtClean="0"/>
              <a:t>Ακούστε, ακούστε, ακούστε! Μιλάτε λιγότερο και ακούτε περισσότερο</a:t>
            </a:r>
          </a:p>
          <a:p>
            <a:pPr indent="-341313">
              <a:buClr>
                <a:srgbClr val="3FB000"/>
              </a:buClr>
              <a:buFontTx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2400" b="1" smtClean="0"/>
              <a:t>Ενθαρρύνετε τη μοναδικότητα των αντιδράσεων και την έκφραση των συναισθημάτων   τους, όποια και αν είναι αυτά, χωρίς να τα κρίνετε</a:t>
            </a:r>
          </a:p>
          <a:p>
            <a:pPr indent="-341313">
              <a:buClr>
                <a:srgbClr val="3FB000"/>
              </a:buClr>
              <a:buFontTx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2400" b="1" smtClean="0"/>
              <a:t>Διευκολύνετε την ένταξη στην τάξη του παιδιού που δυσκολεύεται </a:t>
            </a:r>
          </a:p>
          <a:p>
            <a:pPr indent="-341313">
              <a:buClr>
                <a:srgbClr val="3FB000"/>
              </a:buClr>
              <a:buFontTx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2400" b="1" smtClean="0"/>
              <a:t>Διατηρήστε τη ρουτίνα και τα όρια</a:t>
            </a:r>
          </a:p>
          <a:p>
            <a:pPr indent="-341313">
              <a:lnSpc>
                <a:spcPct val="10000"/>
              </a:lnSpc>
              <a:buClr>
                <a:srgbClr val="3FB000"/>
              </a:buClr>
              <a:buFontTx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l-GR" sz="2400" b="1" smtClean="0">
              <a:solidFill>
                <a:srgbClr val="006666"/>
              </a:solidFill>
            </a:endParaRPr>
          </a:p>
          <a:p>
            <a:pPr indent="-341313">
              <a:buClr>
                <a:srgbClr val="3FB000"/>
              </a:buClr>
              <a:buFontTx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l-GR" sz="2000" smtClean="0">
              <a:solidFill>
                <a:schemeClr val="accent2"/>
              </a:solidFill>
            </a:endParaRP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684213" y="765175"/>
            <a:ext cx="806450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800"/>
              </a:spcBef>
            </a:pPr>
            <a:r>
              <a:rPr lang="el-GR" b="1">
                <a:solidFill>
                  <a:srgbClr val="FFFF00"/>
                </a:solidFill>
              </a:rPr>
              <a:t>       Ο ρόλος του εκπαιδευτικού</a:t>
            </a:r>
            <a:r>
              <a:rPr lang="el-GR">
                <a:solidFill>
                  <a:srgbClr val="FFFF00"/>
                </a:solidFill>
              </a:rPr>
              <a:t> </a:t>
            </a:r>
            <a:r>
              <a:rPr lang="el-GR" sz="2400" i="1">
                <a:solidFill>
                  <a:schemeClr val="accent2"/>
                </a:solidFill>
              </a:rPr>
              <a:t>										</a:t>
            </a:r>
            <a:r>
              <a:rPr lang="el-GR" i="1">
                <a:solidFill>
                  <a:srgbClr val="000000"/>
                </a:solidFill>
              </a:rPr>
              <a:t>	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133600"/>
            <a:ext cx="8224838" cy="4521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l-GR" sz="2400" b="1" smtClean="0"/>
              <a:t>Όταν παιδί και ενήλικες διαιωνίζουν </a:t>
            </a:r>
          </a:p>
          <a:p>
            <a:pPr algn="ctr">
              <a:buFont typeface="Wingdings" pitchFamily="2" charset="2"/>
              <a:buNone/>
            </a:pPr>
            <a:r>
              <a:rPr lang="el-GR" sz="2400" b="1" smtClean="0"/>
              <a:t>μια αμοιβαία προσποίηση ότι «όλα είναι καλά», </a:t>
            </a:r>
          </a:p>
          <a:p>
            <a:pPr algn="ctr">
              <a:buFont typeface="Wingdings" pitchFamily="2" charset="2"/>
              <a:buNone/>
            </a:pPr>
            <a:r>
              <a:rPr lang="el-GR" sz="2400" b="1" smtClean="0"/>
              <a:t>τότε ο θρήνος περιπλέκεται, δυσκολεύοντας την </a:t>
            </a:r>
          </a:p>
          <a:p>
            <a:pPr algn="ctr">
              <a:buFont typeface="Wingdings" pitchFamily="2" charset="2"/>
              <a:buNone/>
            </a:pPr>
            <a:r>
              <a:rPr lang="el-GR" sz="2400" b="1" smtClean="0"/>
              <a:t>προσαρμογή του μαθητή στην απώλεια </a:t>
            </a:r>
          </a:p>
          <a:p>
            <a:pPr algn="ctr">
              <a:buFont typeface="Wingdings" pitchFamily="2" charset="2"/>
              <a:buNone/>
            </a:pPr>
            <a:r>
              <a:rPr lang="el-GR" sz="2400" b="1" smtClean="0"/>
              <a:t>και στερώντας του τη στήριξη που χρειάζεται </a:t>
            </a:r>
          </a:p>
          <a:p>
            <a:pPr algn="ctr">
              <a:buFont typeface="Wingdings" pitchFamily="2" charset="2"/>
              <a:buNone/>
            </a:pPr>
            <a:r>
              <a:rPr lang="el-GR" sz="2400" b="1" smtClean="0"/>
              <a:t>μια δύσκολη περίοδο της ζωής του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60350"/>
            <a:ext cx="6711950" cy="1296988"/>
          </a:xfrm>
        </p:spPr>
        <p:txBody>
          <a:bodyPr/>
          <a:lstStyle/>
          <a:p>
            <a:pPr>
              <a:defRPr/>
            </a:pPr>
            <a:r>
              <a:rPr lang="el-GR" sz="2400" b="1" dirty="0"/>
              <a:t>Ενέργειες που συμβάλλουν στη διαχείριση των συναισθημάτων των μαθητών</a:t>
            </a:r>
            <a:r>
              <a:rPr lang="el-GR" sz="4000" dirty="0"/>
              <a:t> 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16113"/>
            <a:ext cx="8224837" cy="4752975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00CC00"/>
              </a:buClr>
              <a:buFontTx/>
              <a:buChar char="•"/>
            </a:pPr>
            <a:r>
              <a:rPr lang="el-GR" sz="2400" b="1" smtClean="0"/>
              <a:t>Αναγνωρίστε πώς σας επηρεάζει η απώλεια και ο θρήνος του μαθητή σας</a:t>
            </a:r>
          </a:p>
          <a:p>
            <a:pPr>
              <a:lnSpc>
                <a:spcPct val="80000"/>
              </a:lnSpc>
              <a:buClr>
                <a:srgbClr val="00CC00"/>
              </a:buClr>
              <a:buFontTx/>
              <a:buChar char="•"/>
            </a:pPr>
            <a:r>
              <a:rPr lang="el-GR" sz="2400" b="1" smtClean="0"/>
              <a:t>Διαχωρίστε όσα βιώνει ο μαθητής σας από όσα βιώνετε εσείς</a:t>
            </a:r>
          </a:p>
          <a:p>
            <a:pPr>
              <a:lnSpc>
                <a:spcPct val="80000"/>
              </a:lnSpc>
              <a:buClr>
                <a:srgbClr val="00CC00"/>
              </a:buClr>
              <a:buFontTx/>
              <a:buChar char="•"/>
            </a:pPr>
            <a:r>
              <a:rPr lang="el-GR" sz="2400" b="1" smtClean="0"/>
              <a:t>Ενθαρρύνετε να σας αφηγηθεί την εμπειρία του</a:t>
            </a:r>
          </a:p>
          <a:p>
            <a:pPr>
              <a:lnSpc>
                <a:spcPct val="80000"/>
              </a:lnSpc>
              <a:buClr>
                <a:srgbClr val="00CC00"/>
              </a:buClr>
              <a:buFontTx/>
              <a:buChar char="•"/>
            </a:pPr>
            <a:r>
              <a:rPr lang="el-GR" sz="2400" b="1" smtClean="0"/>
              <a:t>Πάρτε αποστάσεις όταν κατακλύζεστε από συναισθηματική φόρτιση και αναζητήστε στήριξη</a:t>
            </a:r>
          </a:p>
          <a:p>
            <a:pPr>
              <a:lnSpc>
                <a:spcPct val="80000"/>
              </a:lnSpc>
              <a:buClr>
                <a:srgbClr val="00CC00"/>
              </a:buClr>
              <a:buFontTx/>
              <a:buChar char="•"/>
            </a:pPr>
            <a:r>
              <a:rPr lang="el-GR" sz="2400" b="1" smtClean="0"/>
              <a:t>Αναγνωρίστε τα όρια του ρόλου σας</a:t>
            </a:r>
          </a:p>
          <a:p>
            <a:pPr>
              <a:lnSpc>
                <a:spcPct val="80000"/>
              </a:lnSpc>
              <a:buClr>
                <a:srgbClr val="00CC00"/>
              </a:buClr>
              <a:buFontTx/>
              <a:buChar char="•"/>
            </a:pPr>
            <a:r>
              <a:rPr lang="el-GR" sz="2400" b="1" smtClean="0"/>
              <a:t>Συνεργαστείτε με έναν ψυχολόγο και αναζητείστε εκπαίδευση για τη διαχείριση του θρήνου</a:t>
            </a:r>
          </a:p>
          <a:p>
            <a:pPr>
              <a:lnSpc>
                <a:spcPct val="80000"/>
              </a:lnSpc>
              <a:buClr>
                <a:srgbClr val="00CC00"/>
              </a:buClr>
              <a:buFontTx/>
              <a:buChar char="•"/>
            </a:pPr>
            <a:r>
              <a:rPr lang="el-GR" sz="2400" b="1" smtClean="0"/>
              <a:t>Στηρίξτε τους συναδέλφους σας που αντιμετωπίζουν για πρώτη φορά το θρήνο ή το θάνατο μαθητή</a:t>
            </a:r>
          </a:p>
          <a:p>
            <a:pPr>
              <a:lnSpc>
                <a:spcPct val="80000"/>
              </a:lnSpc>
              <a:buClr>
                <a:srgbClr val="00CC00"/>
              </a:buClr>
              <a:buFontTx/>
              <a:buChar char="•"/>
            </a:pPr>
            <a:endParaRPr lang="el-GR" sz="2000" b="1" smtClean="0">
              <a:solidFill>
                <a:srgbClr val="006666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04813"/>
            <a:ext cx="7939087" cy="1295400"/>
          </a:xfrm>
        </p:spPr>
        <p:txBody>
          <a:bodyPr/>
          <a:lstStyle/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l-GR" sz="2400" b="1" dirty="0"/>
              <a:t>Ποιοι μαθητές μπορεί να είναι δυνητικά </a:t>
            </a:r>
            <a:br>
              <a:rPr lang="el-GR" sz="2400" b="1" dirty="0"/>
            </a:br>
            <a:r>
              <a:rPr lang="el-GR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ευάλωτοι</a:t>
            </a:r>
            <a:r>
              <a:rPr lang="el-GR" sz="2400" b="1" dirty="0"/>
              <a:t> σε δυσκολίες </a:t>
            </a:r>
            <a:r>
              <a:rPr lang="el-GR" sz="2400" b="1" dirty="0" smtClean="0"/>
              <a:t>προσαρμογής</a:t>
            </a:r>
            <a:endParaRPr lang="el-GR" sz="2800" b="1" dirty="0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989138"/>
            <a:ext cx="8228012" cy="3889375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33CC33"/>
              </a:buClr>
              <a:buFontTx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2000" b="1" smtClean="0"/>
              <a:t>Παιδιά με νοητικά ή ψυχολογικά προβλήματα πριν το θάνατο.</a:t>
            </a:r>
          </a:p>
          <a:p>
            <a:pPr>
              <a:lnSpc>
                <a:spcPct val="80000"/>
              </a:lnSpc>
              <a:buClr>
                <a:srgbClr val="33CC33"/>
              </a:buClr>
              <a:buFontTx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l-GR" sz="2000" b="1" smtClean="0"/>
          </a:p>
          <a:p>
            <a:pPr>
              <a:lnSpc>
                <a:spcPct val="80000"/>
              </a:lnSpc>
              <a:buClr>
                <a:srgbClr val="33CC33"/>
              </a:buClr>
              <a:buFontTx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2000" b="1" smtClean="0"/>
              <a:t>Παιδιά που είχαν βιώσει παρελθούσες απώλειες οι οποίες παραμένουν ανεπεξέργαστες ή βιώνουν παράλληλες ή πολλαπλές οδυνηρές απώλειες.</a:t>
            </a:r>
          </a:p>
          <a:p>
            <a:pPr>
              <a:lnSpc>
                <a:spcPct val="80000"/>
              </a:lnSpc>
              <a:buClr>
                <a:srgbClr val="33CC33"/>
              </a:buClr>
              <a:buFontTx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l-GR" sz="2000" b="1" smtClean="0"/>
          </a:p>
          <a:p>
            <a:pPr>
              <a:lnSpc>
                <a:spcPct val="80000"/>
              </a:lnSpc>
              <a:buClr>
                <a:srgbClr val="33CC33"/>
              </a:buClr>
              <a:buFontTx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2000" b="1" smtClean="0"/>
              <a:t>Παιδιά που εκτέθηκαν ή βίωσαν το θάνατο οικείου προσώπου κάτω από πολύ τραυματικές συνθήκες (π.χ. μάρτυρες δολοφονίας).</a:t>
            </a:r>
          </a:p>
          <a:p>
            <a:pPr>
              <a:lnSpc>
                <a:spcPct val="80000"/>
              </a:lnSpc>
              <a:buClr>
                <a:srgbClr val="33CC33"/>
              </a:buClr>
              <a:buFontTx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l-GR" sz="2000" b="1" smtClean="0"/>
          </a:p>
          <a:p>
            <a:pPr>
              <a:lnSpc>
                <a:spcPct val="80000"/>
              </a:lnSpc>
              <a:buClr>
                <a:srgbClr val="33CC33"/>
              </a:buClr>
              <a:buFontTx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2000" b="1" smtClean="0"/>
              <a:t>Παιδιά που στερούνται ποιοτικής στήριξης, ζουν σε δυσλειτουργική οικογένεια, ή οικογένεια με ανεπεξέργαστα πένθη.</a:t>
            </a:r>
          </a:p>
          <a:p>
            <a:pPr>
              <a:lnSpc>
                <a:spcPct val="80000"/>
              </a:lnSpc>
              <a:buClr>
                <a:srgbClr val="33CC33"/>
              </a:buClr>
              <a:buFontTx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l-GR" sz="2000" b="1" smtClean="0"/>
          </a:p>
          <a:p>
            <a:pPr>
              <a:lnSpc>
                <a:spcPct val="80000"/>
              </a:lnSpc>
              <a:buClr>
                <a:srgbClr val="33CC33"/>
              </a:buClr>
              <a:buFontTx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2000" b="1" smtClean="0"/>
              <a:t>Παιδιά που βιώνουν ένα θάνατο που συνοδεύεται από κοινωνικό στίγμα (π.χ., αυτοκτονία).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404813"/>
            <a:ext cx="6192837" cy="865187"/>
          </a:xfrm>
        </p:spPr>
        <p:txBody>
          <a:bodyPr/>
          <a:lstStyle/>
          <a:p>
            <a:pPr>
              <a:defRPr/>
            </a:pPr>
            <a:r>
              <a:rPr lang="el-GR" sz="2400" b="1" dirty="0" smtClean="0"/>
              <a:t>Πότε </a:t>
            </a:r>
            <a:r>
              <a:rPr lang="el-GR" sz="2400" b="1" dirty="0"/>
              <a:t>ο μαθητής χρειάζεται τη βοήθεια ειδικού ψυχικής υγείας;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224837" cy="44640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sz="2000" b="1" smtClean="0">
                <a:solidFill>
                  <a:schemeClr val="accent2"/>
                </a:solidFill>
              </a:rPr>
              <a:t>Όταν δυσκολεύεται στην καθημερινή του λειτουργία και παρουσιάζει αρκετές</a:t>
            </a:r>
            <a:r>
              <a:rPr lang="el-GR" sz="2000" b="1" smtClean="0">
                <a:solidFill>
                  <a:srgbClr val="FF3300"/>
                </a:solidFill>
              </a:rPr>
              <a:t> </a:t>
            </a:r>
            <a:r>
              <a:rPr lang="el-GR" sz="2000" b="1" smtClean="0">
                <a:solidFill>
                  <a:schemeClr val="accent2"/>
                </a:solidFill>
              </a:rPr>
              <a:t>από τις παρακάτω αντιδράσεις:</a:t>
            </a:r>
          </a:p>
          <a:p>
            <a:pPr>
              <a:lnSpc>
                <a:spcPct val="80000"/>
              </a:lnSpc>
            </a:pPr>
            <a:endParaRPr lang="el-GR" sz="2000" b="1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l-GR" sz="2000" b="1" smtClean="0"/>
              <a:t>Παρατεταμένη απουσία και απώθηση θρήνου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l-GR" sz="2000" b="1" smtClean="0"/>
              <a:t>Συχνές εκρήξεις οργής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l-GR" sz="2000" b="1" smtClean="0"/>
              <a:t>Παρατεταμένες εκδηλώσεις άγχους με υπερβολική προσκόλληση στο γονιό συνοδευόμενη από σχολική φοβία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l-GR" sz="2000" b="1" smtClean="0"/>
              <a:t>Κρίσεις πανικού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l-GR" sz="2000" b="1" smtClean="0"/>
              <a:t>Επίμονες ενοχές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l-GR" sz="2000" b="1" smtClean="0"/>
              <a:t>Έντονα αισθήματα μίσους και εκδικητικότητας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l-GR" sz="2000" b="1" smtClean="0"/>
              <a:t>Επίμονα οργανικά συμπτώματα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l-GR" sz="2000" b="1" smtClean="0"/>
              <a:t>Επίμονες διαταραχές ύπνου και διατροφής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l-GR" sz="2000" b="1" smtClean="0"/>
              <a:t> Μακροχρόνια κοινωνική απομόνωση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l-GR" sz="2000" b="1" smtClean="0"/>
              <a:t>Σοβαρά προβλήματα στη σχολική επίδοση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l-GR" sz="2000" b="1" smtClean="0"/>
              <a:t>Αυτοκαταστροφική συμπεριφορά και ταύτιση με το άτομο που πέθανε.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549275"/>
            <a:ext cx="8229600" cy="5256213"/>
          </a:xfrm>
        </p:spPr>
        <p:txBody>
          <a:bodyPr/>
          <a:lstStyle/>
          <a:p>
            <a:pPr marL="0" indent="0" algn="ctr"/>
            <a:r>
              <a:rPr lang="el-GR" b="1" smtClean="0">
                <a:solidFill>
                  <a:srgbClr val="FFFF00"/>
                </a:solidFill>
              </a:rPr>
              <a:t>Γιατί είναι σημαντική η συνεργασία του εκπαιδευτικού με τους γονείς; </a:t>
            </a:r>
          </a:p>
          <a:p>
            <a:pPr marL="0" indent="0"/>
            <a:endParaRPr lang="el-GR" smtClean="0">
              <a:solidFill>
                <a:schemeClr val="accent2"/>
              </a:solidFill>
            </a:endParaRPr>
          </a:p>
          <a:p>
            <a:pPr marL="0" indent="0">
              <a:buClr>
                <a:srgbClr val="33CC33"/>
              </a:buClr>
              <a:buFontTx/>
              <a:buChar char="•"/>
            </a:pPr>
            <a:r>
              <a:rPr lang="el-GR" smtClean="0">
                <a:solidFill>
                  <a:schemeClr val="accent2"/>
                </a:solidFill>
              </a:rPr>
              <a:t> </a:t>
            </a:r>
            <a:r>
              <a:rPr lang="el-GR" b="1" smtClean="0"/>
              <a:t>Για να κατανοήσει ο εκπαιδευτικός τι ακριβώς βιώνει ο μαθητής και </a:t>
            </a:r>
          </a:p>
          <a:p>
            <a:pPr marL="0" indent="0">
              <a:buClr>
                <a:srgbClr val="33CC33"/>
              </a:buClr>
              <a:buFontTx/>
              <a:buChar char="•"/>
            </a:pPr>
            <a:r>
              <a:rPr lang="el-GR" b="1" smtClean="0"/>
              <a:t> Για να παρέχει την κατάλληλη πληροφόρηση και καθοδήγηση στους γονείς, ώστε να διευκολύνουν το θρήνο του παιδιού και την προσαρμογή του στην απώλεια </a:t>
            </a:r>
          </a:p>
          <a:p>
            <a:pPr marL="0" indent="0">
              <a:buClr>
                <a:srgbClr val="33CC33"/>
              </a:buClr>
              <a:buFontTx/>
              <a:buChar char="•"/>
            </a:pPr>
            <a:endParaRPr lang="el-GR" sz="2000" b="1" smtClean="0">
              <a:solidFill>
                <a:srgbClr val="006666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29337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www.merimna.org.gr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868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wwmerimna"/>
          <p:cNvPicPr>
            <a:picLocks noChangeAspect="1" noChangeArrowheads="1"/>
          </p:cNvPicPr>
          <p:nvPr/>
        </p:nvPicPr>
        <p:blipFill>
          <a:blip r:embed="rId3"/>
          <a:srcRect r="35463" b="64693"/>
          <a:stretch>
            <a:fillRect/>
          </a:stretch>
        </p:blipFill>
        <p:spPr bwMode="auto">
          <a:xfrm>
            <a:off x="34925" y="44450"/>
            <a:ext cx="9001125" cy="68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441325" y="304800"/>
            <a:ext cx="1692275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l-GR" sz="4000" b="1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" pitchFamily="34" charset="0"/>
              </a:rPr>
              <a:t>1995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0"/>
            <a:ext cx="8224837" cy="1438275"/>
          </a:xfrm>
        </p:spPr>
        <p:txBody>
          <a:bodyPr/>
          <a:lstStyle/>
          <a:p>
            <a:pPr>
              <a:defRPr/>
            </a:pPr>
            <a:r>
              <a:rPr lang="el-GR" b="1" dirty="0"/>
              <a:t>Σκοποί της Μέριμνας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557338"/>
            <a:ext cx="8135937" cy="5759450"/>
          </a:xfrm>
        </p:spPr>
        <p:txBody>
          <a:bodyPr/>
          <a:lstStyle/>
          <a:p>
            <a:pPr marL="990600" lvl="1" indent="-533400">
              <a:defRPr/>
            </a:pPr>
            <a:endParaRPr lang="en-US" sz="1800" b="1" dirty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90600" lvl="1" indent="-533400">
              <a:buClr>
                <a:srgbClr val="CC0066"/>
              </a:buClr>
              <a:buSzPct val="130000"/>
              <a:buFont typeface="Times New Roman" pitchFamily="18" charset="0"/>
              <a:buAutoNum type="arabicPeriod"/>
              <a:defRPr/>
            </a:pPr>
            <a:r>
              <a:rPr lang="el-GR" sz="2000" b="1" dirty="0">
                <a:solidFill>
                  <a:srgbClr val="3399FF"/>
                </a:solidFill>
              </a:rPr>
              <a:t>Παροχή υπηρεσιών</a:t>
            </a:r>
            <a:r>
              <a:rPr lang="en-US" sz="2000" b="1" dirty="0">
                <a:solidFill>
                  <a:srgbClr val="006666"/>
                </a:solidFill>
              </a:rPr>
              <a:t> </a:t>
            </a:r>
            <a:r>
              <a:rPr lang="el-GR" sz="2000" b="1" dirty="0"/>
              <a:t>σε παιδιά, εφήβους, οικογένειες και σχολικές κοινότητες που αντιμετωπίζουν εμπειρίες σοβαρής αρρώστιας ή θανάτου</a:t>
            </a:r>
          </a:p>
          <a:p>
            <a:pPr marL="990600" lvl="1" indent="-533400">
              <a:buClr>
                <a:srgbClr val="CC0066"/>
              </a:buClr>
              <a:buSzPct val="130000"/>
              <a:buFont typeface="Times New Roman" pitchFamily="18" charset="0"/>
              <a:buAutoNum type="arabicPeriod"/>
              <a:defRPr/>
            </a:pPr>
            <a:endParaRPr lang="en-US" sz="2000" b="1" dirty="0">
              <a:solidFill>
                <a:srgbClr val="006666"/>
              </a:solidFill>
            </a:endParaRPr>
          </a:p>
          <a:p>
            <a:pPr marL="990600" lvl="1" indent="-533400">
              <a:buClr>
                <a:srgbClr val="CC0066"/>
              </a:buClr>
              <a:buSzPct val="130000"/>
              <a:buFont typeface="Times New Roman" pitchFamily="18" charset="0"/>
              <a:buAutoNum type="arabicPeriod"/>
              <a:defRPr/>
            </a:pPr>
            <a:r>
              <a:rPr lang="el-GR" sz="2000" b="1" dirty="0">
                <a:solidFill>
                  <a:srgbClr val="3399FF"/>
                </a:solidFill>
              </a:rPr>
              <a:t>Εκπαίδευση επαγγελματιών υγείας και </a:t>
            </a:r>
            <a:r>
              <a:rPr lang="el-GR" sz="2000" b="1" dirty="0"/>
              <a:t>παιδείας στην</a:t>
            </a:r>
            <a:r>
              <a:rPr lang="en-US" sz="2000" b="1" dirty="0"/>
              <a:t> </a:t>
            </a:r>
            <a:r>
              <a:rPr lang="el-GR" sz="2000" b="1" dirty="0"/>
              <a:t>ανακουφιστική φροντίδα και στη στήριξη στο πένθος</a:t>
            </a:r>
            <a:endParaRPr lang="en-US" sz="2000" b="1" dirty="0"/>
          </a:p>
          <a:p>
            <a:pPr marL="990600" lvl="1" indent="-533400">
              <a:buClr>
                <a:srgbClr val="CC0066"/>
              </a:buClr>
              <a:buSzPct val="130000"/>
              <a:buFont typeface="Times New Roman" pitchFamily="18" charset="0"/>
              <a:buAutoNum type="arabicPeriod"/>
              <a:defRPr/>
            </a:pPr>
            <a:endParaRPr lang="el-GR" sz="2000" b="1" dirty="0">
              <a:solidFill>
                <a:srgbClr val="006666"/>
              </a:solidFill>
            </a:endParaRPr>
          </a:p>
          <a:p>
            <a:pPr marL="990600" lvl="1" indent="-533400">
              <a:buClr>
                <a:srgbClr val="CC0066"/>
              </a:buClr>
              <a:buSzPct val="130000"/>
              <a:buFont typeface="Times New Roman" pitchFamily="18" charset="0"/>
              <a:buAutoNum type="arabicPeriod"/>
              <a:defRPr/>
            </a:pPr>
            <a:r>
              <a:rPr lang="el-GR" sz="2000" b="1" dirty="0">
                <a:solidFill>
                  <a:srgbClr val="3399FF"/>
                </a:solidFill>
              </a:rPr>
              <a:t>Ευαισθητοποίηση της ελληνικής </a:t>
            </a:r>
            <a:r>
              <a:rPr lang="el-GR" sz="2000" b="1" dirty="0"/>
              <a:t>κοινωνίας σε   θέματα που αφορούν τη σοβαρή αρρώστια, το θάνατο και το πένθος</a:t>
            </a:r>
            <a:endParaRPr lang="en-US" sz="2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ext Box 2"/>
          <p:cNvSpPr txBox="1">
            <a:spLocks noChangeArrowheads="1"/>
          </p:cNvSpPr>
          <p:nvPr/>
        </p:nvSpPr>
        <p:spPr bwMode="auto">
          <a:xfrm>
            <a:off x="0" y="1214438"/>
            <a:ext cx="91440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 anchor="ctr"/>
          <a:lstStyle/>
          <a:p>
            <a:pPr marL="838200" indent="-836613" algn="ctr">
              <a:tabLst>
                <a:tab pos="838200" algn="l"/>
                <a:tab pos="1752600" algn="l"/>
                <a:tab pos="2667000" algn="l"/>
                <a:tab pos="3581400" algn="l"/>
                <a:tab pos="4495800" algn="l"/>
                <a:tab pos="5410200" algn="l"/>
                <a:tab pos="6324600" algn="l"/>
                <a:tab pos="7239000" algn="l"/>
                <a:tab pos="8153400" algn="l"/>
                <a:tab pos="9067800" algn="l"/>
                <a:tab pos="9982200" algn="l"/>
                <a:tab pos="10896600" algn="l"/>
              </a:tabLst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l-GR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 </a:t>
            </a:r>
            <a:r>
              <a:rPr lang="el-GR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Ευαισθητοποίηση</a:t>
            </a:r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5029200" y="2362200"/>
            <a:ext cx="3962400" cy="3886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533400" indent="-531813">
              <a:lnSpc>
                <a:spcPct val="70000"/>
              </a:lnSpc>
              <a:spcBef>
                <a:spcPts val="600"/>
              </a:spcBef>
              <a:tabLst>
                <a:tab pos="1103313" algn="l"/>
                <a:tab pos="2017713" algn="l"/>
                <a:tab pos="2932113" algn="l"/>
                <a:tab pos="3846513" algn="l"/>
                <a:tab pos="4760913" algn="l"/>
                <a:tab pos="5675313" algn="l"/>
                <a:tab pos="6589713" algn="l"/>
                <a:tab pos="7504113" algn="l"/>
                <a:tab pos="8418513" algn="l"/>
                <a:tab pos="9332913" algn="l"/>
                <a:tab pos="10247313" algn="l"/>
              </a:tabLst>
              <a:defRPr/>
            </a:pP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33400" indent="-531813">
              <a:spcBef>
                <a:spcPts val="700"/>
              </a:spcBef>
              <a:tabLst>
                <a:tab pos="1103313" algn="l"/>
                <a:tab pos="2017713" algn="l"/>
                <a:tab pos="2932113" algn="l"/>
                <a:tab pos="3846513" algn="l"/>
                <a:tab pos="4760913" algn="l"/>
                <a:tab pos="5675313" algn="l"/>
                <a:tab pos="6589713" algn="l"/>
                <a:tab pos="7504113" algn="l"/>
                <a:tab pos="8418513" algn="l"/>
                <a:tab pos="9332913" algn="l"/>
                <a:tab pos="10247313" algn="l"/>
              </a:tabLst>
              <a:defRPr/>
            </a:pPr>
            <a:r>
              <a:rPr lang="el-GR" b="1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" pitchFamily="34" charset="0"/>
              </a:rPr>
              <a:t>1.</a:t>
            </a:r>
            <a:r>
              <a:rPr lang="el-GR" b="1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" pitchFamily="34" charset="0"/>
                <a:cs typeface="+mn-cs"/>
              </a:rPr>
              <a:t> </a:t>
            </a:r>
            <a:r>
              <a:rPr lang="el-GR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" pitchFamily="34" charset="0"/>
                <a:cs typeface="+mn-cs"/>
              </a:rPr>
              <a:t>Ομιλίες</a:t>
            </a:r>
          </a:p>
          <a:p>
            <a:pPr marL="533400" indent="-531813">
              <a:lnSpc>
                <a:spcPct val="70000"/>
              </a:lnSpc>
              <a:spcBef>
                <a:spcPts val="700"/>
              </a:spcBef>
              <a:buClr>
                <a:srgbClr val="D60093"/>
              </a:buClr>
              <a:buFont typeface="Segoe UI" pitchFamily="34" charset="0"/>
              <a:buNone/>
              <a:tabLst>
                <a:tab pos="1103313" algn="l"/>
                <a:tab pos="2017713" algn="l"/>
                <a:tab pos="2932113" algn="l"/>
                <a:tab pos="3846513" algn="l"/>
                <a:tab pos="4760913" algn="l"/>
                <a:tab pos="5675313" algn="l"/>
                <a:tab pos="6589713" algn="l"/>
                <a:tab pos="7504113" algn="l"/>
                <a:tab pos="8418513" algn="l"/>
                <a:tab pos="9332913" algn="l"/>
                <a:tab pos="10247313" algn="l"/>
              </a:tabLst>
              <a:defRPr/>
            </a:pPr>
            <a:endParaRPr lang="en-US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egoe UI" pitchFamily="34" charset="0"/>
            </a:endParaRPr>
          </a:p>
          <a:p>
            <a:pPr marL="533400" indent="-531813">
              <a:spcBef>
                <a:spcPts val="700"/>
              </a:spcBef>
              <a:tabLst>
                <a:tab pos="1103313" algn="l"/>
                <a:tab pos="2017713" algn="l"/>
                <a:tab pos="2932113" algn="l"/>
                <a:tab pos="3846513" algn="l"/>
                <a:tab pos="4760913" algn="l"/>
                <a:tab pos="5675313" algn="l"/>
                <a:tab pos="6589713" algn="l"/>
                <a:tab pos="7504113" algn="l"/>
                <a:tab pos="8418513" algn="l"/>
                <a:tab pos="9332913" algn="l"/>
                <a:tab pos="10247313" algn="l"/>
              </a:tabLst>
              <a:defRPr/>
            </a:pPr>
            <a:r>
              <a:rPr lang="el-GR" b="1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" pitchFamily="34" charset="0"/>
              </a:rPr>
              <a:t>2.</a:t>
            </a:r>
            <a:r>
              <a:rPr lang="el-GR" b="1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" pitchFamily="34" charset="0"/>
                <a:cs typeface="+mn-cs"/>
              </a:rPr>
              <a:t> </a:t>
            </a:r>
            <a:r>
              <a:rPr lang="el-GR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" pitchFamily="34" charset="0"/>
                <a:cs typeface="+mn-cs"/>
              </a:rPr>
              <a:t>Συμπόσια</a:t>
            </a:r>
          </a:p>
          <a:p>
            <a:pPr marL="533400" indent="-531813">
              <a:spcBef>
                <a:spcPts val="700"/>
              </a:spcBef>
              <a:tabLst>
                <a:tab pos="1103313" algn="l"/>
                <a:tab pos="2017713" algn="l"/>
                <a:tab pos="2932113" algn="l"/>
                <a:tab pos="3846513" algn="l"/>
                <a:tab pos="4760913" algn="l"/>
                <a:tab pos="5675313" algn="l"/>
                <a:tab pos="6589713" algn="l"/>
                <a:tab pos="7504113" algn="l"/>
                <a:tab pos="8418513" algn="l"/>
                <a:tab pos="9332913" algn="l"/>
                <a:tab pos="10247313" algn="l"/>
              </a:tabLst>
              <a:defRPr/>
            </a:pPr>
            <a:endParaRPr lang="en-US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egoe UI" pitchFamily="34" charset="0"/>
            </a:endParaRPr>
          </a:p>
          <a:p>
            <a:pPr marL="533400" indent="-531813">
              <a:spcBef>
                <a:spcPts val="700"/>
              </a:spcBef>
              <a:tabLst>
                <a:tab pos="1103313" algn="l"/>
                <a:tab pos="2017713" algn="l"/>
                <a:tab pos="2932113" algn="l"/>
                <a:tab pos="3846513" algn="l"/>
                <a:tab pos="4760913" algn="l"/>
                <a:tab pos="5675313" algn="l"/>
                <a:tab pos="6589713" algn="l"/>
                <a:tab pos="7504113" algn="l"/>
                <a:tab pos="8418513" algn="l"/>
                <a:tab pos="9332913" algn="l"/>
                <a:tab pos="10247313" algn="l"/>
              </a:tabLst>
              <a:defRPr/>
            </a:pPr>
            <a:r>
              <a:rPr lang="en-US" b="1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" pitchFamily="34" charset="0"/>
              </a:rPr>
              <a:t>3.</a:t>
            </a:r>
            <a:r>
              <a:rPr lang="el-GR" b="1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" pitchFamily="34" charset="0"/>
                <a:cs typeface="+mn-cs"/>
              </a:rPr>
              <a:t> </a:t>
            </a:r>
            <a:r>
              <a:rPr lang="el-GR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" pitchFamily="34" charset="0"/>
                <a:cs typeface="+mn-cs"/>
              </a:rPr>
              <a:t>Εκδόσεις Μέριμνας</a:t>
            </a:r>
          </a:p>
          <a:p>
            <a:pPr marL="533400" indent="-531813">
              <a:lnSpc>
                <a:spcPct val="30000"/>
              </a:lnSpc>
              <a:spcBef>
                <a:spcPts val="700"/>
              </a:spcBef>
              <a:buClr>
                <a:srgbClr val="D60093"/>
              </a:buClr>
              <a:buFont typeface="Segoe UI" pitchFamily="34" charset="0"/>
              <a:buNone/>
              <a:tabLst>
                <a:tab pos="1103313" algn="l"/>
                <a:tab pos="2017713" algn="l"/>
                <a:tab pos="2932113" algn="l"/>
                <a:tab pos="3846513" algn="l"/>
                <a:tab pos="4760913" algn="l"/>
                <a:tab pos="5675313" algn="l"/>
                <a:tab pos="6589713" algn="l"/>
                <a:tab pos="7504113" algn="l"/>
                <a:tab pos="8418513" algn="l"/>
                <a:tab pos="9332913" algn="l"/>
                <a:tab pos="10247313" algn="l"/>
              </a:tabLst>
              <a:defRPr/>
            </a:pPr>
            <a:endParaRPr lang="en-US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egoe UI" pitchFamily="34" charset="0"/>
            </a:endParaRP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276475"/>
            <a:ext cx="4648200" cy="4168775"/>
          </a:xfrm>
          <a:prstGeom prst="rect">
            <a:avLst/>
          </a:prstGeom>
          <a:noFill/>
          <a:ln w="12600">
            <a:solidFill>
              <a:srgbClr val="89C4FF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Untitled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427538" y="188913"/>
            <a:ext cx="4537075" cy="6669087"/>
          </a:xfrm>
        </p:spPr>
      </p:pic>
      <p:pic>
        <p:nvPicPr>
          <p:cNvPr id="22530" name="Picture 2" descr="Symposio 2003 boo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3926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NOULISex"/>
          <p:cNvPicPr>
            <a:picLocks noChangeAspect="1" noChangeArrowheads="1"/>
          </p:cNvPicPr>
          <p:nvPr/>
        </p:nvPicPr>
        <p:blipFill>
          <a:blip r:embed="rId3"/>
          <a:srcRect l="3372" t="8223" r="5058" b="3290"/>
          <a:stretch>
            <a:fillRect/>
          </a:stretch>
        </p:blipFill>
        <p:spPr bwMode="auto">
          <a:xfrm>
            <a:off x="0" y="3429000"/>
            <a:ext cx="4430713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5" descr="budger"/>
          <p:cNvPicPr>
            <a:picLocks noChangeAspect="1" noChangeArrowheads="1"/>
          </p:cNvPicPr>
          <p:nvPr/>
        </p:nvPicPr>
        <p:blipFill>
          <a:blip r:embed="rId4"/>
          <a:srcRect l="10155" t="7195" r="15318" b="4796"/>
          <a:stretch>
            <a:fillRect/>
          </a:stretch>
        </p:blipFill>
        <p:spPr bwMode="auto">
          <a:xfrm>
            <a:off x="4730750" y="3349625"/>
            <a:ext cx="3956050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2" descr="Drako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188913"/>
            <a:ext cx="3779837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Ερωτήματα </a:t>
            </a:r>
            <a:endParaRPr lang="el-GR" dirty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mtClean="0"/>
              <a:t>Με ποιόν τρόπο μπορούν οι εκπαιδευτικοί να στηρίξουν ένα παιδί όταν θρηνεί; </a:t>
            </a:r>
          </a:p>
          <a:p>
            <a:r>
              <a:rPr lang="el-GR" smtClean="0"/>
              <a:t>Ποιες είναι οι φυσιολογικές αντιδράσεις των παιδιών που βιώνουν την απώλεια αγαπημένου τους προσώπου; </a:t>
            </a:r>
          </a:p>
          <a:p>
            <a:r>
              <a:rPr lang="el-GR" smtClean="0"/>
              <a:t>Μπορούν οι εκπαιδευτικοί να συζητήσουν γενικότερα θέματα σχετικά με τον θάνατο, το θρήνο και τις προσωπικές τους αντιδράσεις στην τάξη;</a:t>
            </a:r>
          </a:p>
          <a:p>
            <a:endParaRPr lang="el-GR" smtClean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406525"/>
            <a:ext cx="8507412" cy="2632075"/>
          </a:xfrm>
        </p:spPr>
        <p:txBody>
          <a:bodyPr/>
          <a:lstStyle/>
          <a:p>
            <a:pPr eaLnBrk="1" hangingPunct="1">
              <a:spcBef>
                <a:spcPct val="30000"/>
              </a:spcBef>
              <a:spcAft>
                <a:spcPct val="30000"/>
              </a:spcAft>
            </a:pPr>
            <a:r>
              <a:rPr lang="el-GR" sz="2400" smtClean="0">
                <a:solidFill>
                  <a:srgbClr val="66FFFF"/>
                </a:solidFill>
                <a:effectLst/>
              </a:rPr>
              <a:t>Πανελλαδική Μελέτη:</a:t>
            </a:r>
            <a:r>
              <a:rPr lang="el-GR" sz="2800" smtClean="0">
                <a:solidFill>
                  <a:srgbClr val="66FFFF"/>
                </a:solidFill>
                <a:effectLst/>
              </a:rPr>
              <a:t/>
            </a:r>
            <a:br>
              <a:rPr lang="el-GR" sz="2800" smtClean="0">
                <a:solidFill>
                  <a:srgbClr val="66FFFF"/>
                </a:solidFill>
                <a:effectLst/>
              </a:rPr>
            </a:br>
            <a:r>
              <a:rPr lang="el-GR" sz="2400" b="1" smtClean="0">
                <a:solidFill>
                  <a:schemeClr val="tx1"/>
                </a:solidFill>
                <a:effectLst/>
              </a:rPr>
              <a:t>«Εμπειρίες και στάσεις των Ελλήνων εκπαιδευτικών απέναντι </a:t>
            </a:r>
            <a:br>
              <a:rPr lang="el-GR" sz="2400" b="1" smtClean="0">
                <a:solidFill>
                  <a:schemeClr val="tx1"/>
                </a:solidFill>
                <a:effectLst/>
              </a:rPr>
            </a:br>
            <a:r>
              <a:rPr lang="el-GR" sz="2400" b="1" smtClean="0">
                <a:solidFill>
                  <a:schemeClr val="tx1"/>
                </a:solidFill>
                <a:effectLst/>
              </a:rPr>
              <a:t>στο άρρωστο παιδί και το παιδί </a:t>
            </a:r>
            <a:br>
              <a:rPr lang="el-GR" sz="2400" b="1" smtClean="0">
                <a:solidFill>
                  <a:schemeClr val="tx1"/>
                </a:solidFill>
                <a:effectLst/>
              </a:rPr>
            </a:br>
            <a:r>
              <a:rPr lang="el-GR" sz="2400" b="1" smtClean="0">
                <a:solidFill>
                  <a:schemeClr val="tx1"/>
                </a:solidFill>
                <a:effectLst/>
              </a:rPr>
              <a:t>που θρηνεί»</a:t>
            </a:r>
            <a:r>
              <a:rPr lang="el-GR" sz="2800" smtClean="0">
                <a:solidFill>
                  <a:schemeClr val="tx1"/>
                </a:solidFill>
                <a:effectLst/>
              </a:rPr>
              <a:t/>
            </a:r>
            <a:br>
              <a:rPr lang="el-GR" sz="2800" smtClean="0">
                <a:solidFill>
                  <a:schemeClr val="tx1"/>
                </a:solidFill>
                <a:effectLst/>
              </a:rPr>
            </a:br>
            <a:endParaRPr lang="el-GR" sz="2800" smtClean="0">
              <a:solidFill>
                <a:schemeClr val="tx1"/>
              </a:solidFill>
              <a:effectLst/>
            </a:endParaRPr>
          </a:p>
        </p:txBody>
      </p:sp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441325" y="4856163"/>
            <a:ext cx="8016875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Times New Roman" pitchFamily="18" charset="0"/>
              <a:buNone/>
            </a:pPr>
            <a:r>
              <a:rPr lang="el-GR">
                <a:solidFill>
                  <a:srgbClr val="FFFF99"/>
                </a:solidFill>
              </a:rPr>
              <a:t>1792</a:t>
            </a:r>
            <a:r>
              <a:rPr lang="el-GR"/>
              <a:t> εκπαιδευτικοί από </a:t>
            </a:r>
            <a:r>
              <a:rPr lang="el-GR">
                <a:solidFill>
                  <a:srgbClr val="FFFF99"/>
                </a:solidFill>
              </a:rPr>
              <a:t>480</a:t>
            </a:r>
            <a:r>
              <a:rPr lang="el-GR"/>
              <a:t> σχολεία 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Times New Roman" pitchFamily="18" charset="0"/>
              <a:buNone/>
            </a:pPr>
            <a:r>
              <a:rPr lang="el-GR"/>
              <a:t>(300 Δημοτικά, 97 Γυμνάσια, 83 Λύκεια)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3350"/>
            <a:ext cx="9144000" cy="658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Ροή">
  <a:themeElements>
    <a:clrScheme name="Ροή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Ροή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Ροή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Ροή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Ροή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Ροή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Ροή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Ροή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Ροή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Ροή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Ροή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Ralli_Eleytheria</Template>
  <TotalTime>0</TotalTime>
  <Words>569</Words>
  <Application>Microsoft Office PowerPoint</Application>
  <PresentationFormat>Προβολή στην οθόνη (4:3)</PresentationFormat>
  <Paragraphs>93</Paragraphs>
  <Slides>18</Slides>
  <Notes>13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5" baseType="lpstr">
      <vt:lpstr>Arial</vt:lpstr>
      <vt:lpstr>Calibri</vt:lpstr>
      <vt:lpstr>Comic Sans MS</vt:lpstr>
      <vt:lpstr>Segoe UI</vt:lpstr>
      <vt:lpstr>Times New Roman</vt:lpstr>
      <vt:lpstr>Wingdings</vt:lpstr>
      <vt:lpstr>Ροή</vt:lpstr>
      <vt:lpstr>Παρουσίαση του PowerPoint</vt:lpstr>
      <vt:lpstr>Παρουσίαση του PowerPoint</vt:lpstr>
      <vt:lpstr>Σκοποί της Μέριμνας</vt:lpstr>
      <vt:lpstr>Παρουσίαση του PowerPoint</vt:lpstr>
      <vt:lpstr>Παρουσίαση του PowerPoint</vt:lpstr>
      <vt:lpstr>Παρουσίαση του PowerPoint</vt:lpstr>
      <vt:lpstr>Ερωτήματα </vt:lpstr>
      <vt:lpstr>Πανελλαδική Μελέτη: «Εμπειρίες και στάσεις των Ελλήνων εκπαιδευτικών απέναντι  στο άρρωστο παιδί και το παιδί  που θρηνεί» </vt:lpstr>
      <vt:lpstr>Παρουσίαση του PowerPoint</vt:lpstr>
      <vt:lpstr>Παρουσίαση του PowerPoint</vt:lpstr>
      <vt:lpstr> </vt:lpstr>
      <vt:lpstr>Παρουσίαση του PowerPoint</vt:lpstr>
      <vt:lpstr>Ενέργειες που συμβάλλουν στη διαχείριση των συναισθημάτων των μαθητών </vt:lpstr>
      <vt:lpstr>Ποιοι μαθητές μπορεί να είναι δυνητικά  ευάλωτοι σε δυσκολίες προσαρμογής</vt:lpstr>
      <vt:lpstr>Πότε ο μαθητής χρειάζεται τη βοήθεια ειδικού ψυχικής υγείας;</vt:lpstr>
      <vt:lpstr>Παρουσίαση του PowerPoint</vt:lpstr>
      <vt:lpstr>www.merimna.org.gr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Μακροστέργιος Ευάγγελος</dc:creator>
  <cp:lastModifiedBy>Μακροστέργιος Ευάγγελος</cp:lastModifiedBy>
  <cp:revision>1</cp:revision>
  <dcterms:created xsi:type="dcterms:W3CDTF">2017-06-21T13:48:17Z</dcterms:created>
  <dcterms:modified xsi:type="dcterms:W3CDTF">2017-06-21T13:48:49Z</dcterms:modified>
</cp:coreProperties>
</file>