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6"/>
  </p:notesMasterIdLst>
  <p:sldIdLst>
    <p:sldId id="270" r:id="rId2"/>
    <p:sldId id="282" r:id="rId3"/>
    <p:sldId id="272" r:id="rId4"/>
    <p:sldId id="280" r:id="rId5"/>
    <p:sldId id="285" r:id="rId6"/>
    <p:sldId id="409" r:id="rId7"/>
    <p:sldId id="411" r:id="rId8"/>
    <p:sldId id="412" r:id="rId9"/>
    <p:sldId id="416" r:id="rId10"/>
    <p:sldId id="415" r:id="rId11"/>
    <p:sldId id="419" r:id="rId12"/>
    <p:sldId id="356" r:id="rId13"/>
    <p:sldId id="417" r:id="rId14"/>
    <p:sldId id="418" r:id="rId15"/>
    <p:sldId id="420" r:id="rId16"/>
    <p:sldId id="421" r:id="rId17"/>
    <p:sldId id="422" r:id="rId18"/>
    <p:sldId id="423" r:id="rId19"/>
    <p:sldId id="424" r:id="rId20"/>
    <p:sldId id="425" r:id="rId21"/>
    <p:sldId id="426" r:id="rId22"/>
    <p:sldId id="428" r:id="rId23"/>
    <p:sldId id="427" r:id="rId24"/>
    <p:sldId id="429" r:id="rId25"/>
    <p:sldId id="430"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99FF"/>
    <a:srgbClr val="006600"/>
    <a:srgbClr val="FF0000"/>
    <a:srgbClr val="FF3300"/>
    <a:srgbClr val="FF6600"/>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66" d="100"/>
          <a:sy n="66" d="100"/>
        </p:scale>
        <p:origin x="2904" y="105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DC04C-BD13-4D63-BE6E-2C8534BF5FB2}" type="datetimeFigureOut">
              <a:rPr lang="el-GR" smtClean="0"/>
              <a:pPr/>
              <a:t>30/11/2018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7A1D7-DD2A-4207-9CCB-3385E4FE77DF}" type="slidenum">
              <a:rPr lang="el-GR" smtClean="0"/>
              <a:pPr/>
              <a:t>‹#›</a:t>
            </a:fld>
            <a:endParaRPr lang="el-GR"/>
          </a:p>
        </p:txBody>
      </p:sp>
    </p:spTree>
    <p:extLst>
      <p:ext uri="{BB962C8B-B14F-4D97-AF65-F5344CB8AC3E}">
        <p14:creationId xmlns:p14="http://schemas.microsoft.com/office/powerpoint/2010/main" val="22313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37A1D7-DD2A-4207-9CCB-3385E4FE77DF}" type="slidenum">
              <a:rPr lang="el-GR" smtClean="0"/>
              <a:pPr/>
              <a:t>34</a:t>
            </a:fld>
            <a:endParaRPr lang="el-GR"/>
          </a:p>
        </p:txBody>
      </p:sp>
    </p:spTree>
    <p:extLst>
      <p:ext uri="{BB962C8B-B14F-4D97-AF65-F5344CB8AC3E}">
        <p14:creationId xmlns:p14="http://schemas.microsoft.com/office/powerpoint/2010/main" val="419443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17955C7E-3F75-4FB0-81DD-C332E723C4E3}" type="datetimeFigureOut">
              <a:rPr lang="el-GR" smtClean="0"/>
              <a:pPr/>
              <a:t>30/11/2018</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17955C7E-3F75-4FB0-81DD-C332E723C4E3}" type="datetimeFigureOut">
              <a:rPr lang="el-GR" smtClean="0"/>
              <a:pPr/>
              <a:t>30/11/2018</a:t>
            </a:fld>
            <a:endParaRPr lang="el-GR"/>
          </a:p>
        </p:txBody>
      </p:sp>
      <p:sp>
        <p:nvSpPr>
          <p:cNvPr id="27" name="26 - Θέση αριθμού διαφάνειας"/>
          <p:cNvSpPr>
            <a:spLocks noGrp="1"/>
          </p:cNvSpPr>
          <p:nvPr>
            <p:ph type="sldNum" sz="quarter" idx="11"/>
          </p:nvPr>
        </p:nvSpPr>
        <p:spPr/>
        <p:txBody>
          <a:bodyPr rtlCol="0"/>
          <a:lstStyle/>
          <a:p>
            <a:fld id="{09BC2036-D358-4336-BFE7-879F69074831}"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17955C7E-3F75-4FB0-81DD-C332E723C4E3}" type="datetimeFigureOut">
              <a:rPr lang="el-GR" smtClean="0"/>
              <a:pPr/>
              <a:t>30/11/2018</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955C7E-3F75-4FB0-81DD-C332E723C4E3}" type="datetimeFigureOut">
              <a:rPr lang="el-GR" smtClean="0"/>
              <a:pPr/>
              <a:t>30/11/2018</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9BC2036-D358-4336-BFE7-879F6907483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bangkok-insurance_mnis.ru.wmv"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ctrTitle"/>
          </p:nvPr>
        </p:nvSpPr>
        <p:spPr>
          <a:xfrm>
            <a:off x="3995936" y="188640"/>
            <a:ext cx="4929808" cy="1152128"/>
          </a:xfrm>
        </p:spPr>
        <p:txBody>
          <a:bodyPr>
            <a:normAutofit/>
          </a:bodyPr>
          <a:lstStyle/>
          <a:p>
            <a:pPr algn="ctr"/>
            <a:r>
              <a:rPr lang="el-GR" sz="2800" dirty="0" smtClean="0"/>
              <a:t>Παρουσίαση του νέου διδακτικού πακέτου</a:t>
            </a:r>
            <a:endParaRPr lang="el-GR" sz="2800" dirty="0"/>
          </a:p>
        </p:txBody>
      </p:sp>
      <p:sp>
        <p:nvSpPr>
          <p:cNvPr id="8" name="7 - Υπότιτλος"/>
          <p:cNvSpPr>
            <a:spLocks noGrp="1"/>
          </p:cNvSpPr>
          <p:nvPr>
            <p:ph type="subTitle" idx="1"/>
          </p:nvPr>
        </p:nvSpPr>
        <p:spPr>
          <a:xfrm>
            <a:off x="4572000" y="4941168"/>
            <a:ext cx="3816424" cy="1296144"/>
          </a:xfrm>
        </p:spPr>
        <p:txBody>
          <a:bodyPr>
            <a:normAutofit/>
          </a:bodyPr>
          <a:lstStyle/>
          <a:p>
            <a:r>
              <a:rPr lang="el-GR" b="1" dirty="0" smtClean="0">
                <a:latin typeface="Calibri" pitchFamily="34" charset="0"/>
                <a:cs typeface="Calibri" pitchFamily="34" charset="0"/>
              </a:rPr>
              <a:t>Εισηγητές:</a:t>
            </a:r>
          </a:p>
          <a:p>
            <a:r>
              <a:rPr lang="el-GR" sz="2000" b="1" dirty="0" smtClean="0">
                <a:latin typeface="Calibri" pitchFamily="34" charset="0"/>
                <a:cs typeface="Calibri" pitchFamily="34" charset="0"/>
              </a:rPr>
              <a:t>Ντίνος Βρυώνης, </a:t>
            </a:r>
            <a:r>
              <a:rPr lang="el-GR" sz="1600" b="1" dirty="0" smtClean="0">
                <a:latin typeface="Calibri" pitchFamily="34" charset="0"/>
                <a:cs typeface="Calibri" pitchFamily="34" charset="0"/>
              </a:rPr>
              <a:t>ΠΕ70</a:t>
            </a:r>
          </a:p>
          <a:p>
            <a:r>
              <a:rPr lang="el-GR" sz="2000" b="1" dirty="0" smtClean="0">
                <a:latin typeface="Calibri" pitchFamily="34" charset="0"/>
                <a:cs typeface="Calibri" pitchFamily="34" charset="0"/>
              </a:rPr>
              <a:t>Βάσω </a:t>
            </a:r>
            <a:r>
              <a:rPr lang="el-GR" sz="2000" b="1" dirty="0" err="1" smtClean="0">
                <a:latin typeface="Calibri" pitchFamily="34" charset="0"/>
                <a:cs typeface="Calibri" pitchFamily="34" charset="0"/>
              </a:rPr>
              <a:t>Καρακώστα</a:t>
            </a:r>
            <a:r>
              <a:rPr lang="el-GR" sz="2000" b="1" dirty="0" smtClean="0">
                <a:latin typeface="Calibri" pitchFamily="34" charset="0"/>
                <a:cs typeface="Calibri" pitchFamily="34" charset="0"/>
              </a:rPr>
              <a:t>, </a:t>
            </a:r>
            <a:r>
              <a:rPr lang="el-GR" sz="1600" b="1" dirty="0" smtClean="0">
                <a:latin typeface="Calibri" pitchFamily="34" charset="0"/>
                <a:cs typeface="Calibri" pitchFamily="34" charset="0"/>
              </a:rPr>
              <a:t>ΠΕ70</a:t>
            </a:r>
            <a:endParaRPr lang="el-GR" sz="1700" b="1" dirty="0" smtClean="0">
              <a:latin typeface="Calibri" pitchFamily="34" charset="0"/>
              <a:cs typeface="Calibri" pitchFamily="34" charset="0"/>
            </a:endParaRPr>
          </a:p>
          <a:p>
            <a:endParaRPr lang="el-GR" sz="2000" b="1" dirty="0">
              <a:latin typeface="Calibri" pitchFamily="34" charset="0"/>
              <a:cs typeface="Calibri" pitchFamily="34" charset="0"/>
            </a:endParaRPr>
          </a:p>
        </p:txBody>
      </p:sp>
      <p:sp>
        <p:nvSpPr>
          <p:cNvPr id="9" name="6 - Τίτλος"/>
          <p:cNvSpPr txBox="1">
            <a:spLocks/>
          </p:cNvSpPr>
          <p:nvPr/>
        </p:nvSpPr>
        <p:spPr>
          <a:xfrm>
            <a:off x="4572000" y="1700808"/>
            <a:ext cx="3816424" cy="1470025"/>
          </a:xfrm>
          <a:prstGeom prst="rect">
            <a:avLst/>
          </a:prstGeom>
        </p:spPr>
        <p:txBody>
          <a:bodyPr vert="horz" anchor="b">
            <a:normAutofit fontScale="97500" lnSpcReduction="10000"/>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l-GR" sz="4400" i="0" u="none" strike="noStrike" kern="1200" cap="none" spc="0" normalizeH="0" baseline="0" noProof="0" dirty="0" smtClean="0">
                <a:ln>
                  <a:noFill/>
                </a:ln>
                <a:solidFill>
                  <a:schemeClr val="bg1"/>
                </a:solidFill>
                <a:effectLst/>
                <a:uLnTx/>
                <a:uFillTx/>
                <a:latin typeface="Calibri" pitchFamily="34" charset="0"/>
                <a:ea typeface="+mj-ea"/>
                <a:cs typeface="Calibri" pitchFamily="34" charset="0"/>
              </a:rPr>
              <a:t>Μαθηματικά</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l-GR" sz="4400" i="0" u="none" strike="noStrike" kern="1200" cap="none" spc="0" normalizeH="0" baseline="0" noProof="0" dirty="0" smtClean="0">
                <a:ln>
                  <a:noFill/>
                </a:ln>
                <a:solidFill>
                  <a:schemeClr val="bg1"/>
                </a:solidFill>
                <a:effectLst/>
                <a:uLnTx/>
                <a:uFillTx/>
                <a:latin typeface="Calibri" pitchFamily="34" charset="0"/>
                <a:ea typeface="+mj-ea"/>
                <a:cs typeface="Calibri" pitchFamily="34" charset="0"/>
              </a:rPr>
              <a:t> Ε΄ Δημοτικού</a:t>
            </a:r>
            <a:endParaRPr kumimoji="0" lang="el-GR" sz="4400"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35496" y="692696"/>
            <a:ext cx="4191000" cy="5657850"/>
          </a:xfrm>
          <a:prstGeom prst="round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648072"/>
          </a:xfrm>
        </p:spPr>
        <p:txBody>
          <a:bodyPr>
            <a:noAutofit/>
          </a:bodyPr>
          <a:lstStyle/>
          <a:p>
            <a:pPr>
              <a:lnSpc>
                <a:spcPct val="120000"/>
              </a:lnSpc>
            </a:pPr>
            <a:r>
              <a:rPr lang="el-GR" sz="3200" b="1" dirty="0" smtClean="0">
                <a:solidFill>
                  <a:srgbClr val="002060"/>
                </a:solidFill>
              </a:rPr>
              <a:t>Ενότητα 4 , Κεφ. 24, Πιθανότητες</a:t>
            </a:r>
            <a:endParaRPr lang="el-GR" sz="3200" b="1" dirty="0">
              <a:solidFill>
                <a:srgbClr val="002060"/>
              </a:solidFill>
            </a:endParaRPr>
          </a:p>
        </p:txBody>
      </p:sp>
      <p:sp>
        <p:nvSpPr>
          <p:cNvPr id="5" name="4 - Θέση κειμένου"/>
          <p:cNvSpPr>
            <a:spLocks noGrp="1"/>
          </p:cNvSpPr>
          <p:nvPr>
            <p:ph idx="1"/>
          </p:nvPr>
        </p:nvSpPr>
        <p:spPr>
          <a:xfrm>
            <a:off x="1259632" y="1340768"/>
            <a:ext cx="7704856" cy="5256584"/>
          </a:xfrm>
        </p:spPr>
        <p:txBody>
          <a:bodyPr>
            <a:noAutofit/>
          </a:bodyPr>
          <a:lstStyle/>
          <a:p>
            <a:pPr algn="just">
              <a:buNone/>
            </a:pPr>
            <a:r>
              <a:rPr lang="el-GR" sz="2000" b="1" i="1" dirty="0" smtClean="0">
                <a:solidFill>
                  <a:srgbClr val="0070C0"/>
                </a:solidFill>
                <a:latin typeface="Arial" pitchFamily="34" charset="0"/>
              </a:rPr>
              <a:t>Εποπτικό υλικό – Διδακτικά εργαλεία </a:t>
            </a:r>
          </a:p>
          <a:p>
            <a:pPr algn="just">
              <a:buNone/>
              <a:defRPr/>
            </a:pPr>
            <a:endParaRPr lang="el-GR" sz="1800" dirty="0" smtClean="0">
              <a:latin typeface="Arial" pitchFamily="34" charset="0"/>
            </a:endParaRPr>
          </a:p>
          <a:p>
            <a:pPr algn="just">
              <a:buNone/>
              <a:defRPr/>
            </a:pPr>
            <a:endParaRPr lang="el-GR" sz="1800" dirty="0" smtClean="0">
              <a:latin typeface="Arial" pitchFamily="34" charset="0"/>
            </a:endParaRPr>
          </a:p>
          <a:p>
            <a:pPr algn="just">
              <a:buNone/>
              <a:defRPr/>
            </a:pPr>
            <a:endParaRPr lang="el-GR" sz="1800" dirty="0" smtClean="0">
              <a:latin typeface="Arial" pitchFamily="34" charset="0"/>
            </a:endParaRPr>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691680" y="2060848"/>
            <a:ext cx="5438775" cy="42386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7092280" y="5085184"/>
            <a:ext cx="1209675" cy="11525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648072"/>
          </a:xfrm>
        </p:spPr>
        <p:txBody>
          <a:bodyPr>
            <a:noAutofit/>
          </a:bodyPr>
          <a:lstStyle/>
          <a:p>
            <a:pPr>
              <a:lnSpc>
                <a:spcPct val="120000"/>
              </a:lnSpc>
            </a:pPr>
            <a:r>
              <a:rPr lang="el-GR" sz="3200" b="1" dirty="0" smtClean="0">
                <a:solidFill>
                  <a:srgbClr val="002060"/>
                </a:solidFill>
              </a:rPr>
              <a:t>Ενότητα 4 , Κεφ. 24, Πιθανότητες</a:t>
            </a:r>
            <a:endParaRPr lang="el-GR" sz="3200" b="1" dirty="0">
              <a:solidFill>
                <a:srgbClr val="002060"/>
              </a:solidFill>
            </a:endParaRPr>
          </a:p>
        </p:txBody>
      </p:sp>
      <p:sp>
        <p:nvSpPr>
          <p:cNvPr id="5" name="4 - Θέση κειμένου"/>
          <p:cNvSpPr>
            <a:spLocks noGrp="1"/>
          </p:cNvSpPr>
          <p:nvPr>
            <p:ph idx="1"/>
          </p:nvPr>
        </p:nvSpPr>
        <p:spPr>
          <a:xfrm>
            <a:off x="1259632" y="1340768"/>
            <a:ext cx="7704856" cy="5256584"/>
          </a:xfrm>
        </p:spPr>
        <p:txBody>
          <a:bodyPr>
            <a:noAutofit/>
          </a:bodyPr>
          <a:lstStyle/>
          <a:p>
            <a:pPr algn="just">
              <a:buNone/>
            </a:pPr>
            <a:r>
              <a:rPr lang="el-GR" sz="2000" b="1" i="1" dirty="0" smtClean="0">
                <a:solidFill>
                  <a:srgbClr val="0070C0"/>
                </a:solidFill>
                <a:latin typeface="Arial" pitchFamily="34" charset="0"/>
              </a:rPr>
              <a:t>Ψηφιακά εργαλεία </a:t>
            </a:r>
          </a:p>
          <a:p>
            <a:pPr algn="just">
              <a:buNone/>
            </a:pPr>
            <a:endParaRPr lang="el-GR" sz="2000" b="1" i="1" dirty="0" smtClean="0">
              <a:solidFill>
                <a:srgbClr val="0070C0"/>
              </a:solidFill>
              <a:latin typeface="Arial" pitchFamily="34" charset="0"/>
            </a:endParaRPr>
          </a:p>
          <a:p>
            <a:pPr marL="566928" indent="-457200" algn="just">
              <a:buFont typeface="+mj-lt"/>
              <a:buAutoNum type="arabicPeriod"/>
            </a:pPr>
            <a:r>
              <a:rPr lang="el-GR" sz="2000" dirty="0" smtClean="0">
                <a:solidFill>
                  <a:srgbClr val="9900CC"/>
                </a:solidFill>
              </a:rPr>
              <a:t>http://photodentro.edu.gr/aggregator/lo/photodentro-lor-8521-6975 </a:t>
            </a:r>
          </a:p>
          <a:p>
            <a:pPr marL="566928" indent="-457200" algn="just">
              <a:buNone/>
            </a:pPr>
            <a:r>
              <a:rPr lang="el-GR" sz="1600" dirty="0" smtClean="0"/>
              <a:t>	Στη δραστηριότητα αυτή οι μαθητές δουλεύουν στα πλαίσια του μικρόκοσμου 'Ζάρι'. Καλούνται να προβλέψουν τα αποτελέσματα συγκεκριμένου αριθμού ρίψεων και κατόπιν να πειραματιστούν με στόχο να επιβεβαιώσουν την ορθότητα της πρόβλεψής τους.</a:t>
            </a:r>
          </a:p>
          <a:p>
            <a:pPr marL="566928" indent="-457200" algn="just">
              <a:buNone/>
            </a:pPr>
            <a:endParaRPr lang="el-GR" sz="1600" dirty="0" smtClean="0"/>
          </a:p>
          <a:p>
            <a:pPr marL="566928" indent="-457200" algn="just">
              <a:buFont typeface="+mj-lt"/>
              <a:buAutoNum type="arabicPeriod" startAt="2"/>
            </a:pPr>
            <a:r>
              <a:rPr lang="en-US" sz="2000" dirty="0" smtClean="0">
                <a:solidFill>
                  <a:srgbClr val="9900CC"/>
                </a:solidFill>
              </a:rPr>
              <a:t>National Library of Virtual </a:t>
            </a:r>
            <a:r>
              <a:rPr lang="en-US" sz="2000" dirty="0" err="1" smtClean="0">
                <a:solidFill>
                  <a:srgbClr val="9900CC"/>
                </a:solidFill>
              </a:rPr>
              <a:t>Manipulatives</a:t>
            </a:r>
            <a:endParaRPr lang="el-GR" sz="2000" dirty="0" smtClean="0">
              <a:solidFill>
                <a:srgbClr val="9900CC"/>
              </a:solidFill>
            </a:endParaRPr>
          </a:p>
          <a:p>
            <a:pPr algn="just">
              <a:buNone/>
              <a:defRPr/>
            </a:pPr>
            <a:endParaRPr lang="el-GR" sz="1800" dirty="0" smtClean="0">
              <a:latin typeface="Arial" pitchFamily="34" charset="0"/>
            </a:endParaRPr>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03648" y="1484784"/>
            <a:ext cx="7740352" cy="3096344"/>
          </a:xfrm>
          <a:noFill/>
        </p:spPr>
        <p:txBody>
          <a:bodyPr/>
          <a:lstStyle/>
          <a:p>
            <a:pPr algn="ctr">
              <a:lnSpc>
                <a:spcPct val="120000"/>
              </a:lnSpc>
            </a:pPr>
            <a:r>
              <a:rPr lang="el-GR" sz="4400" dirty="0" smtClean="0">
                <a:solidFill>
                  <a:srgbClr val="0070C0"/>
                </a:solidFill>
              </a:rPr>
              <a:t>Βιβλίο Μαθητή</a:t>
            </a:r>
            <a:br>
              <a:rPr lang="el-GR" sz="4400" dirty="0" smtClean="0">
                <a:solidFill>
                  <a:srgbClr val="0070C0"/>
                </a:solidFill>
              </a:rPr>
            </a:br>
            <a:r>
              <a:rPr lang="el-GR" sz="4400" dirty="0" smtClean="0">
                <a:solidFill>
                  <a:srgbClr val="0070C0"/>
                </a:solidFill>
              </a:rPr>
              <a:t>Ενότητα 4, Κεφάλαιο 24</a:t>
            </a:r>
            <a:br>
              <a:rPr lang="el-GR" sz="4400" dirty="0" smtClean="0">
                <a:solidFill>
                  <a:srgbClr val="0070C0"/>
                </a:solidFill>
              </a:rPr>
            </a:br>
            <a:r>
              <a:rPr lang="el-GR" sz="4400" dirty="0" smtClean="0">
                <a:solidFill>
                  <a:srgbClr val="0070C0"/>
                </a:solidFill>
              </a:rPr>
              <a:t>Πιθανότητες</a:t>
            </a:r>
            <a:endParaRPr lang="el-GR" dirty="0">
              <a:solidFill>
                <a:srgbClr val="002060"/>
              </a:solidFill>
              <a:effectLst/>
            </a:endParaRPr>
          </a:p>
        </p:txBody>
      </p:sp>
      <p:pic>
        <p:nvPicPr>
          <p:cNvPr id="3"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idx="4294967295"/>
          </p:nvPr>
        </p:nvSpPr>
        <p:spPr>
          <a:xfrm>
            <a:off x="1438275" y="1341438"/>
            <a:ext cx="7705725" cy="5256212"/>
          </a:xfrm>
        </p:spPr>
        <p:txBody>
          <a:bodyPr>
            <a:noAutofit/>
          </a:bodyPr>
          <a:lstStyle/>
          <a:p>
            <a:pPr algn="just">
              <a:buNone/>
            </a:pPr>
            <a:endParaRPr lang="el-GR" sz="1800" dirty="0" smtClean="0">
              <a:latin typeface="Arial" pitchFamily="34" charset="0"/>
            </a:endParaRPr>
          </a:p>
          <a:p>
            <a:pPr algn="just">
              <a:buNone/>
              <a:defRPr/>
            </a:pPr>
            <a:endParaRPr lang="el-GR" sz="1800" dirty="0" smtClean="0">
              <a:latin typeface="Arial" pitchFamily="34" charset="0"/>
            </a:endParaRPr>
          </a:p>
          <a:p>
            <a:pPr algn="just">
              <a:buNone/>
              <a:defRPr/>
            </a:pPr>
            <a:endParaRPr lang="el-GR" sz="1800" dirty="0" smtClean="0">
              <a:latin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36512" y="5865"/>
            <a:ext cx="4595622" cy="630345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532852" y="-27384"/>
            <a:ext cx="4611148" cy="624135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336167" y="1340768"/>
            <a:ext cx="7807833" cy="1559052"/>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940152" y="3284984"/>
            <a:ext cx="2752725" cy="2347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391275" y="476672"/>
            <a:ext cx="2752725" cy="2347913"/>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1475640" y="1196747"/>
            <a:ext cx="2394014" cy="798005"/>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1268097" y="2852936"/>
            <a:ext cx="7696391" cy="118700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6147" name="Picture 3"/>
          <p:cNvPicPr>
            <a:picLocks noChangeAspect="1" noChangeArrowheads="1"/>
          </p:cNvPicPr>
          <p:nvPr/>
        </p:nvPicPr>
        <p:blipFill>
          <a:blip r:embed="rId2" cstate="print"/>
          <a:srcRect/>
          <a:stretch>
            <a:fillRect/>
          </a:stretch>
        </p:blipFill>
        <p:spPr bwMode="auto">
          <a:xfrm>
            <a:off x="6391275" y="476672"/>
            <a:ext cx="2752725" cy="2347913"/>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1475640" y="1196747"/>
            <a:ext cx="2394014" cy="798005"/>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58864" y="2924944"/>
            <a:ext cx="9085136" cy="3000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7170" name="Picture 2"/>
          <p:cNvPicPr>
            <a:picLocks noChangeAspect="1" noChangeArrowheads="1"/>
          </p:cNvPicPr>
          <p:nvPr/>
        </p:nvPicPr>
        <p:blipFill>
          <a:blip r:embed="rId2" cstate="print"/>
          <a:srcRect/>
          <a:stretch>
            <a:fillRect/>
          </a:stretch>
        </p:blipFill>
        <p:spPr bwMode="auto">
          <a:xfrm>
            <a:off x="1475640" y="1196747"/>
            <a:ext cx="2394014" cy="798005"/>
          </a:xfrm>
          <a:prstGeom prst="rect">
            <a:avLst/>
          </a:prstGeom>
          <a:noFill/>
          <a:ln w="9525">
            <a:noFill/>
            <a:miter lim="800000"/>
            <a:headEnd/>
            <a:tailEnd/>
          </a:ln>
        </p:spPr>
      </p:pic>
      <p:pic>
        <p:nvPicPr>
          <p:cNvPr id="9217" name="Picture 1"/>
          <p:cNvPicPr>
            <a:picLocks noChangeAspect="1" noChangeArrowheads="1"/>
          </p:cNvPicPr>
          <p:nvPr/>
        </p:nvPicPr>
        <p:blipFill>
          <a:blip r:embed="rId3" cstate="print"/>
          <a:srcRect/>
          <a:stretch>
            <a:fillRect/>
          </a:stretch>
        </p:blipFill>
        <p:spPr bwMode="auto">
          <a:xfrm>
            <a:off x="7429" y="2708920"/>
            <a:ext cx="9136571" cy="2461451"/>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2" y="5301206"/>
            <a:ext cx="9100376" cy="1378458"/>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6391275" y="476672"/>
            <a:ext cx="2752725" cy="2347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7170" name="Picture 2"/>
          <p:cNvPicPr>
            <a:picLocks noChangeAspect="1" noChangeArrowheads="1"/>
          </p:cNvPicPr>
          <p:nvPr/>
        </p:nvPicPr>
        <p:blipFill>
          <a:blip r:embed="rId2" cstate="print"/>
          <a:srcRect/>
          <a:stretch>
            <a:fillRect/>
          </a:stretch>
        </p:blipFill>
        <p:spPr bwMode="auto">
          <a:xfrm>
            <a:off x="1475640" y="1196747"/>
            <a:ext cx="2394014" cy="79800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391275" y="0"/>
            <a:ext cx="2752725" cy="2347913"/>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42232" y="2348880"/>
            <a:ext cx="8778240" cy="621792"/>
          </a:xfrm>
          <a:prstGeom prst="rect">
            <a:avLst/>
          </a:prstGeom>
          <a:noFill/>
          <a:ln w="9525">
            <a:noFill/>
            <a:miter lim="800000"/>
            <a:headEnd/>
            <a:tailEnd/>
          </a:ln>
        </p:spPr>
      </p:pic>
      <p:pic>
        <p:nvPicPr>
          <p:cNvPr id="31747" name="Picture 3"/>
          <p:cNvPicPr>
            <a:picLocks noChangeAspect="1" noChangeArrowheads="1"/>
          </p:cNvPicPr>
          <p:nvPr/>
        </p:nvPicPr>
        <p:blipFill>
          <a:blip r:embed="rId5" cstate="print"/>
          <a:srcRect/>
          <a:stretch>
            <a:fillRect/>
          </a:stretch>
        </p:blipFill>
        <p:spPr bwMode="auto">
          <a:xfrm>
            <a:off x="7956376" y="3717032"/>
            <a:ext cx="1000125" cy="1066800"/>
          </a:xfrm>
          <a:prstGeom prst="rect">
            <a:avLst/>
          </a:prstGeom>
          <a:noFill/>
          <a:ln w="9525">
            <a:noFill/>
            <a:miter lim="800000"/>
            <a:headEnd/>
            <a:tailEnd/>
          </a:ln>
        </p:spPr>
      </p:pic>
      <p:pic>
        <p:nvPicPr>
          <p:cNvPr id="31748" name="Picture 4"/>
          <p:cNvPicPr>
            <a:picLocks noChangeAspect="1" noChangeArrowheads="1"/>
          </p:cNvPicPr>
          <p:nvPr/>
        </p:nvPicPr>
        <p:blipFill>
          <a:blip r:embed="rId6" cstate="print"/>
          <a:srcRect/>
          <a:stretch>
            <a:fillRect/>
          </a:stretch>
        </p:blipFill>
        <p:spPr bwMode="auto">
          <a:xfrm>
            <a:off x="395536" y="3140968"/>
            <a:ext cx="7739063" cy="84201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7170" name="Picture 2"/>
          <p:cNvPicPr>
            <a:picLocks noChangeAspect="1" noChangeArrowheads="1"/>
          </p:cNvPicPr>
          <p:nvPr/>
        </p:nvPicPr>
        <p:blipFill>
          <a:blip r:embed="rId2" cstate="print"/>
          <a:srcRect/>
          <a:stretch>
            <a:fillRect/>
          </a:stretch>
        </p:blipFill>
        <p:spPr bwMode="auto">
          <a:xfrm>
            <a:off x="1475640" y="1196747"/>
            <a:ext cx="2394014" cy="79800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391275" y="0"/>
            <a:ext cx="2752725" cy="2347913"/>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42232" y="2348880"/>
            <a:ext cx="8778240" cy="621792"/>
          </a:xfrm>
          <a:prstGeom prst="rect">
            <a:avLst/>
          </a:prstGeom>
          <a:noFill/>
          <a:ln w="9525">
            <a:noFill/>
            <a:miter lim="800000"/>
            <a:headEnd/>
            <a:tailEnd/>
          </a:ln>
        </p:spPr>
      </p:pic>
      <p:pic>
        <p:nvPicPr>
          <p:cNvPr id="31747" name="Picture 3"/>
          <p:cNvPicPr>
            <a:picLocks noChangeAspect="1" noChangeArrowheads="1"/>
          </p:cNvPicPr>
          <p:nvPr/>
        </p:nvPicPr>
        <p:blipFill>
          <a:blip r:embed="rId5" cstate="print"/>
          <a:srcRect/>
          <a:stretch>
            <a:fillRect/>
          </a:stretch>
        </p:blipFill>
        <p:spPr bwMode="auto">
          <a:xfrm>
            <a:off x="7956376" y="3717032"/>
            <a:ext cx="1000125" cy="1066800"/>
          </a:xfrm>
          <a:prstGeom prst="rect">
            <a:avLst/>
          </a:prstGeom>
          <a:noFill/>
          <a:ln w="9525">
            <a:noFill/>
            <a:miter lim="800000"/>
            <a:headEnd/>
            <a:tailEnd/>
          </a:ln>
        </p:spPr>
      </p:pic>
      <p:pic>
        <p:nvPicPr>
          <p:cNvPr id="31748" name="Picture 4"/>
          <p:cNvPicPr>
            <a:picLocks noChangeAspect="1" noChangeArrowheads="1"/>
          </p:cNvPicPr>
          <p:nvPr/>
        </p:nvPicPr>
        <p:blipFill>
          <a:blip r:embed="rId6" cstate="print"/>
          <a:srcRect/>
          <a:stretch>
            <a:fillRect/>
          </a:stretch>
        </p:blipFill>
        <p:spPr bwMode="auto">
          <a:xfrm>
            <a:off x="395536" y="3140968"/>
            <a:ext cx="7739063" cy="842010"/>
          </a:xfrm>
          <a:prstGeom prst="rect">
            <a:avLst/>
          </a:prstGeom>
          <a:noFill/>
          <a:ln w="9525">
            <a:noFill/>
            <a:miter lim="800000"/>
            <a:headEnd/>
            <a:tailEnd/>
          </a:ln>
        </p:spPr>
      </p:pic>
      <p:pic>
        <p:nvPicPr>
          <p:cNvPr id="31749" name="Picture 5"/>
          <p:cNvPicPr>
            <a:picLocks noChangeAspect="1" noChangeArrowheads="1"/>
          </p:cNvPicPr>
          <p:nvPr/>
        </p:nvPicPr>
        <p:blipFill>
          <a:blip r:embed="rId7" cstate="print"/>
          <a:srcRect/>
          <a:stretch>
            <a:fillRect/>
          </a:stretch>
        </p:blipFill>
        <p:spPr bwMode="auto">
          <a:xfrm>
            <a:off x="0" y="4293096"/>
            <a:ext cx="7714298" cy="133731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75656" y="1981200"/>
            <a:ext cx="7416824" cy="2311896"/>
          </a:xfrm>
          <a:noFill/>
        </p:spPr>
        <p:txBody>
          <a:bodyPr/>
          <a:lstStyle/>
          <a:p>
            <a:pPr algn="ctr">
              <a:lnSpc>
                <a:spcPct val="120000"/>
              </a:lnSpc>
            </a:pPr>
            <a:r>
              <a:rPr lang="el-GR" dirty="0" smtClean="0">
                <a:solidFill>
                  <a:srgbClr val="002060"/>
                </a:solidFill>
                <a:effectLst/>
              </a:rPr>
              <a:t>Σχέδιο μαθήματος  </a:t>
            </a:r>
            <a:br>
              <a:rPr lang="el-GR" dirty="0" smtClean="0">
                <a:solidFill>
                  <a:srgbClr val="002060"/>
                </a:solidFill>
                <a:effectLst/>
              </a:rPr>
            </a:br>
            <a:r>
              <a:rPr lang="el-GR" dirty="0" smtClean="0">
                <a:solidFill>
                  <a:srgbClr val="002060"/>
                </a:solidFill>
                <a:effectLst/>
              </a:rPr>
              <a:t>Κεφ. 24</a:t>
            </a:r>
            <a:br>
              <a:rPr lang="el-GR" dirty="0" smtClean="0">
                <a:solidFill>
                  <a:srgbClr val="002060"/>
                </a:solidFill>
                <a:effectLst/>
              </a:rPr>
            </a:br>
            <a:r>
              <a:rPr lang="el-GR" dirty="0" smtClean="0">
                <a:solidFill>
                  <a:srgbClr val="002060"/>
                </a:solidFill>
                <a:effectLst/>
                <a:hlinkClick r:id="rId2" action="ppaction://hlinkfile"/>
              </a:rPr>
              <a:t>Πιθανότητες</a:t>
            </a:r>
            <a:endParaRPr lang="el-GR" dirty="0">
              <a:solidFill>
                <a:srgbClr val="002060"/>
              </a:solidFill>
              <a:effectLst/>
            </a:endParaRPr>
          </a:p>
        </p:txBody>
      </p:sp>
      <p:pic>
        <p:nvPicPr>
          <p:cNvPr id="3" name="Picture 3"/>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7170" name="Picture 2"/>
          <p:cNvPicPr>
            <a:picLocks noChangeAspect="1" noChangeArrowheads="1"/>
          </p:cNvPicPr>
          <p:nvPr/>
        </p:nvPicPr>
        <p:blipFill>
          <a:blip r:embed="rId2" cstate="print"/>
          <a:srcRect/>
          <a:stretch>
            <a:fillRect/>
          </a:stretch>
        </p:blipFill>
        <p:spPr bwMode="auto">
          <a:xfrm>
            <a:off x="1475640" y="1196747"/>
            <a:ext cx="2394014" cy="79800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391275" y="0"/>
            <a:ext cx="2752725" cy="2347913"/>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42232" y="2348880"/>
            <a:ext cx="8778240" cy="621792"/>
          </a:xfrm>
          <a:prstGeom prst="rect">
            <a:avLst/>
          </a:prstGeom>
          <a:noFill/>
          <a:ln w="9525">
            <a:noFill/>
            <a:miter lim="800000"/>
            <a:headEnd/>
            <a:tailEnd/>
          </a:ln>
        </p:spPr>
      </p:pic>
      <p:pic>
        <p:nvPicPr>
          <p:cNvPr id="31747" name="Picture 3"/>
          <p:cNvPicPr>
            <a:picLocks noChangeAspect="1" noChangeArrowheads="1"/>
          </p:cNvPicPr>
          <p:nvPr/>
        </p:nvPicPr>
        <p:blipFill>
          <a:blip r:embed="rId5" cstate="print"/>
          <a:srcRect/>
          <a:stretch>
            <a:fillRect/>
          </a:stretch>
        </p:blipFill>
        <p:spPr bwMode="auto">
          <a:xfrm>
            <a:off x="7956376" y="3717032"/>
            <a:ext cx="1000125" cy="1066800"/>
          </a:xfrm>
          <a:prstGeom prst="rect">
            <a:avLst/>
          </a:prstGeom>
          <a:noFill/>
          <a:ln w="9525">
            <a:noFill/>
            <a:miter lim="800000"/>
            <a:headEnd/>
            <a:tailEnd/>
          </a:ln>
        </p:spPr>
      </p:pic>
      <p:pic>
        <p:nvPicPr>
          <p:cNvPr id="31748" name="Picture 4"/>
          <p:cNvPicPr>
            <a:picLocks noChangeAspect="1" noChangeArrowheads="1"/>
          </p:cNvPicPr>
          <p:nvPr/>
        </p:nvPicPr>
        <p:blipFill>
          <a:blip r:embed="rId6" cstate="print"/>
          <a:srcRect/>
          <a:stretch>
            <a:fillRect/>
          </a:stretch>
        </p:blipFill>
        <p:spPr bwMode="auto">
          <a:xfrm>
            <a:off x="395536" y="3140968"/>
            <a:ext cx="7739063" cy="842010"/>
          </a:xfrm>
          <a:prstGeom prst="rect">
            <a:avLst/>
          </a:prstGeom>
          <a:noFill/>
          <a:ln w="9525">
            <a:noFill/>
            <a:miter lim="800000"/>
            <a:headEnd/>
            <a:tailEnd/>
          </a:ln>
        </p:spPr>
      </p:pic>
      <p:pic>
        <p:nvPicPr>
          <p:cNvPr id="31749" name="Picture 5"/>
          <p:cNvPicPr>
            <a:picLocks noChangeAspect="1" noChangeArrowheads="1"/>
          </p:cNvPicPr>
          <p:nvPr/>
        </p:nvPicPr>
        <p:blipFill>
          <a:blip r:embed="rId7" cstate="print"/>
          <a:srcRect/>
          <a:stretch>
            <a:fillRect/>
          </a:stretch>
        </p:blipFill>
        <p:spPr bwMode="auto">
          <a:xfrm>
            <a:off x="0" y="4293096"/>
            <a:ext cx="7714298" cy="1337310"/>
          </a:xfrm>
          <a:prstGeom prst="rect">
            <a:avLst/>
          </a:prstGeom>
          <a:noFill/>
          <a:ln w="9525">
            <a:noFill/>
            <a:miter lim="800000"/>
            <a:headEnd/>
            <a:tailEnd/>
          </a:ln>
        </p:spPr>
      </p:pic>
      <p:pic>
        <p:nvPicPr>
          <p:cNvPr id="31750" name="Picture 6"/>
          <p:cNvPicPr>
            <a:picLocks noChangeAspect="1" noChangeArrowheads="1"/>
          </p:cNvPicPr>
          <p:nvPr/>
        </p:nvPicPr>
        <p:blipFill>
          <a:blip r:embed="rId8" cstate="print"/>
          <a:srcRect/>
          <a:stretch>
            <a:fillRect/>
          </a:stretch>
        </p:blipFill>
        <p:spPr bwMode="auto">
          <a:xfrm>
            <a:off x="5715" y="5949280"/>
            <a:ext cx="9138285" cy="69342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51520" y="548680"/>
            <a:ext cx="8229600" cy="557808"/>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sp>
        <p:nvSpPr>
          <p:cNvPr id="7" name="6 - Θέση περιεχομένου"/>
          <p:cNvSpPr>
            <a:spLocks noGrp="1"/>
          </p:cNvSpPr>
          <p:nvPr>
            <p:ph idx="1"/>
          </p:nvPr>
        </p:nvSpPr>
        <p:spPr>
          <a:xfrm>
            <a:off x="179512" y="1196752"/>
            <a:ext cx="8712968" cy="5377784"/>
          </a:xfrm>
        </p:spPr>
        <p:txBody>
          <a:bodyPr>
            <a:normAutofit/>
          </a:bodyPr>
          <a:lstStyle/>
          <a:p>
            <a:pPr algn="just">
              <a:buNone/>
            </a:pPr>
            <a:r>
              <a:rPr lang="el-GR" sz="2200" b="1" u="sng" dirty="0" smtClean="0"/>
              <a:t>Σημείωση:</a:t>
            </a:r>
            <a:r>
              <a:rPr lang="el-GR" sz="2200" b="1" dirty="0" smtClean="0"/>
              <a:t> </a:t>
            </a:r>
          </a:p>
          <a:p>
            <a:pPr algn="just">
              <a:buNone/>
            </a:pPr>
            <a:r>
              <a:rPr lang="el-GR" sz="2200" dirty="0" smtClean="0"/>
              <a:t>	Επειδή οι μαθητές/</a:t>
            </a:r>
            <a:r>
              <a:rPr lang="el-GR" sz="2200" dirty="0" err="1" smtClean="0"/>
              <a:t>ήτριες</a:t>
            </a:r>
            <a:r>
              <a:rPr lang="el-GR" sz="2200" dirty="0" smtClean="0"/>
              <a:t> βλέπουν ότι στην πραγματικότητα δεν συμβαίνει πάντοτε αυτό που υποθέτουν με το παραπάνω σκεπτικό (</a:t>
            </a:r>
            <a:r>
              <a:rPr lang="el-GR" sz="2200" dirty="0" err="1" smtClean="0"/>
              <a:t>β2</a:t>
            </a:r>
            <a:r>
              <a:rPr lang="el-GR" sz="2200" dirty="0" smtClean="0"/>
              <a:t>, β3), οφείλουμε να τους /τις εξηγήσουμε ότι η σκέψη αυτή αποτελεί μια βάση, για να αρχίσουμε να κάνουμε προβλέψεις. </a:t>
            </a:r>
          </a:p>
          <a:p>
            <a:pPr algn="just">
              <a:buNone/>
            </a:pPr>
            <a:endParaRPr lang="el-GR" sz="2200" dirty="0" smtClean="0"/>
          </a:p>
          <a:p>
            <a:pPr algn="just">
              <a:buNone/>
            </a:pPr>
            <a:r>
              <a:rPr lang="el-GR" sz="2200" dirty="0" smtClean="0"/>
              <a:t>	Στη συνέχεια, μπορούμε να του/τις ζητήσουμε να δουν τα αποτελέσματα στο σύνολο της τάξης. </a:t>
            </a:r>
          </a:p>
          <a:p>
            <a:pPr algn="just">
              <a:buNone/>
            </a:pPr>
            <a:endParaRPr lang="el-GR" sz="2200" dirty="0" smtClean="0"/>
          </a:p>
          <a:p>
            <a:pPr algn="just">
              <a:buNone/>
            </a:pPr>
            <a:r>
              <a:rPr lang="el-GR" sz="2200" dirty="0" smtClean="0"/>
              <a:t>	Αν κάνουμε το ίδιο με έναν ψηφιακό τροχό στον Η/Υ μερικές χιλιάδες φορές, θα διαπιστώσουμε ότι πλησιάζει τη θεωρητική πιθανότητα   ακόμη περισσότερο </a:t>
            </a:r>
            <a:r>
              <a:rPr lang="el-GR" sz="1800" dirty="0" smtClean="0"/>
              <a:t>(στη Θεωρία των Πιθανοτήτων αυτό αποτελεί θεμελιώδη έννοια και λέγεται «Νόμος των Μεγάλων Αριθμών»).</a:t>
            </a:r>
          </a:p>
          <a:p>
            <a:endParaRPr lang="el-GR"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51520" y="548680"/>
            <a:ext cx="8229600" cy="557808"/>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sp>
        <p:nvSpPr>
          <p:cNvPr id="7" name="6 - Θέση περιεχομένου"/>
          <p:cNvSpPr>
            <a:spLocks noGrp="1"/>
          </p:cNvSpPr>
          <p:nvPr>
            <p:ph idx="1"/>
          </p:nvPr>
        </p:nvSpPr>
        <p:spPr>
          <a:xfrm>
            <a:off x="179512" y="1196752"/>
            <a:ext cx="8712968" cy="5377784"/>
          </a:xfrm>
        </p:spPr>
        <p:txBody>
          <a:bodyPr>
            <a:normAutofit/>
          </a:bodyPr>
          <a:lstStyle/>
          <a:p>
            <a:pPr algn="just">
              <a:buNone/>
            </a:pPr>
            <a:r>
              <a:rPr lang="el-GR" sz="2200" b="1" u="sng" dirty="0" smtClean="0"/>
              <a:t>Σημείωση:</a:t>
            </a:r>
            <a:r>
              <a:rPr lang="el-GR" sz="2200" b="1" dirty="0" smtClean="0"/>
              <a:t> </a:t>
            </a:r>
          </a:p>
          <a:p>
            <a:pPr algn="just">
              <a:buNone/>
            </a:pPr>
            <a:r>
              <a:rPr lang="el-GR" sz="2200" dirty="0" smtClean="0"/>
              <a:t>	Ο/Η εκπαιδευτικός εμπλέκει ενεργά τα παιδιά στην πραγματοποίηση ενός πειράματος τύχης. Είναι σημαντικό οι μαθητές/</a:t>
            </a:r>
            <a:r>
              <a:rPr lang="el-GR" sz="2200" dirty="0" err="1" smtClean="0"/>
              <a:t>ήτριες</a:t>
            </a:r>
            <a:r>
              <a:rPr lang="el-GR" sz="2200" dirty="0" smtClean="0"/>
              <a:t> να έχουν την ευκαιρία: </a:t>
            </a:r>
          </a:p>
          <a:p>
            <a:pPr algn="just">
              <a:buNone/>
            </a:pPr>
            <a:r>
              <a:rPr lang="el-GR" sz="2200" dirty="0" smtClean="0"/>
              <a:t>	α) να εκφράζουν και να δικαιολογούν τις αρχικές τους προβλέψεις, </a:t>
            </a:r>
          </a:p>
          <a:p>
            <a:pPr algn="just">
              <a:buNone/>
            </a:pPr>
            <a:r>
              <a:rPr lang="el-GR" sz="2200" dirty="0" smtClean="0"/>
              <a:t>	β) να πραγματοποιούν έναν ικανοποιητικό αριθμό δοκιμών του πειράματος και να καταγράφουν τα αποτελέσματα και </a:t>
            </a:r>
          </a:p>
          <a:p>
            <a:pPr algn="just">
              <a:buNone/>
            </a:pPr>
            <a:r>
              <a:rPr lang="el-GR" sz="2200" dirty="0" smtClean="0"/>
              <a:t>	γ) να αξιολογούν τη διαφορά ανάμεσα στις προβλέψεις τους και τα εμπειρικά αποτελέσματα που προκύπτουν κατά την πραγματοποίησή του, προκειμένου να οδηγηθούν σε ένα συμπέρασμα (Παιδαγωγικό Ινστιτούτο, 2011).</a:t>
            </a:r>
            <a:endParaRPr lang="el-GR" sz="22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32770" name="Picture 2"/>
          <p:cNvPicPr>
            <a:picLocks noChangeAspect="1" noChangeArrowheads="1"/>
          </p:cNvPicPr>
          <p:nvPr/>
        </p:nvPicPr>
        <p:blipFill>
          <a:blip r:embed="rId2" cstate="print"/>
          <a:srcRect b="62706"/>
          <a:stretch>
            <a:fillRect/>
          </a:stretch>
        </p:blipFill>
        <p:spPr bwMode="auto">
          <a:xfrm>
            <a:off x="1" y="1124746"/>
            <a:ext cx="9108853" cy="187220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32770" name="Picture 2"/>
          <p:cNvPicPr>
            <a:picLocks noChangeAspect="1" noChangeArrowheads="1"/>
          </p:cNvPicPr>
          <p:nvPr/>
        </p:nvPicPr>
        <p:blipFill>
          <a:blip r:embed="rId2" cstate="print"/>
          <a:srcRect b="32584"/>
          <a:stretch>
            <a:fillRect/>
          </a:stretch>
        </p:blipFill>
        <p:spPr bwMode="auto">
          <a:xfrm>
            <a:off x="1" y="1124746"/>
            <a:ext cx="9108853" cy="338437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32770" name="Picture 2"/>
          <p:cNvPicPr>
            <a:picLocks noChangeAspect="1" noChangeArrowheads="1"/>
          </p:cNvPicPr>
          <p:nvPr/>
        </p:nvPicPr>
        <p:blipFill>
          <a:blip r:embed="rId2" cstate="print"/>
          <a:srcRect/>
          <a:stretch>
            <a:fillRect/>
          </a:stretch>
        </p:blipFill>
        <p:spPr bwMode="auto">
          <a:xfrm>
            <a:off x="1" y="1124746"/>
            <a:ext cx="9108853" cy="502015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0" y="404664"/>
            <a:ext cx="9144000" cy="6453336"/>
          </a:xfrm>
          <a:prstGeom prst="rect">
            <a:avLst/>
          </a:prstGeom>
          <a:noFill/>
          <a:ln w="9525">
            <a:noFill/>
            <a:miter lim="800000"/>
            <a:headEnd/>
            <a:tailEnd/>
          </a:ln>
        </p:spPr>
      </p:pic>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33794" name="Picture 2"/>
          <p:cNvPicPr>
            <a:picLocks noChangeAspect="1" noChangeArrowheads="1"/>
          </p:cNvPicPr>
          <p:nvPr/>
        </p:nvPicPr>
        <p:blipFill>
          <a:blip r:embed="rId3" cstate="print"/>
          <a:srcRect/>
          <a:stretch>
            <a:fillRect/>
          </a:stretch>
        </p:blipFill>
        <p:spPr bwMode="auto">
          <a:xfrm>
            <a:off x="0" y="1196752"/>
            <a:ext cx="5398770" cy="557213"/>
          </a:xfrm>
          <a:prstGeom prst="rect">
            <a:avLst/>
          </a:prstGeom>
          <a:noFill/>
          <a:ln w="9525">
            <a:noFill/>
            <a:miter lim="800000"/>
            <a:headEnd/>
            <a:tailEnd/>
          </a:ln>
        </p:spPr>
      </p:pic>
      <p:pic>
        <p:nvPicPr>
          <p:cNvPr id="34818" name="Picture 2"/>
          <p:cNvPicPr>
            <a:picLocks noChangeAspect="1" noChangeArrowheads="1"/>
          </p:cNvPicPr>
          <p:nvPr/>
        </p:nvPicPr>
        <p:blipFill>
          <a:blip r:embed="rId4" cstate="print"/>
          <a:srcRect/>
          <a:stretch>
            <a:fillRect/>
          </a:stretch>
        </p:blipFill>
        <p:spPr bwMode="auto">
          <a:xfrm>
            <a:off x="0" y="1772816"/>
            <a:ext cx="8717280" cy="470535"/>
          </a:xfrm>
          <a:prstGeom prst="rect">
            <a:avLst/>
          </a:prstGeom>
          <a:noFill/>
          <a:ln w="9525">
            <a:noFill/>
            <a:miter lim="800000"/>
            <a:headEnd/>
            <a:tailEnd/>
          </a:ln>
        </p:spPr>
      </p:pic>
      <p:pic>
        <p:nvPicPr>
          <p:cNvPr id="34819" name="Picture 3"/>
          <p:cNvPicPr>
            <a:picLocks noChangeAspect="1" noChangeArrowheads="1"/>
          </p:cNvPicPr>
          <p:nvPr/>
        </p:nvPicPr>
        <p:blipFill>
          <a:blip r:embed="rId5" cstate="print"/>
          <a:srcRect/>
          <a:stretch>
            <a:fillRect/>
          </a:stretch>
        </p:blipFill>
        <p:spPr bwMode="auto">
          <a:xfrm>
            <a:off x="107504" y="2348880"/>
            <a:ext cx="4618673" cy="272415"/>
          </a:xfrm>
          <a:prstGeom prst="rect">
            <a:avLst/>
          </a:prstGeom>
          <a:noFill/>
          <a:ln w="9525">
            <a:noFill/>
            <a:miter lim="800000"/>
            <a:headEnd/>
            <a:tailEnd/>
          </a:ln>
        </p:spPr>
      </p:pic>
      <p:pic>
        <p:nvPicPr>
          <p:cNvPr id="34820" name="Picture 4"/>
          <p:cNvPicPr>
            <a:picLocks noChangeAspect="1" noChangeArrowheads="1"/>
          </p:cNvPicPr>
          <p:nvPr/>
        </p:nvPicPr>
        <p:blipFill>
          <a:blip r:embed="rId6" cstate="print"/>
          <a:srcRect/>
          <a:stretch>
            <a:fillRect/>
          </a:stretch>
        </p:blipFill>
        <p:spPr bwMode="auto">
          <a:xfrm>
            <a:off x="0" y="2564904"/>
            <a:ext cx="2030730" cy="1721168"/>
          </a:xfrm>
          <a:prstGeom prst="rect">
            <a:avLst/>
          </a:prstGeom>
          <a:noFill/>
          <a:ln w="9525">
            <a:noFill/>
            <a:miter lim="800000"/>
            <a:headEnd/>
            <a:tailEnd/>
          </a:ln>
        </p:spPr>
      </p:pic>
      <p:pic>
        <p:nvPicPr>
          <p:cNvPr id="34821" name="Picture 5"/>
          <p:cNvPicPr>
            <a:picLocks noChangeAspect="1" noChangeArrowheads="1"/>
          </p:cNvPicPr>
          <p:nvPr/>
        </p:nvPicPr>
        <p:blipFill>
          <a:blip r:embed="rId7" cstate="print"/>
          <a:srcRect/>
          <a:stretch>
            <a:fillRect/>
          </a:stretch>
        </p:blipFill>
        <p:spPr bwMode="auto">
          <a:xfrm>
            <a:off x="1979712" y="2655763"/>
            <a:ext cx="3120390" cy="557213"/>
          </a:xfrm>
          <a:prstGeom prst="rect">
            <a:avLst/>
          </a:prstGeom>
          <a:noFill/>
          <a:ln w="9525">
            <a:noFill/>
            <a:miter lim="800000"/>
            <a:headEnd/>
            <a:tailEnd/>
          </a:ln>
        </p:spPr>
      </p:pic>
      <p:pic>
        <p:nvPicPr>
          <p:cNvPr id="34822" name="Picture 6"/>
          <p:cNvPicPr>
            <a:picLocks noChangeAspect="1" noChangeArrowheads="1"/>
          </p:cNvPicPr>
          <p:nvPr/>
        </p:nvPicPr>
        <p:blipFill>
          <a:blip r:embed="rId8" cstate="print"/>
          <a:srcRect/>
          <a:stretch>
            <a:fillRect/>
          </a:stretch>
        </p:blipFill>
        <p:spPr bwMode="auto">
          <a:xfrm>
            <a:off x="1979712" y="3244210"/>
            <a:ext cx="5968365" cy="544830"/>
          </a:xfrm>
          <a:prstGeom prst="rect">
            <a:avLst/>
          </a:prstGeom>
          <a:noFill/>
          <a:ln w="9525">
            <a:noFill/>
            <a:miter lim="800000"/>
            <a:headEnd/>
            <a:tailEnd/>
          </a:ln>
        </p:spPr>
      </p:pic>
      <p:pic>
        <p:nvPicPr>
          <p:cNvPr id="34823" name="Picture 7"/>
          <p:cNvPicPr>
            <a:picLocks noChangeAspect="1" noChangeArrowheads="1"/>
          </p:cNvPicPr>
          <p:nvPr/>
        </p:nvPicPr>
        <p:blipFill>
          <a:blip r:embed="rId9" cstate="print"/>
          <a:srcRect/>
          <a:stretch>
            <a:fillRect/>
          </a:stretch>
        </p:blipFill>
        <p:spPr bwMode="auto">
          <a:xfrm>
            <a:off x="2032575" y="3832656"/>
            <a:ext cx="6859905" cy="532448"/>
          </a:xfrm>
          <a:prstGeom prst="rect">
            <a:avLst/>
          </a:prstGeom>
          <a:noFill/>
          <a:ln w="9525">
            <a:noFill/>
            <a:miter lim="800000"/>
            <a:headEnd/>
            <a:tailEnd/>
          </a:ln>
        </p:spPr>
      </p:pic>
      <p:pic>
        <p:nvPicPr>
          <p:cNvPr id="34824" name="Picture 8"/>
          <p:cNvPicPr>
            <a:picLocks noChangeAspect="1" noChangeArrowheads="1"/>
          </p:cNvPicPr>
          <p:nvPr/>
        </p:nvPicPr>
        <p:blipFill>
          <a:blip r:embed="rId10" cstate="print"/>
          <a:srcRect/>
          <a:stretch>
            <a:fillRect/>
          </a:stretch>
        </p:blipFill>
        <p:spPr bwMode="auto">
          <a:xfrm>
            <a:off x="2051720" y="4365104"/>
            <a:ext cx="5175885" cy="272415"/>
          </a:xfrm>
          <a:prstGeom prst="rect">
            <a:avLst/>
          </a:prstGeom>
          <a:noFill/>
          <a:ln w="9525">
            <a:noFill/>
            <a:miter lim="800000"/>
            <a:headEnd/>
            <a:tailEnd/>
          </a:ln>
        </p:spPr>
      </p:pic>
      <p:pic>
        <p:nvPicPr>
          <p:cNvPr id="34825" name="Picture 9"/>
          <p:cNvPicPr>
            <a:picLocks noChangeAspect="1" noChangeArrowheads="1"/>
          </p:cNvPicPr>
          <p:nvPr/>
        </p:nvPicPr>
        <p:blipFill>
          <a:blip r:embed="rId11" cstate="print"/>
          <a:srcRect/>
          <a:stretch>
            <a:fillRect/>
          </a:stretch>
        </p:blipFill>
        <p:spPr bwMode="auto">
          <a:xfrm>
            <a:off x="35496" y="4797152"/>
            <a:ext cx="3801428" cy="284798"/>
          </a:xfrm>
          <a:prstGeom prst="rect">
            <a:avLst/>
          </a:prstGeom>
          <a:noFill/>
          <a:ln w="9525">
            <a:noFill/>
            <a:miter lim="800000"/>
            <a:headEnd/>
            <a:tailEnd/>
          </a:ln>
        </p:spPr>
      </p:pic>
      <p:pic>
        <p:nvPicPr>
          <p:cNvPr id="34826" name="Picture 10"/>
          <p:cNvPicPr>
            <a:picLocks noChangeAspect="1" noChangeArrowheads="1"/>
          </p:cNvPicPr>
          <p:nvPr/>
        </p:nvPicPr>
        <p:blipFill>
          <a:blip r:embed="rId12" cstate="print"/>
          <a:srcRect/>
          <a:stretch>
            <a:fillRect/>
          </a:stretch>
        </p:blipFill>
        <p:spPr bwMode="auto">
          <a:xfrm>
            <a:off x="80714" y="5085184"/>
            <a:ext cx="8667750" cy="118872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par>
                                <p:cTn id="8" presetID="10" presetClass="entr" presetSubtype="0" fill="hold" nodeType="withEffect">
                                  <p:stCondLst>
                                    <p:cond delay="0"/>
                                  </p:stCondLst>
                                  <p:childTnLst>
                                    <p:set>
                                      <p:cBhvr>
                                        <p:cTn id="9" dur="1" fill="hold">
                                          <p:stCondLst>
                                            <p:cond delay="0"/>
                                          </p:stCondLst>
                                        </p:cTn>
                                        <p:tgtEl>
                                          <p:spTgt spid="34825"/>
                                        </p:tgtEl>
                                        <p:attrNameLst>
                                          <p:attrName>style.visibility</p:attrName>
                                        </p:attrNameLst>
                                      </p:cBhvr>
                                      <p:to>
                                        <p:strVal val="visible"/>
                                      </p:to>
                                    </p:set>
                                    <p:animEffect transition="in" filter="fade">
                                      <p:cBhvr>
                                        <p:cTn id="10" dur="2000"/>
                                        <p:tgtEl>
                                          <p:spTgt spid="348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fade">
                                      <p:cBhvr>
                                        <p:cTn id="15" dur="2000"/>
                                        <p:tgtEl>
                                          <p:spTgt spid="348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822"/>
                                        </p:tgtEl>
                                        <p:attrNameLst>
                                          <p:attrName>style.visibility</p:attrName>
                                        </p:attrNameLst>
                                      </p:cBhvr>
                                      <p:to>
                                        <p:strVal val="visible"/>
                                      </p:to>
                                    </p:set>
                                    <p:animEffect transition="in" filter="fade">
                                      <p:cBhvr>
                                        <p:cTn id="20" dur="2000"/>
                                        <p:tgtEl>
                                          <p:spTgt spid="348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23"/>
                                        </p:tgtEl>
                                        <p:attrNameLst>
                                          <p:attrName>style.visibility</p:attrName>
                                        </p:attrNameLst>
                                      </p:cBhvr>
                                      <p:to>
                                        <p:strVal val="visible"/>
                                      </p:to>
                                    </p:set>
                                    <p:animEffect transition="in" filter="fade">
                                      <p:cBhvr>
                                        <p:cTn id="25" dur="2000"/>
                                        <p:tgtEl>
                                          <p:spTgt spid="34823"/>
                                        </p:tgtEl>
                                      </p:cBhvr>
                                    </p:animEffect>
                                  </p:childTnLst>
                                </p:cTn>
                              </p:par>
                              <p:par>
                                <p:cTn id="26" presetID="10" presetClass="entr" presetSubtype="0" fill="hold" nodeType="withEffect">
                                  <p:stCondLst>
                                    <p:cond delay="0"/>
                                  </p:stCondLst>
                                  <p:childTnLst>
                                    <p:set>
                                      <p:cBhvr>
                                        <p:cTn id="27" dur="1" fill="hold">
                                          <p:stCondLst>
                                            <p:cond delay="0"/>
                                          </p:stCondLst>
                                        </p:cTn>
                                        <p:tgtEl>
                                          <p:spTgt spid="34824"/>
                                        </p:tgtEl>
                                        <p:attrNameLst>
                                          <p:attrName>style.visibility</p:attrName>
                                        </p:attrNameLst>
                                      </p:cBhvr>
                                      <p:to>
                                        <p:strVal val="visible"/>
                                      </p:to>
                                    </p:set>
                                    <p:animEffect transition="in" filter="fade">
                                      <p:cBhvr>
                                        <p:cTn id="28" dur="2000"/>
                                        <p:tgtEl>
                                          <p:spTgt spid="348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826"/>
                                        </p:tgtEl>
                                        <p:attrNameLst>
                                          <p:attrName>style.visibility</p:attrName>
                                        </p:attrNameLst>
                                      </p:cBhvr>
                                      <p:to>
                                        <p:strVal val="visible"/>
                                      </p:to>
                                    </p:set>
                                    <p:animEffect transition="in" filter="fade">
                                      <p:cBhvr>
                                        <p:cTn id="33" dur="20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0" y="404664"/>
            <a:ext cx="9144000" cy="6453336"/>
          </a:xfrm>
          <a:prstGeom prst="rect">
            <a:avLst/>
          </a:prstGeom>
          <a:noFill/>
          <a:ln w="9525">
            <a:noFill/>
            <a:miter lim="800000"/>
            <a:headEnd/>
            <a:tailEnd/>
          </a:ln>
        </p:spPr>
      </p:pic>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33794" name="Picture 2"/>
          <p:cNvPicPr>
            <a:picLocks noChangeAspect="1" noChangeArrowheads="1"/>
          </p:cNvPicPr>
          <p:nvPr/>
        </p:nvPicPr>
        <p:blipFill>
          <a:blip r:embed="rId3" cstate="print"/>
          <a:srcRect/>
          <a:stretch>
            <a:fillRect/>
          </a:stretch>
        </p:blipFill>
        <p:spPr bwMode="auto">
          <a:xfrm>
            <a:off x="0" y="1196752"/>
            <a:ext cx="5398770" cy="557213"/>
          </a:xfrm>
          <a:prstGeom prst="rect">
            <a:avLst/>
          </a:prstGeom>
          <a:noFill/>
          <a:ln w="9525">
            <a:noFill/>
            <a:miter lim="800000"/>
            <a:headEnd/>
            <a:tailEnd/>
          </a:ln>
        </p:spPr>
      </p:pic>
      <p:pic>
        <p:nvPicPr>
          <p:cNvPr id="34818" name="Picture 2"/>
          <p:cNvPicPr>
            <a:picLocks noChangeAspect="1" noChangeArrowheads="1"/>
          </p:cNvPicPr>
          <p:nvPr/>
        </p:nvPicPr>
        <p:blipFill>
          <a:blip r:embed="rId4" cstate="print"/>
          <a:srcRect/>
          <a:stretch>
            <a:fillRect/>
          </a:stretch>
        </p:blipFill>
        <p:spPr bwMode="auto">
          <a:xfrm>
            <a:off x="0" y="1772816"/>
            <a:ext cx="8717280" cy="470535"/>
          </a:xfrm>
          <a:prstGeom prst="rect">
            <a:avLst/>
          </a:prstGeom>
          <a:noFill/>
          <a:ln w="9525">
            <a:noFill/>
            <a:miter lim="800000"/>
            <a:headEnd/>
            <a:tailEnd/>
          </a:ln>
        </p:spPr>
      </p:pic>
      <p:pic>
        <p:nvPicPr>
          <p:cNvPr id="35842" name="Picture 2"/>
          <p:cNvPicPr>
            <a:picLocks noChangeAspect="1" noChangeArrowheads="1"/>
          </p:cNvPicPr>
          <p:nvPr/>
        </p:nvPicPr>
        <p:blipFill>
          <a:blip r:embed="rId5" cstate="print"/>
          <a:srcRect/>
          <a:stretch>
            <a:fillRect/>
          </a:stretch>
        </p:blipFill>
        <p:spPr bwMode="auto">
          <a:xfrm>
            <a:off x="0" y="2564904"/>
            <a:ext cx="7020878" cy="334328"/>
          </a:xfrm>
          <a:prstGeom prst="rect">
            <a:avLst/>
          </a:prstGeom>
          <a:noFill/>
          <a:ln w="9525">
            <a:noFill/>
            <a:miter lim="800000"/>
            <a:headEnd/>
            <a:tailEnd/>
          </a:ln>
        </p:spPr>
      </p:pic>
      <p:pic>
        <p:nvPicPr>
          <p:cNvPr id="35843" name="Picture 3"/>
          <p:cNvPicPr>
            <a:picLocks noChangeAspect="1" noChangeArrowheads="1"/>
          </p:cNvPicPr>
          <p:nvPr/>
        </p:nvPicPr>
        <p:blipFill>
          <a:blip r:embed="rId6" cstate="print"/>
          <a:srcRect/>
          <a:stretch>
            <a:fillRect/>
          </a:stretch>
        </p:blipFill>
        <p:spPr bwMode="auto">
          <a:xfrm>
            <a:off x="827584" y="4149080"/>
            <a:ext cx="6598920" cy="670560"/>
          </a:xfrm>
          <a:prstGeom prst="rect">
            <a:avLst/>
          </a:prstGeom>
          <a:noFill/>
          <a:ln w="9525">
            <a:noFill/>
            <a:miter lim="800000"/>
            <a:headEnd/>
            <a:tailEnd/>
          </a:ln>
        </p:spPr>
      </p:pic>
      <p:pic>
        <p:nvPicPr>
          <p:cNvPr id="35844" name="Picture 4"/>
          <p:cNvPicPr>
            <a:picLocks noChangeAspect="1" noChangeArrowheads="1"/>
          </p:cNvPicPr>
          <p:nvPr/>
        </p:nvPicPr>
        <p:blipFill>
          <a:blip r:embed="rId7" cstate="print"/>
          <a:srcRect/>
          <a:stretch>
            <a:fillRect/>
          </a:stretch>
        </p:blipFill>
        <p:spPr bwMode="auto">
          <a:xfrm>
            <a:off x="1043608" y="3861048"/>
            <a:ext cx="240030" cy="280035"/>
          </a:xfrm>
          <a:prstGeom prst="rect">
            <a:avLst/>
          </a:prstGeom>
          <a:noFill/>
          <a:ln w="9525">
            <a:noFill/>
            <a:miter lim="800000"/>
            <a:headEnd/>
            <a:tailEnd/>
          </a:ln>
        </p:spPr>
      </p:pic>
      <p:pic>
        <p:nvPicPr>
          <p:cNvPr id="35845" name="Picture 5"/>
          <p:cNvPicPr>
            <a:picLocks noChangeAspect="1" noChangeArrowheads="1"/>
          </p:cNvPicPr>
          <p:nvPr/>
        </p:nvPicPr>
        <p:blipFill>
          <a:blip r:embed="rId8" cstate="print"/>
          <a:srcRect/>
          <a:stretch>
            <a:fillRect/>
          </a:stretch>
        </p:blipFill>
        <p:spPr bwMode="auto">
          <a:xfrm>
            <a:off x="6876256" y="3933056"/>
            <a:ext cx="213360" cy="266700"/>
          </a:xfrm>
          <a:prstGeom prst="rect">
            <a:avLst/>
          </a:prstGeom>
          <a:noFill/>
          <a:ln w="9525">
            <a:noFill/>
            <a:miter lim="800000"/>
            <a:headEnd/>
            <a:tailEnd/>
          </a:ln>
        </p:spPr>
      </p:pic>
      <p:pic>
        <p:nvPicPr>
          <p:cNvPr id="35846" name="Picture 6"/>
          <p:cNvPicPr>
            <a:picLocks noChangeAspect="1" noChangeArrowheads="1"/>
          </p:cNvPicPr>
          <p:nvPr/>
        </p:nvPicPr>
        <p:blipFill>
          <a:blip r:embed="rId9" cstate="print"/>
          <a:srcRect/>
          <a:stretch>
            <a:fillRect/>
          </a:stretch>
        </p:blipFill>
        <p:spPr bwMode="auto">
          <a:xfrm>
            <a:off x="3971930" y="3701023"/>
            <a:ext cx="240030" cy="520065"/>
          </a:xfrm>
          <a:prstGeom prst="rect">
            <a:avLst/>
          </a:prstGeom>
          <a:noFill/>
          <a:ln w="9525">
            <a:noFill/>
            <a:miter lim="800000"/>
            <a:headEnd/>
            <a:tailEnd/>
          </a:ln>
        </p:spPr>
      </p:pic>
      <p:pic>
        <p:nvPicPr>
          <p:cNvPr id="35847" name="Picture 7"/>
          <p:cNvPicPr>
            <a:picLocks noChangeAspect="1" noChangeArrowheads="1"/>
          </p:cNvPicPr>
          <p:nvPr/>
        </p:nvPicPr>
        <p:blipFill>
          <a:blip r:embed="rId10" cstate="print"/>
          <a:srcRect/>
          <a:stretch>
            <a:fillRect/>
          </a:stretch>
        </p:blipFill>
        <p:spPr bwMode="auto">
          <a:xfrm>
            <a:off x="2195736" y="3607678"/>
            <a:ext cx="320040" cy="61341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additive="base">
                                        <p:cTn id="7" dur="500" fill="hold"/>
                                        <p:tgtEl>
                                          <p:spTgt spid="35847"/>
                                        </p:tgtEl>
                                        <p:attrNameLst>
                                          <p:attrName>ppt_x</p:attrName>
                                        </p:attrNameLst>
                                      </p:cBhvr>
                                      <p:tavLst>
                                        <p:tav tm="0">
                                          <p:val>
                                            <p:strVal val="#ppt_x"/>
                                          </p:val>
                                        </p:tav>
                                        <p:tav tm="100000">
                                          <p:val>
                                            <p:strVal val="#ppt_x"/>
                                          </p:val>
                                        </p:tav>
                                      </p:tavLst>
                                    </p:anim>
                                    <p:anim calcmode="lin" valueType="num">
                                      <p:cBhvr additive="base">
                                        <p:cTn id="8"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6"/>
                                        </p:tgtEl>
                                        <p:attrNameLst>
                                          <p:attrName>style.visibility</p:attrName>
                                        </p:attrNameLst>
                                      </p:cBhvr>
                                      <p:to>
                                        <p:strVal val="visible"/>
                                      </p:to>
                                    </p:set>
                                    <p:anim calcmode="lin" valueType="num">
                                      <p:cBhvr additive="base">
                                        <p:cTn id="13" dur="500" fill="hold"/>
                                        <p:tgtEl>
                                          <p:spTgt spid="35846"/>
                                        </p:tgtEl>
                                        <p:attrNameLst>
                                          <p:attrName>ppt_x</p:attrName>
                                        </p:attrNameLst>
                                      </p:cBhvr>
                                      <p:tavLst>
                                        <p:tav tm="0">
                                          <p:val>
                                            <p:strVal val="#ppt_x"/>
                                          </p:val>
                                        </p:tav>
                                        <p:tav tm="100000">
                                          <p:val>
                                            <p:strVal val="#ppt_x"/>
                                          </p:val>
                                        </p:tav>
                                      </p:tavLst>
                                    </p:anim>
                                    <p:anim calcmode="lin" valueType="num">
                                      <p:cBhvr additive="base">
                                        <p:cTn id="14"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500" fill="hold"/>
                                        <p:tgtEl>
                                          <p:spTgt spid="35844"/>
                                        </p:tgtEl>
                                        <p:attrNameLst>
                                          <p:attrName>ppt_x</p:attrName>
                                        </p:attrNameLst>
                                      </p:cBhvr>
                                      <p:tavLst>
                                        <p:tav tm="0">
                                          <p:val>
                                            <p:strVal val="#ppt_x"/>
                                          </p:val>
                                        </p:tav>
                                        <p:tav tm="100000">
                                          <p:val>
                                            <p:strVal val="#ppt_x"/>
                                          </p:val>
                                        </p:tav>
                                      </p:tavLst>
                                    </p:anim>
                                    <p:anim calcmode="lin" valueType="num">
                                      <p:cBhvr additive="base">
                                        <p:cTn id="20"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5"/>
                                        </p:tgtEl>
                                        <p:attrNameLst>
                                          <p:attrName>style.visibility</p:attrName>
                                        </p:attrNameLst>
                                      </p:cBhvr>
                                      <p:to>
                                        <p:strVal val="visible"/>
                                      </p:to>
                                    </p:set>
                                    <p:anim calcmode="lin" valueType="num">
                                      <p:cBhvr additive="base">
                                        <p:cTn id="25" dur="500" fill="hold"/>
                                        <p:tgtEl>
                                          <p:spTgt spid="35845"/>
                                        </p:tgtEl>
                                        <p:attrNameLst>
                                          <p:attrName>ppt_x</p:attrName>
                                        </p:attrNameLst>
                                      </p:cBhvr>
                                      <p:tavLst>
                                        <p:tav tm="0">
                                          <p:val>
                                            <p:strVal val="#ppt_x"/>
                                          </p:val>
                                        </p:tav>
                                        <p:tav tm="100000">
                                          <p:val>
                                            <p:strVal val="#ppt_x"/>
                                          </p:val>
                                        </p:tav>
                                      </p:tavLst>
                                    </p:anim>
                                    <p:anim calcmode="lin" valueType="num">
                                      <p:cBhvr additive="base">
                                        <p:cTn id="26"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51520" y="548680"/>
            <a:ext cx="8229600" cy="701824"/>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sp>
        <p:nvSpPr>
          <p:cNvPr id="5" name="4 - Θέση περιεχομένου"/>
          <p:cNvSpPr>
            <a:spLocks noGrp="1"/>
          </p:cNvSpPr>
          <p:nvPr>
            <p:ph idx="1"/>
          </p:nvPr>
        </p:nvSpPr>
        <p:spPr>
          <a:xfrm>
            <a:off x="395536" y="2780928"/>
            <a:ext cx="8280920" cy="864096"/>
          </a:xfrm>
        </p:spPr>
        <p:txBody>
          <a:bodyPr/>
          <a:lstStyle/>
          <a:p>
            <a:pPr>
              <a:buNone/>
            </a:pPr>
            <a:r>
              <a:rPr lang="el-GR" sz="2400" dirty="0" smtClean="0"/>
              <a:t>	</a:t>
            </a:r>
            <a:r>
              <a:rPr lang="el-GR" sz="2000" dirty="0" smtClean="0"/>
              <a:t>Η πιθανότητα να έρθει ο αριθμός 17 είναι  1/20.  Κάθε αριθμός από το 1 μέχρι το 20 είναι το ίδιο πιθανόν να κληρωθεί.</a:t>
            </a:r>
          </a:p>
          <a:p>
            <a:endParaRPr lang="el-GR" dirty="0"/>
          </a:p>
        </p:txBody>
      </p:sp>
      <p:pic>
        <p:nvPicPr>
          <p:cNvPr id="36866" name="Picture 2"/>
          <p:cNvPicPr>
            <a:picLocks noChangeAspect="1" noChangeArrowheads="1"/>
          </p:cNvPicPr>
          <p:nvPr/>
        </p:nvPicPr>
        <p:blipFill>
          <a:blip r:embed="rId2" cstate="print"/>
          <a:srcRect b="18536"/>
          <a:stretch>
            <a:fillRect/>
          </a:stretch>
        </p:blipFill>
        <p:spPr bwMode="auto">
          <a:xfrm>
            <a:off x="0" y="1268760"/>
            <a:ext cx="9132570" cy="122413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Βιβλίο Μαθητή</a:t>
            </a:r>
            <a:endParaRPr lang="el-GR" sz="3200" b="1" dirty="0">
              <a:solidFill>
                <a:srgbClr val="002060"/>
              </a:solidFill>
            </a:endParaRPr>
          </a:p>
        </p:txBody>
      </p:sp>
      <p:pic>
        <p:nvPicPr>
          <p:cNvPr id="36866" name="Picture 2"/>
          <p:cNvPicPr>
            <a:picLocks noChangeAspect="1" noChangeArrowheads="1"/>
          </p:cNvPicPr>
          <p:nvPr/>
        </p:nvPicPr>
        <p:blipFill>
          <a:blip r:embed="rId2" cstate="print"/>
          <a:srcRect/>
          <a:stretch>
            <a:fillRect/>
          </a:stretch>
        </p:blipFill>
        <p:spPr bwMode="auto">
          <a:xfrm>
            <a:off x="11430" y="1124744"/>
            <a:ext cx="9132570" cy="1502664"/>
          </a:xfrm>
          <a:prstGeom prst="rect">
            <a:avLst/>
          </a:prstGeom>
          <a:noFill/>
          <a:ln w="9525">
            <a:noFill/>
            <a:miter lim="800000"/>
            <a:headEnd/>
            <a:tailEnd/>
          </a:ln>
        </p:spPr>
      </p:pic>
      <p:sp>
        <p:nvSpPr>
          <p:cNvPr id="5" name="4 - Θέση περιεχομένου"/>
          <p:cNvSpPr>
            <a:spLocks noGrp="1"/>
          </p:cNvSpPr>
          <p:nvPr>
            <p:ph idx="1"/>
          </p:nvPr>
        </p:nvSpPr>
        <p:spPr>
          <a:xfrm>
            <a:off x="179512" y="2996952"/>
            <a:ext cx="8496944" cy="3672408"/>
          </a:xfrm>
        </p:spPr>
        <p:txBody>
          <a:bodyPr>
            <a:normAutofit/>
          </a:bodyPr>
          <a:lstStyle/>
          <a:p>
            <a:pPr algn="just">
              <a:lnSpc>
                <a:spcPct val="130000"/>
              </a:lnSpc>
              <a:buNone/>
            </a:pPr>
            <a:r>
              <a:rPr lang="el-GR" sz="2400" dirty="0" smtClean="0"/>
              <a:t>	</a:t>
            </a:r>
            <a:r>
              <a:rPr lang="el-GR" sz="2000" dirty="0" smtClean="0"/>
              <a:t>Οι μαθητές/</a:t>
            </a:r>
            <a:r>
              <a:rPr lang="el-GR" sz="2000" dirty="0" err="1" smtClean="0"/>
              <a:t>ήτριες</a:t>
            </a:r>
            <a:r>
              <a:rPr lang="el-GR" sz="2000" dirty="0" smtClean="0"/>
              <a:t> εκφράζουν τη θεωρητική πιθανότητα εμφάνισης του αριθμού</a:t>
            </a:r>
            <a:r>
              <a:rPr lang="el-GR" sz="2000" b="1" dirty="0" smtClean="0"/>
              <a:t> </a:t>
            </a:r>
            <a:r>
              <a:rPr lang="el-GR" sz="2000" dirty="0" smtClean="0"/>
              <a:t>2 κατά τη ρίψη ενός ζαριού. Η πιθανότητα εμφάνισης του αριθμού 2 είναι 1/6 ,</a:t>
            </a:r>
            <a:r>
              <a:rPr lang="el-GR" sz="2000" b="1" dirty="0" smtClean="0"/>
              <a:t> </a:t>
            </a:r>
            <a:r>
              <a:rPr lang="el-GR" sz="2000" dirty="0" smtClean="0"/>
              <a:t>επομένως σε 10.000 ρίψεις είναι περίπου = 1.700 φορές (για έναν κατ’ εκτίμηση</a:t>
            </a:r>
            <a:r>
              <a:rPr lang="el-GR" sz="2000" b="1" dirty="0" smtClean="0"/>
              <a:t> </a:t>
            </a:r>
            <a:r>
              <a:rPr lang="el-GR" sz="2000" dirty="0" smtClean="0"/>
              <a:t>υπολογισμό της διαίρεσης, η θεωρητική πιθανότητα ακριβώς είναι 1.666,6).</a:t>
            </a:r>
          </a:p>
          <a:p>
            <a:pPr algn="just">
              <a:lnSpc>
                <a:spcPct val="130000"/>
              </a:lnSpc>
              <a:buNone/>
            </a:pPr>
            <a:r>
              <a:rPr lang="el-GR" sz="1800" b="1" i="1" u="sng" dirty="0" smtClean="0"/>
              <a:t>Σημείωση:</a:t>
            </a:r>
            <a:r>
              <a:rPr lang="el-GR" sz="1800" b="1" i="1" dirty="0" smtClean="0"/>
              <a:t> </a:t>
            </a:r>
            <a:r>
              <a:rPr lang="el-GR" sz="1800" i="1" dirty="0" smtClean="0"/>
              <a:t>Εδώ υπολογίζουμε τη θεωρητική πιθανότητα. Οι ρίψεις θα μπορούσε να</a:t>
            </a:r>
            <a:r>
              <a:rPr lang="el-GR" sz="1800" dirty="0" smtClean="0"/>
              <a:t> </a:t>
            </a:r>
            <a:r>
              <a:rPr lang="el-GR" sz="1800" i="1" dirty="0" smtClean="0"/>
              <a:t>πραγματοποιηθούν μόνον με ένα ψηφιακό εργαλείο, οπότε θα ήταν δυνατόν να</a:t>
            </a:r>
            <a:r>
              <a:rPr lang="el-GR" sz="1800" dirty="0" smtClean="0"/>
              <a:t> </a:t>
            </a:r>
            <a:r>
              <a:rPr lang="el-GR" sz="1800" i="1" dirty="0" smtClean="0"/>
              <a:t>διαπιστώσουμε και τις διαφορές με τη σχετική συχνότητα (εμπειρική πιθανότητα).</a:t>
            </a:r>
            <a:endParaRPr lang="el-GR" sz="1800" dirty="0" smtClean="0"/>
          </a:p>
          <a:p>
            <a:endParaRPr lang="el-GR"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331640" cy="6858001"/>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527697" y="620688"/>
            <a:ext cx="7616303" cy="35283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79512" y="548680"/>
            <a:ext cx="3952875" cy="373380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4427984" y="1124744"/>
            <a:ext cx="4343400"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03648" y="1484784"/>
            <a:ext cx="7740352" cy="3096344"/>
          </a:xfrm>
          <a:noFill/>
        </p:spPr>
        <p:txBody>
          <a:bodyPr/>
          <a:lstStyle/>
          <a:p>
            <a:pPr algn="ctr">
              <a:lnSpc>
                <a:spcPct val="120000"/>
              </a:lnSpc>
            </a:pPr>
            <a:r>
              <a:rPr lang="el-GR" sz="4400" dirty="0" smtClean="0">
                <a:solidFill>
                  <a:srgbClr val="0070C0"/>
                </a:solidFill>
              </a:rPr>
              <a:t>Τετράδιο Εργασιών</a:t>
            </a:r>
            <a:br>
              <a:rPr lang="el-GR" sz="4400" dirty="0" smtClean="0">
                <a:solidFill>
                  <a:srgbClr val="0070C0"/>
                </a:solidFill>
              </a:rPr>
            </a:br>
            <a:r>
              <a:rPr lang="el-GR" sz="4400" dirty="0" smtClean="0">
                <a:solidFill>
                  <a:srgbClr val="0070C0"/>
                </a:solidFill>
              </a:rPr>
              <a:t>Ενότητα 4, Κεφάλαιο 24</a:t>
            </a:r>
            <a:br>
              <a:rPr lang="el-GR" sz="4400" dirty="0" smtClean="0">
                <a:solidFill>
                  <a:srgbClr val="0070C0"/>
                </a:solidFill>
              </a:rPr>
            </a:br>
            <a:r>
              <a:rPr lang="el-GR" sz="4400" dirty="0" smtClean="0">
                <a:solidFill>
                  <a:srgbClr val="0070C0"/>
                </a:solidFill>
              </a:rPr>
              <a:t>Πιθανότητες</a:t>
            </a:r>
            <a:endParaRPr lang="el-GR" dirty="0">
              <a:solidFill>
                <a:srgbClr val="002060"/>
              </a:solidFill>
              <a:effectLst/>
            </a:endParaRPr>
          </a:p>
        </p:txBody>
      </p:sp>
      <p:pic>
        <p:nvPicPr>
          <p:cNvPr id="3"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46082" name="Picture 2"/>
          <p:cNvPicPr>
            <a:picLocks noChangeAspect="1" noChangeArrowheads="1"/>
          </p:cNvPicPr>
          <p:nvPr/>
        </p:nvPicPr>
        <p:blipFill>
          <a:blip r:embed="rId2" cstate="print"/>
          <a:srcRect/>
          <a:stretch>
            <a:fillRect/>
          </a:stretch>
        </p:blipFill>
        <p:spPr bwMode="auto">
          <a:xfrm>
            <a:off x="0" y="1268760"/>
            <a:ext cx="9143238" cy="2288286"/>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5292080" y="2132856"/>
            <a:ext cx="390525" cy="295275"/>
          </a:xfrm>
          <a:prstGeom prst="rect">
            <a:avLst/>
          </a:prstGeom>
          <a:noFill/>
          <a:ln w="9525">
            <a:noFill/>
            <a:miter lim="800000"/>
            <a:headEnd/>
            <a:tailEnd/>
          </a:ln>
        </p:spPr>
      </p:pic>
      <p:pic>
        <p:nvPicPr>
          <p:cNvPr id="46084" name="Picture 4"/>
          <p:cNvPicPr>
            <a:picLocks noChangeAspect="1" noChangeArrowheads="1"/>
          </p:cNvPicPr>
          <p:nvPr/>
        </p:nvPicPr>
        <p:blipFill>
          <a:blip r:embed="rId4" cstate="print"/>
          <a:srcRect/>
          <a:stretch>
            <a:fillRect/>
          </a:stretch>
        </p:blipFill>
        <p:spPr bwMode="auto">
          <a:xfrm>
            <a:off x="5004048" y="2492896"/>
            <a:ext cx="762000" cy="352425"/>
          </a:xfrm>
          <a:prstGeom prst="rect">
            <a:avLst/>
          </a:prstGeom>
          <a:noFill/>
          <a:ln w="9525">
            <a:noFill/>
            <a:miter lim="800000"/>
            <a:headEnd/>
            <a:tailEnd/>
          </a:ln>
        </p:spPr>
      </p:pic>
      <p:pic>
        <p:nvPicPr>
          <p:cNvPr id="46085" name="Picture 5"/>
          <p:cNvPicPr>
            <a:picLocks noChangeAspect="1" noChangeArrowheads="1"/>
          </p:cNvPicPr>
          <p:nvPr/>
        </p:nvPicPr>
        <p:blipFill>
          <a:blip r:embed="rId5" cstate="print"/>
          <a:srcRect/>
          <a:stretch>
            <a:fillRect/>
          </a:stretch>
        </p:blipFill>
        <p:spPr bwMode="auto">
          <a:xfrm>
            <a:off x="5076056" y="2924944"/>
            <a:ext cx="400050" cy="285750"/>
          </a:xfrm>
          <a:prstGeom prst="rect">
            <a:avLst/>
          </a:prstGeom>
          <a:noFill/>
          <a:ln w="9525">
            <a:noFill/>
            <a:miter lim="800000"/>
            <a:headEnd/>
            <a:tailEnd/>
          </a:ln>
        </p:spPr>
      </p:pic>
      <p:pic>
        <p:nvPicPr>
          <p:cNvPr id="46086" name="Picture 6"/>
          <p:cNvPicPr>
            <a:picLocks noChangeAspect="1" noChangeArrowheads="1"/>
          </p:cNvPicPr>
          <p:nvPr/>
        </p:nvPicPr>
        <p:blipFill>
          <a:blip r:embed="rId6" cstate="print"/>
          <a:srcRect/>
          <a:stretch>
            <a:fillRect/>
          </a:stretch>
        </p:blipFill>
        <p:spPr bwMode="auto">
          <a:xfrm>
            <a:off x="0" y="4005064"/>
            <a:ext cx="7858125" cy="1581150"/>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2483768" y="4365104"/>
            <a:ext cx="762000" cy="352425"/>
          </a:xfrm>
          <a:prstGeom prst="rect">
            <a:avLst/>
          </a:prstGeom>
          <a:noFill/>
          <a:ln w="9525">
            <a:noFill/>
            <a:miter lim="800000"/>
            <a:headEnd/>
            <a:tailEnd/>
          </a:ln>
        </p:spPr>
      </p:pic>
      <p:pic>
        <p:nvPicPr>
          <p:cNvPr id="46088" name="Picture 8"/>
          <p:cNvPicPr>
            <a:picLocks noChangeAspect="1" noChangeArrowheads="1"/>
          </p:cNvPicPr>
          <p:nvPr/>
        </p:nvPicPr>
        <p:blipFill>
          <a:blip r:embed="rId7" cstate="print"/>
          <a:srcRect/>
          <a:stretch>
            <a:fillRect/>
          </a:stretch>
        </p:blipFill>
        <p:spPr bwMode="auto">
          <a:xfrm>
            <a:off x="1364992" y="4753716"/>
            <a:ext cx="5799296" cy="187452"/>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1979712" y="4437112"/>
            <a:ext cx="390525" cy="295275"/>
          </a:xfrm>
          <a:prstGeom prst="rect">
            <a:avLst/>
          </a:prstGeom>
          <a:noFill/>
          <a:ln w="9525">
            <a:noFill/>
            <a:miter lim="800000"/>
            <a:headEnd/>
            <a:tailEnd/>
          </a:ln>
        </p:spPr>
      </p:pic>
      <p:pic>
        <p:nvPicPr>
          <p:cNvPr id="18" name="Picture 5"/>
          <p:cNvPicPr>
            <a:picLocks noChangeAspect="1" noChangeArrowheads="1"/>
          </p:cNvPicPr>
          <p:nvPr/>
        </p:nvPicPr>
        <p:blipFill>
          <a:blip r:embed="rId5" cstate="print"/>
          <a:srcRect/>
          <a:stretch>
            <a:fillRect/>
          </a:stretch>
        </p:blipFill>
        <p:spPr bwMode="auto">
          <a:xfrm>
            <a:off x="4788024" y="4437112"/>
            <a:ext cx="400050" cy="285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fade">
                                      <p:cBhvr>
                                        <p:cTn id="12" dur="2000"/>
                                        <p:tgtEl>
                                          <p:spTgt spid="460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fade">
                                      <p:cBhvr>
                                        <p:cTn id="17" dur="2000"/>
                                        <p:tgtEl>
                                          <p:spTgt spid="460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86"/>
                                        </p:tgtEl>
                                        <p:attrNameLst>
                                          <p:attrName>style.visibility</p:attrName>
                                        </p:attrNameLst>
                                      </p:cBhvr>
                                      <p:to>
                                        <p:strVal val="visible"/>
                                      </p:to>
                                    </p:set>
                                    <p:animEffect transition="in" filter="fade">
                                      <p:cBhvr>
                                        <p:cTn id="22" dur="2000"/>
                                        <p:tgtEl>
                                          <p:spTgt spid="460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088"/>
                                        </p:tgtEl>
                                        <p:attrNameLst>
                                          <p:attrName>style.visibility</p:attrName>
                                        </p:attrNameLst>
                                      </p:cBhvr>
                                      <p:to>
                                        <p:strVal val="visible"/>
                                      </p:to>
                                    </p:set>
                                    <p:animEffect transition="in" filter="fade">
                                      <p:cBhvr>
                                        <p:cTn id="27" dur="2000"/>
                                        <p:tgtEl>
                                          <p:spTgt spid="460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47106" name="Picture 2"/>
          <p:cNvPicPr>
            <a:picLocks noChangeAspect="1" noChangeArrowheads="1"/>
          </p:cNvPicPr>
          <p:nvPr/>
        </p:nvPicPr>
        <p:blipFill>
          <a:blip r:embed="rId2" cstate="print"/>
          <a:srcRect/>
          <a:stretch>
            <a:fillRect/>
          </a:stretch>
        </p:blipFill>
        <p:spPr bwMode="auto">
          <a:xfrm>
            <a:off x="0" y="1268760"/>
            <a:ext cx="8925242" cy="1664196"/>
          </a:xfrm>
          <a:prstGeom prst="rect">
            <a:avLst/>
          </a:prstGeom>
          <a:noFill/>
          <a:ln w="9525">
            <a:noFill/>
            <a:miter lim="800000"/>
            <a:headEnd/>
            <a:tailEnd/>
          </a:ln>
        </p:spPr>
      </p:pic>
      <p:sp>
        <p:nvSpPr>
          <p:cNvPr id="13" name="12 - Ορθογώνιο"/>
          <p:cNvSpPr/>
          <p:nvPr/>
        </p:nvSpPr>
        <p:spPr>
          <a:xfrm>
            <a:off x="611560" y="2967335"/>
            <a:ext cx="7632848" cy="830997"/>
          </a:xfrm>
          <a:prstGeom prst="rect">
            <a:avLst/>
          </a:prstGeom>
        </p:spPr>
        <p:txBody>
          <a:bodyPr wrap="square">
            <a:spAutoFit/>
          </a:bodyPr>
          <a:lstStyle/>
          <a:p>
            <a:pPr>
              <a:lnSpc>
                <a:spcPct val="120000"/>
              </a:lnSpc>
            </a:pPr>
            <a:r>
              <a:rPr lang="el-GR" sz="2000" dirty="0" smtClean="0"/>
              <a:t>Οι αριθμοί που είναι πολλαπλάσια του 2 και βρίσκονται στο ζάρι είναι: 2,4,6. Επομένως η πιθανότητα είναι:</a:t>
            </a:r>
            <a:endParaRPr lang="el-GR" sz="2000" dirty="0"/>
          </a:p>
        </p:txBody>
      </p:sp>
      <p:pic>
        <p:nvPicPr>
          <p:cNvPr id="47107" name="Picture 3"/>
          <p:cNvPicPr>
            <a:picLocks noChangeAspect="1" noChangeArrowheads="1"/>
          </p:cNvPicPr>
          <p:nvPr/>
        </p:nvPicPr>
        <p:blipFill>
          <a:blip r:embed="rId3" cstate="print"/>
          <a:srcRect/>
          <a:stretch>
            <a:fillRect/>
          </a:stretch>
        </p:blipFill>
        <p:spPr bwMode="auto">
          <a:xfrm>
            <a:off x="1619672" y="3789040"/>
            <a:ext cx="5120640" cy="8961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fade">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sp>
        <p:nvSpPr>
          <p:cNvPr id="7" name="6 - Θέση περιεχομένου"/>
          <p:cNvSpPr>
            <a:spLocks noGrp="1"/>
          </p:cNvSpPr>
          <p:nvPr>
            <p:ph idx="1"/>
          </p:nvPr>
        </p:nvSpPr>
        <p:spPr>
          <a:xfrm>
            <a:off x="0" y="3068960"/>
            <a:ext cx="8964488" cy="3024336"/>
          </a:xfrm>
        </p:spPr>
        <p:txBody>
          <a:bodyPr>
            <a:normAutofit fontScale="92500"/>
          </a:bodyPr>
          <a:lstStyle/>
          <a:p>
            <a:pPr algn="just">
              <a:lnSpc>
                <a:spcPct val="130000"/>
              </a:lnSpc>
              <a:buNone/>
            </a:pPr>
            <a:r>
              <a:rPr lang="el-GR" sz="2400" dirty="0" smtClean="0"/>
              <a:t>	Στόχος της δραστηριότητας αυτής είναι οι μαθητές/</a:t>
            </a:r>
            <a:r>
              <a:rPr lang="el-GR" sz="2400" dirty="0" err="1" smtClean="0"/>
              <a:t>ήτριες</a:t>
            </a:r>
            <a:r>
              <a:rPr lang="el-GR" sz="2400" dirty="0" smtClean="0"/>
              <a:t> να χαρακτηρίσουν ένα παιχνίδι τύχης ως δίκαιο ή άδικο. Το παιχνίδι είναι άδικο, καθώς η πιθανότητα να έρθει μονός αριθμός είναι 5/9, ενώ η πιθανότητα να έρθει ζυγός αριθμός είναι 4/9. </a:t>
            </a:r>
          </a:p>
          <a:p>
            <a:pPr algn="just">
              <a:lnSpc>
                <a:spcPct val="130000"/>
              </a:lnSpc>
              <a:buNone/>
            </a:pPr>
            <a:r>
              <a:rPr lang="el-GR" sz="2400" dirty="0" smtClean="0"/>
              <a:t>	Συζητάμε με τους μαθητές και τις μαθήτριες πώς μπορεί το παιχνίδι να γίνει δίκαιο.</a:t>
            </a:r>
          </a:p>
          <a:p>
            <a:endParaRPr lang="el-GR" dirty="0"/>
          </a:p>
        </p:txBody>
      </p:sp>
      <p:pic>
        <p:nvPicPr>
          <p:cNvPr id="48130" name="Picture 2"/>
          <p:cNvPicPr>
            <a:picLocks noChangeAspect="1" noChangeArrowheads="1"/>
          </p:cNvPicPr>
          <p:nvPr/>
        </p:nvPicPr>
        <p:blipFill>
          <a:blip r:embed="rId3" cstate="print"/>
          <a:srcRect/>
          <a:stretch>
            <a:fillRect/>
          </a:stretch>
        </p:blipFill>
        <p:spPr bwMode="auto">
          <a:xfrm>
            <a:off x="0" y="692696"/>
            <a:ext cx="8629650" cy="23050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49154" name="Picture 2"/>
          <p:cNvPicPr>
            <a:picLocks noChangeAspect="1" noChangeArrowheads="1"/>
          </p:cNvPicPr>
          <p:nvPr/>
        </p:nvPicPr>
        <p:blipFill>
          <a:blip r:embed="rId2" cstate="print"/>
          <a:srcRect/>
          <a:stretch>
            <a:fillRect/>
          </a:stretch>
        </p:blipFill>
        <p:spPr bwMode="auto">
          <a:xfrm>
            <a:off x="0" y="1556792"/>
            <a:ext cx="8772525" cy="2590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49155" name="Picture 3"/>
          <p:cNvPicPr>
            <a:picLocks noChangeAspect="1" noChangeArrowheads="1"/>
          </p:cNvPicPr>
          <p:nvPr/>
        </p:nvPicPr>
        <p:blipFill>
          <a:blip r:embed="rId2" cstate="print"/>
          <a:srcRect/>
          <a:stretch>
            <a:fillRect/>
          </a:stretch>
        </p:blipFill>
        <p:spPr bwMode="auto">
          <a:xfrm>
            <a:off x="251520" y="1484784"/>
            <a:ext cx="8591550" cy="2447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50178" name="Picture 2"/>
          <p:cNvPicPr>
            <a:picLocks noChangeAspect="1" noChangeArrowheads="1"/>
          </p:cNvPicPr>
          <p:nvPr/>
        </p:nvPicPr>
        <p:blipFill>
          <a:blip r:embed="rId2" cstate="print"/>
          <a:srcRect/>
          <a:stretch>
            <a:fillRect/>
          </a:stretch>
        </p:blipFill>
        <p:spPr bwMode="auto">
          <a:xfrm>
            <a:off x="251520" y="1628800"/>
            <a:ext cx="8553450" cy="24098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50179" name="Picture 3"/>
          <p:cNvPicPr>
            <a:picLocks noChangeAspect="1" noChangeArrowheads="1"/>
          </p:cNvPicPr>
          <p:nvPr/>
        </p:nvPicPr>
        <p:blipFill>
          <a:blip r:embed="rId2" cstate="print"/>
          <a:srcRect/>
          <a:stretch>
            <a:fillRect/>
          </a:stretch>
        </p:blipFill>
        <p:spPr bwMode="auto">
          <a:xfrm>
            <a:off x="251520" y="1556792"/>
            <a:ext cx="8515350" cy="24384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251520" y="4653136"/>
            <a:ext cx="8516112" cy="101612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79512" y="404664"/>
            <a:ext cx="8229600" cy="62981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sp>
        <p:nvSpPr>
          <p:cNvPr id="5" name="4 - Θέση περιεχομένου"/>
          <p:cNvSpPr>
            <a:spLocks noGrp="1"/>
          </p:cNvSpPr>
          <p:nvPr>
            <p:ph idx="1"/>
          </p:nvPr>
        </p:nvSpPr>
        <p:spPr>
          <a:xfrm>
            <a:off x="179512" y="4221088"/>
            <a:ext cx="8712968" cy="2636912"/>
          </a:xfrm>
        </p:spPr>
        <p:txBody>
          <a:bodyPr>
            <a:normAutofit fontScale="55000" lnSpcReduction="20000"/>
          </a:bodyPr>
          <a:lstStyle/>
          <a:p>
            <a:pPr>
              <a:lnSpc>
                <a:spcPct val="140000"/>
              </a:lnSpc>
              <a:buNone/>
            </a:pPr>
            <a:r>
              <a:rPr lang="el-GR" dirty="0" smtClean="0"/>
              <a:t>Όλοι οι κύβοι που βρίσκονται στη σακούλα είναι 15. </a:t>
            </a:r>
          </a:p>
          <a:p>
            <a:pPr>
              <a:lnSpc>
                <a:spcPct val="140000"/>
              </a:lnSpc>
              <a:buNone/>
            </a:pPr>
            <a:r>
              <a:rPr lang="el-GR" b="1" dirty="0" smtClean="0"/>
              <a:t>α. </a:t>
            </a:r>
            <a:r>
              <a:rPr lang="el-GR" dirty="0" smtClean="0"/>
              <a:t>Αρκεί το σύνολο των κύβων να είναι πενταπλάσιο από τους κόκκινους κύβους. Υπάρχουν πολλές λύσεις (εξαρτάται από το πόσους κύβους μπορεί να χωρέσει η σακούλα).  Ενδεικτικά, αναφέρουμε</a:t>
            </a:r>
            <a:r>
              <a:rPr lang="el-GR" b="1" dirty="0" smtClean="0"/>
              <a:t>: </a:t>
            </a:r>
            <a:r>
              <a:rPr lang="el-GR" dirty="0" smtClean="0"/>
              <a:t>Αν το σύνολο των κύβων είναι 15, θα πρέπει οι κόκκινοι να είναι 3, ώστε η πιθανότητα να είναι 3/15=1/5 ,  θα πρέπει δηλαδή να αφαιρεθεί ένας κόκκινος κύβος και να προστεθεί ένας κύβος οποιουδήποτε άλλου χρώματος.</a:t>
            </a:r>
          </a:p>
          <a:p>
            <a:pPr>
              <a:lnSpc>
                <a:spcPct val="140000"/>
              </a:lnSpc>
              <a:buNone/>
            </a:pPr>
            <a:r>
              <a:rPr lang="el-GR" dirty="0" smtClean="0"/>
              <a:t>Επίσης, για να γίνει η πιθανότητα 1/5=2/10  , χρειάζεται να αφαιρεθούν 2 κόκκινοι κύβοι και το πλήθος των υπόλοιπων χρωμάτων να είναι 8 κ.λπ.</a:t>
            </a:r>
          </a:p>
          <a:p>
            <a:endParaRPr lang="el-GR" dirty="0"/>
          </a:p>
        </p:txBody>
      </p:sp>
      <p:pic>
        <p:nvPicPr>
          <p:cNvPr id="51202" name="Picture 2"/>
          <p:cNvPicPr>
            <a:picLocks noChangeAspect="1" noChangeArrowheads="1"/>
          </p:cNvPicPr>
          <p:nvPr/>
        </p:nvPicPr>
        <p:blipFill>
          <a:blip r:embed="rId2" cstate="print"/>
          <a:srcRect b="1193"/>
          <a:stretch>
            <a:fillRect/>
          </a:stretch>
        </p:blipFill>
        <p:spPr bwMode="auto">
          <a:xfrm>
            <a:off x="251520" y="908720"/>
            <a:ext cx="8715375" cy="309634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043608" cy="685800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115616" y="836712"/>
            <a:ext cx="7823263" cy="533809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sp>
        <p:nvSpPr>
          <p:cNvPr id="5" name="4 - Θέση περιεχομένου"/>
          <p:cNvSpPr>
            <a:spLocks noGrp="1"/>
          </p:cNvSpPr>
          <p:nvPr>
            <p:ph idx="1"/>
          </p:nvPr>
        </p:nvSpPr>
        <p:spPr>
          <a:xfrm>
            <a:off x="179512" y="4293096"/>
            <a:ext cx="8507288" cy="2281440"/>
          </a:xfrm>
        </p:spPr>
        <p:txBody>
          <a:bodyPr>
            <a:normAutofit/>
          </a:bodyPr>
          <a:lstStyle/>
          <a:p>
            <a:pPr algn="just">
              <a:lnSpc>
                <a:spcPct val="120000"/>
              </a:lnSpc>
              <a:buNone/>
            </a:pPr>
            <a:r>
              <a:rPr lang="el-GR" sz="2200" b="1" dirty="0" smtClean="0"/>
              <a:t>β</a:t>
            </a:r>
            <a:r>
              <a:rPr lang="el-GR" sz="2200" dirty="0" smtClean="0"/>
              <a:t>. Υπάρχουν πολλές λύσεις. Αφού θέλουμε η τυχαία επιλογή οποιουδήποτε χρώματος κύβου να είναι το ίδιο πιθανή και τα χρώματα είναι 5, θα πρέπει το πλήθος των κύβων να είναι πολλαπλάσιο του 5 και να έχουμε κάθε φορά ίσο πλήθος κύβων από κάθε χρώμα.</a:t>
            </a:r>
          </a:p>
          <a:p>
            <a:endParaRPr lang="el-GR" dirty="0"/>
          </a:p>
        </p:txBody>
      </p:sp>
      <p:pic>
        <p:nvPicPr>
          <p:cNvPr id="51202" name="Picture 2"/>
          <p:cNvPicPr>
            <a:picLocks noChangeAspect="1" noChangeArrowheads="1"/>
          </p:cNvPicPr>
          <p:nvPr/>
        </p:nvPicPr>
        <p:blipFill>
          <a:blip r:embed="rId2" cstate="print"/>
          <a:srcRect/>
          <a:stretch>
            <a:fillRect/>
          </a:stretch>
        </p:blipFill>
        <p:spPr bwMode="auto">
          <a:xfrm>
            <a:off x="179512" y="980728"/>
            <a:ext cx="8715375" cy="3133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52226" name="Picture 2"/>
          <p:cNvPicPr>
            <a:picLocks noChangeAspect="1" noChangeArrowheads="1"/>
          </p:cNvPicPr>
          <p:nvPr/>
        </p:nvPicPr>
        <p:blipFill>
          <a:blip r:embed="rId2" cstate="print"/>
          <a:srcRect/>
          <a:stretch>
            <a:fillRect/>
          </a:stretch>
        </p:blipFill>
        <p:spPr bwMode="auto">
          <a:xfrm>
            <a:off x="323528" y="1196752"/>
            <a:ext cx="8572500" cy="2219325"/>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3491880" y="4005064"/>
            <a:ext cx="5048250" cy="2085975"/>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5076056" y="5013176"/>
            <a:ext cx="259842" cy="295275"/>
          </a:xfrm>
          <a:prstGeom prst="rect">
            <a:avLst/>
          </a:prstGeom>
          <a:noFill/>
          <a:ln w="9525">
            <a:noFill/>
            <a:miter lim="800000"/>
            <a:headEnd/>
            <a:tailEnd/>
          </a:ln>
        </p:spPr>
      </p:pic>
      <p:pic>
        <p:nvPicPr>
          <p:cNvPr id="52229" name="Picture 5"/>
          <p:cNvPicPr>
            <a:picLocks noChangeAspect="1" noChangeArrowheads="1"/>
          </p:cNvPicPr>
          <p:nvPr/>
        </p:nvPicPr>
        <p:blipFill>
          <a:blip r:embed="rId5" cstate="print"/>
          <a:srcRect/>
          <a:stretch>
            <a:fillRect/>
          </a:stretch>
        </p:blipFill>
        <p:spPr bwMode="auto">
          <a:xfrm>
            <a:off x="5076046" y="5373208"/>
            <a:ext cx="320040" cy="262890"/>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5148061" y="5733253"/>
            <a:ext cx="217170" cy="21717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fade">
                                      <p:cBhvr>
                                        <p:cTn id="7" dur="20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229"/>
                                        </p:tgtEl>
                                        <p:attrNameLst>
                                          <p:attrName>style.visibility</p:attrName>
                                        </p:attrNameLst>
                                      </p:cBhvr>
                                      <p:to>
                                        <p:strVal val="visible"/>
                                      </p:to>
                                    </p:set>
                                    <p:anim calcmode="lin" valueType="num">
                                      <p:cBhvr additive="base">
                                        <p:cTn id="12" dur="500" fill="hold"/>
                                        <p:tgtEl>
                                          <p:spTgt spid="52229"/>
                                        </p:tgtEl>
                                        <p:attrNameLst>
                                          <p:attrName>ppt_x</p:attrName>
                                        </p:attrNameLst>
                                      </p:cBhvr>
                                      <p:tavLst>
                                        <p:tav tm="0">
                                          <p:val>
                                            <p:strVal val="#ppt_x"/>
                                          </p:val>
                                        </p:tav>
                                        <p:tav tm="100000">
                                          <p:val>
                                            <p:strVal val="#ppt_x"/>
                                          </p:val>
                                        </p:tav>
                                      </p:tavLst>
                                    </p:anim>
                                    <p:anim calcmode="lin" valueType="num">
                                      <p:cBhvr additive="base">
                                        <p:cTn id="13"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2230"/>
                                        </p:tgtEl>
                                        <p:attrNameLst>
                                          <p:attrName>style.visibility</p:attrName>
                                        </p:attrNameLst>
                                      </p:cBhvr>
                                      <p:to>
                                        <p:strVal val="visible"/>
                                      </p:to>
                                    </p:set>
                                    <p:animEffect transition="in" filter="fade">
                                      <p:cBhvr>
                                        <p:cTn id="18" dur="2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52226" name="Picture 2"/>
          <p:cNvPicPr>
            <a:picLocks noChangeAspect="1" noChangeArrowheads="1"/>
          </p:cNvPicPr>
          <p:nvPr/>
        </p:nvPicPr>
        <p:blipFill>
          <a:blip r:embed="rId2" cstate="print"/>
          <a:srcRect/>
          <a:stretch>
            <a:fillRect/>
          </a:stretch>
        </p:blipFill>
        <p:spPr bwMode="auto">
          <a:xfrm>
            <a:off x="323528" y="1196752"/>
            <a:ext cx="8572500" cy="2219325"/>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3635896" y="4005064"/>
            <a:ext cx="5048250" cy="2085975"/>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5076056" y="5013176"/>
            <a:ext cx="259842" cy="295275"/>
          </a:xfrm>
          <a:prstGeom prst="rect">
            <a:avLst/>
          </a:prstGeom>
          <a:noFill/>
          <a:ln w="9525">
            <a:noFill/>
            <a:miter lim="800000"/>
            <a:headEnd/>
            <a:tailEnd/>
          </a:ln>
        </p:spPr>
      </p:pic>
      <p:pic>
        <p:nvPicPr>
          <p:cNvPr id="52229" name="Picture 5"/>
          <p:cNvPicPr>
            <a:picLocks noChangeAspect="1" noChangeArrowheads="1"/>
          </p:cNvPicPr>
          <p:nvPr/>
        </p:nvPicPr>
        <p:blipFill>
          <a:blip r:embed="rId5" cstate="print"/>
          <a:srcRect/>
          <a:stretch>
            <a:fillRect/>
          </a:stretch>
        </p:blipFill>
        <p:spPr bwMode="auto">
          <a:xfrm>
            <a:off x="5076046" y="5373208"/>
            <a:ext cx="320040" cy="262890"/>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5148061" y="5733253"/>
            <a:ext cx="217170" cy="217170"/>
          </a:xfrm>
          <a:prstGeom prst="rect">
            <a:avLst/>
          </a:prstGeom>
          <a:noFill/>
          <a:ln w="9525">
            <a:noFill/>
            <a:miter lim="800000"/>
            <a:headEnd/>
            <a:tailEnd/>
          </a:ln>
        </p:spPr>
      </p:pic>
      <p:pic>
        <p:nvPicPr>
          <p:cNvPr id="53250" name="Picture 2"/>
          <p:cNvPicPr>
            <a:picLocks noChangeAspect="1" noChangeArrowheads="1"/>
          </p:cNvPicPr>
          <p:nvPr/>
        </p:nvPicPr>
        <p:blipFill>
          <a:blip r:embed="rId7" cstate="print"/>
          <a:srcRect/>
          <a:stretch>
            <a:fillRect/>
          </a:stretch>
        </p:blipFill>
        <p:spPr bwMode="auto">
          <a:xfrm>
            <a:off x="251520" y="3933056"/>
            <a:ext cx="3238500" cy="1038225"/>
          </a:xfrm>
          <a:prstGeom prst="rect">
            <a:avLst/>
          </a:prstGeom>
          <a:noFill/>
          <a:ln w="9525">
            <a:noFill/>
            <a:miter lim="800000"/>
            <a:headEnd/>
            <a:tailEnd/>
          </a:ln>
        </p:spPr>
      </p:pic>
      <p:pic>
        <p:nvPicPr>
          <p:cNvPr id="53251" name="Picture 3"/>
          <p:cNvPicPr>
            <a:picLocks noChangeAspect="1" noChangeArrowheads="1"/>
          </p:cNvPicPr>
          <p:nvPr/>
        </p:nvPicPr>
        <p:blipFill>
          <a:blip r:embed="rId8" cstate="print"/>
          <a:srcRect/>
          <a:stretch>
            <a:fillRect/>
          </a:stretch>
        </p:blipFill>
        <p:spPr bwMode="auto">
          <a:xfrm>
            <a:off x="6228184" y="5733256"/>
            <a:ext cx="190500" cy="190500"/>
          </a:xfrm>
          <a:prstGeom prst="rect">
            <a:avLst/>
          </a:prstGeom>
          <a:noFill/>
          <a:ln w="9525">
            <a:noFill/>
            <a:miter lim="800000"/>
            <a:headEnd/>
            <a:tailEnd/>
          </a:ln>
        </p:spPr>
      </p:pic>
      <p:pic>
        <p:nvPicPr>
          <p:cNvPr id="53252" name="Picture 4"/>
          <p:cNvPicPr>
            <a:picLocks noChangeAspect="1" noChangeArrowheads="1"/>
          </p:cNvPicPr>
          <p:nvPr/>
        </p:nvPicPr>
        <p:blipFill>
          <a:blip r:embed="rId9" cstate="print"/>
          <a:srcRect/>
          <a:stretch>
            <a:fillRect/>
          </a:stretch>
        </p:blipFill>
        <p:spPr bwMode="auto">
          <a:xfrm>
            <a:off x="6156176" y="5013176"/>
            <a:ext cx="647700" cy="239266"/>
          </a:xfrm>
          <a:prstGeom prst="rect">
            <a:avLst/>
          </a:prstGeom>
          <a:noFill/>
          <a:ln w="9525">
            <a:noFill/>
            <a:miter lim="800000"/>
            <a:headEnd/>
            <a:tailEnd/>
          </a:ln>
        </p:spPr>
      </p:pic>
      <p:pic>
        <p:nvPicPr>
          <p:cNvPr id="53253" name="Picture 5"/>
          <p:cNvPicPr>
            <a:picLocks noChangeAspect="1" noChangeArrowheads="1"/>
          </p:cNvPicPr>
          <p:nvPr/>
        </p:nvPicPr>
        <p:blipFill>
          <a:blip r:embed="rId10" cstate="print"/>
          <a:srcRect/>
          <a:stretch>
            <a:fillRect/>
          </a:stretch>
        </p:blipFill>
        <p:spPr bwMode="auto">
          <a:xfrm>
            <a:off x="6084168" y="5373216"/>
            <a:ext cx="1000125" cy="200025"/>
          </a:xfrm>
          <a:prstGeom prst="rect">
            <a:avLst/>
          </a:prstGeom>
          <a:noFill/>
          <a:ln w="9525">
            <a:noFill/>
            <a:miter lim="800000"/>
            <a:headEnd/>
            <a:tailEnd/>
          </a:ln>
        </p:spPr>
      </p:pic>
      <p:pic>
        <p:nvPicPr>
          <p:cNvPr id="53254" name="Picture 6"/>
          <p:cNvPicPr>
            <a:picLocks noChangeAspect="1" noChangeArrowheads="1"/>
          </p:cNvPicPr>
          <p:nvPr/>
        </p:nvPicPr>
        <p:blipFill>
          <a:blip r:embed="rId11" cstate="print"/>
          <a:srcRect/>
          <a:stretch>
            <a:fillRect/>
          </a:stretch>
        </p:blipFill>
        <p:spPr bwMode="auto">
          <a:xfrm>
            <a:off x="7596336" y="5733256"/>
            <a:ext cx="171450" cy="209550"/>
          </a:xfrm>
          <a:prstGeom prst="rect">
            <a:avLst/>
          </a:prstGeom>
          <a:noFill/>
          <a:ln w="9525">
            <a:noFill/>
            <a:miter lim="800000"/>
            <a:headEnd/>
            <a:tailEnd/>
          </a:ln>
        </p:spPr>
      </p:pic>
      <p:pic>
        <p:nvPicPr>
          <p:cNvPr id="53255" name="Picture 7"/>
          <p:cNvPicPr>
            <a:picLocks noChangeAspect="1" noChangeArrowheads="1"/>
          </p:cNvPicPr>
          <p:nvPr/>
        </p:nvPicPr>
        <p:blipFill>
          <a:blip r:embed="rId12" cstate="print"/>
          <a:srcRect/>
          <a:stretch>
            <a:fillRect/>
          </a:stretch>
        </p:blipFill>
        <p:spPr bwMode="auto">
          <a:xfrm>
            <a:off x="7524328" y="5373216"/>
            <a:ext cx="228600" cy="238125"/>
          </a:xfrm>
          <a:prstGeom prst="rect">
            <a:avLst/>
          </a:prstGeom>
          <a:noFill/>
          <a:ln w="9525">
            <a:noFill/>
            <a:miter lim="800000"/>
            <a:headEnd/>
            <a:tailEnd/>
          </a:ln>
        </p:spPr>
      </p:pic>
      <p:pic>
        <p:nvPicPr>
          <p:cNvPr id="53256" name="Picture 8"/>
          <p:cNvPicPr>
            <a:picLocks noChangeAspect="1" noChangeArrowheads="1"/>
          </p:cNvPicPr>
          <p:nvPr/>
        </p:nvPicPr>
        <p:blipFill>
          <a:blip r:embed="rId13" cstate="print"/>
          <a:srcRect/>
          <a:stretch>
            <a:fillRect/>
          </a:stretch>
        </p:blipFill>
        <p:spPr bwMode="auto">
          <a:xfrm>
            <a:off x="7596336" y="5013176"/>
            <a:ext cx="171450" cy="180975"/>
          </a:xfrm>
          <a:prstGeom prst="rect">
            <a:avLst/>
          </a:prstGeom>
          <a:noFill/>
          <a:ln w="9525">
            <a:noFill/>
            <a:miter lim="800000"/>
            <a:headEnd/>
            <a:tailEnd/>
          </a:ln>
        </p:spPr>
      </p:pic>
      <p:pic>
        <p:nvPicPr>
          <p:cNvPr id="53257" name="Picture 9"/>
          <p:cNvPicPr>
            <a:picLocks noChangeAspect="1" noChangeArrowheads="1"/>
          </p:cNvPicPr>
          <p:nvPr/>
        </p:nvPicPr>
        <p:blipFill>
          <a:blip r:embed="rId14" cstate="print"/>
          <a:srcRect/>
          <a:stretch>
            <a:fillRect/>
          </a:stretch>
        </p:blipFill>
        <p:spPr bwMode="auto">
          <a:xfrm>
            <a:off x="0" y="5085184"/>
            <a:ext cx="3619500" cy="7810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7"/>
                                        </p:tgtEl>
                                        <p:attrNameLst>
                                          <p:attrName>style.visibility</p:attrName>
                                        </p:attrNameLst>
                                      </p:cBhvr>
                                      <p:to>
                                        <p:strVal val="visible"/>
                                      </p:to>
                                    </p:set>
                                    <p:animEffect transition="in" filter="fade">
                                      <p:cBhvr>
                                        <p:cTn id="7" dur="2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504056"/>
          </a:xfrm>
        </p:spPr>
        <p:txBody>
          <a:bodyPr>
            <a:noAutofit/>
          </a:bodyPr>
          <a:lstStyle/>
          <a:p>
            <a:pPr>
              <a:lnSpc>
                <a:spcPct val="120000"/>
              </a:lnSpc>
            </a:pPr>
            <a:r>
              <a:rPr lang="el-GR" sz="3200" b="1" dirty="0" smtClean="0">
                <a:solidFill>
                  <a:srgbClr val="002060"/>
                </a:solidFill>
              </a:rPr>
              <a:t>Τετράδιο Εργασιών</a:t>
            </a:r>
            <a:endParaRPr lang="el-GR" sz="3200" b="1" dirty="0">
              <a:solidFill>
                <a:srgbClr val="002060"/>
              </a:solidFill>
            </a:endParaRPr>
          </a:p>
        </p:txBody>
      </p:sp>
      <p:pic>
        <p:nvPicPr>
          <p:cNvPr id="52226" name="Picture 2"/>
          <p:cNvPicPr>
            <a:picLocks noChangeAspect="1" noChangeArrowheads="1"/>
          </p:cNvPicPr>
          <p:nvPr/>
        </p:nvPicPr>
        <p:blipFill>
          <a:blip r:embed="rId2" cstate="print"/>
          <a:srcRect b="22130"/>
          <a:stretch>
            <a:fillRect/>
          </a:stretch>
        </p:blipFill>
        <p:spPr bwMode="auto">
          <a:xfrm>
            <a:off x="323528" y="1196752"/>
            <a:ext cx="8572500" cy="1728192"/>
          </a:xfrm>
          <a:prstGeom prst="rect">
            <a:avLst/>
          </a:prstGeom>
          <a:noFill/>
          <a:ln w="9525">
            <a:noFill/>
            <a:miter lim="800000"/>
            <a:headEnd/>
            <a:tailEnd/>
          </a:ln>
        </p:spPr>
      </p:pic>
      <p:pic>
        <p:nvPicPr>
          <p:cNvPr id="54274" name="Picture 2"/>
          <p:cNvPicPr>
            <a:picLocks noChangeAspect="1" noChangeArrowheads="1"/>
          </p:cNvPicPr>
          <p:nvPr/>
        </p:nvPicPr>
        <p:blipFill>
          <a:blip r:embed="rId3" cstate="print"/>
          <a:srcRect/>
          <a:stretch>
            <a:fillRect/>
          </a:stretch>
        </p:blipFill>
        <p:spPr bwMode="auto">
          <a:xfrm>
            <a:off x="395536" y="2996952"/>
            <a:ext cx="8553450" cy="3171825"/>
          </a:xfrm>
          <a:prstGeom prst="rect">
            <a:avLst/>
          </a:prstGeom>
          <a:noFill/>
          <a:ln w="9525">
            <a:noFill/>
            <a:miter lim="800000"/>
            <a:headEnd/>
            <a:tailEnd/>
          </a:ln>
        </p:spPr>
      </p:pic>
      <p:pic>
        <p:nvPicPr>
          <p:cNvPr id="54275" name="Picture 3"/>
          <p:cNvPicPr>
            <a:picLocks noChangeAspect="1" noChangeArrowheads="1"/>
          </p:cNvPicPr>
          <p:nvPr/>
        </p:nvPicPr>
        <p:blipFill>
          <a:blip r:embed="rId4" cstate="print"/>
          <a:srcRect/>
          <a:stretch>
            <a:fillRect/>
          </a:stretch>
        </p:blipFill>
        <p:spPr bwMode="auto">
          <a:xfrm>
            <a:off x="3059832" y="4653136"/>
            <a:ext cx="238125" cy="219075"/>
          </a:xfrm>
          <a:prstGeom prst="rect">
            <a:avLst/>
          </a:prstGeom>
          <a:noFill/>
          <a:ln w="9525">
            <a:noFill/>
            <a:miter lim="800000"/>
            <a:headEnd/>
            <a:tailEnd/>
          </a:ln>
        </p:spPr>
      </p:pic>
      <p:pic>
        <p:nvPicPr>
          <p:cNvPr id="54276" name="Picture 4"/>
          <p:cNvPicPr>
            <a:picLocks noChangeAspect="1" noChangeArrowheads="1"/>
          </p:cNvPicPr>
          <p:nvPr/>
        </p:nvPicPr>
        <p:blipFill>
          <a:blip r:embed="rId5" cstate="print"/>
          <a:srcRect/>
          <a:stretch>
            <a:fillRect/>
          </a:stretch>
        </p:blipFill>
        <p:spPr bwMode="auto">
          <a:xfrm>
            <a:off x="5004048" y="4653136"/>
            <a:ext cx="342900" cy="257175"/>
          </a:xfrm>
          <a:prstGeom prst="rect">
            <a:avLst/>
          </a:prstGeom>
          <a:noFill/>
          <a:ln w="9525">
            <a:noFill/>
            <a:miter lim="800000"/>
            <a:headEnd/>
            <a:tailEnd/>
          </a:ln>
        </p:spPr>
      </p:pic>
      <p:pic>
        <p:nvPicPr>
          <p:cNvPr id="54277" name="Picture 5"/>
          <p:cNvPicPr>
            <a:picLocks noChangeAspect="1" noChangeArrowheads="1"/>
          </p:cNvPicPr>
          <p:nvPr/>
        </p:nvPicPr>
        <p:blipFill>
          <a:blip r:embed="rId6" cstate="print"/>
          <a:srcRect/>
          <a:stretch>
            <a:fillRect/>
          </a:stretch>
        </p:blipFill>
        <p:spPr bwMode="auto">
          <a:xfrm>
            <a:off x="251520" y="6021288"/>
            <a:ext cx="8686800" cy="836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2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
        <p:nvSpPr>
          <p:cNvPr id="8" name="7 - Τίτλος"/>
          <p:cNvSpPr>
            <a:spLocks noGrp="1"/>
          </p:cNvSpPr>
          <p:nvPr>
            <p:ph type="title"/>
          </p:nvPr>
        </p:nvSpPr>
        <p:spPr>
          <a:xfrm>
            <a:off x="1403648" y="1143000"/>
            <a:ext cx="7283152" cy="4878288"/>
          </a:xfrm>
        </p:spPr>
        <p:txBody>
          <a:bodyPr>
            <a:normAutofit/>
          </a:bodyPr>
          <a:lstStyle/>
          <a:p>
            <a:pPr algn="ctr"/>
            <a:r>
              <a:rPr lang="el-GR" sz="5400" dirty="0" smtClean="0">
                <a:solidFill>
                  <a:srgbClr val="9900CC"/>
                </a:solidFill>
              </a:rPr>
              <a:t>Σας ευχαριστούμε!</a:t>
            </a:r>
            <a:endParaRPr lang="el-GR" sz="5400" dirty="0">
              <a:solidFill>
                <a:srgbClr val="9900CC"/>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648072"/>
          </a:xfrm>
        </p:spPr>
        <p:txBody>
          <a:bodyPr>
            <a:noAutofit/>
          </a:bodyPr>
          <a:lstStyle/>
          <a:p>
            <a:pPr>
              <a:lnSpc>
                <a:spcPct val="120000"/>
              </a:lnSpc>
            </a:pPr>
            <a:r>
              <a:rPr lang="el-GR" sz="3200" b="1" dirty="0" smtClean="0">
                <a:solidFill>
                  <a:srgbClr val="002060"/>
                </a:solidFill>
              </a:rPr>
              <a:t>Εισαγωγή – θεωρητικό μέρος</a:t>
            </a:r>
            <a:endParaRPr lang="el-GR" sz="3200" b="1" dirty="0">
              <a:solidFill>
                <a:srgbClr val="002060"/>
              </a:solidFill>
            </a:endParaRPr>
          </a:p>
        </p:txBody>
      </p:sp>
      <p:sp>
        <p:nvSpPr>
          <p:cNvPr id="5" name="4 - Θέση κειμένου"/>
          <p:cNvSpPr>
            <a:spLocks noGrp="1"/>
          </p:cNvSpPr>
          <p:nvPr>
            <p:ph idx="1"/>
          </p:nvPr>
        </p:nvSpPr>
        <p:spPr>
          <a:xfrm>
            <a:off x="1259632" y="1484784"/>
            <a:ext cx="7704856" cy="5112568"/>
          </a:xfrm>
        </p:spPr>
        <p:txBody>
          <a:bodyPr>
            <a:normAutofit/>
          </a:bodyPr>
          <a:lstStyle/>
          <a:p>
            <a:pPr algn="just">
              <a:buFont typeface="Wingdings" pitchFamily="2" charset="2"/>
              <a:buChar char="q"/>
            </a:pPr>
            <a:r>
              <a:rPr lang="el-GR" sz="2400" dirty="0" smtClean="0"/>
              <a:t>Η Στατιστική και οι Πιθανότητες μελετούν προβλήματα που σχετίζονται με τη μεταβλητότητα δεδομένων, δηλαδή με τη διαφορετικότητα που υπάρχει γύρω μας (π.χ. τα άτομα διαφέρουν, οι συνθήκες ενός πειράματος διαφέρουν). </a:t>
            </a:r>
          </a:p>
          <a:p>
            <a:pPr algn="just">
              <a:buNone/>
            </a:pPr>
            <a:endParaRPr lang="el-GR" sz="2400" dirty="0" smtClean="0"/>
          </a:p>
          <a:p>
            <a:pPr algn="just">
              <a:buFont typeface="Wingdings" pitchFamily="2" charset="2"/>
              <a:buChar char="q"/>
            </a:pPr>
            <a:r>
              <a:rPr lang="el-GR" sz="2400" dirty="0" smtClean="0"/>
              <a:t>Επομένως οι μαθητές/</a:t>
            </a:r>
            <a:r>
              <a:rPr lang="el-GR" sz="2400" dirty="0" err="1" smtClean="0"/>
              <a:t>ήτριες</a:t>
            </a:r>
            <a:r>
              <a:rPr lang="el-GR" sz="2400" dirty="0" smtClean="0"/>
              <a:t> καλούνται να αναπτύξουν την ικανότητα να αξιολογούν κριτικά πληροφορίες, να εξάγουν συμπεράσματα, να κάνουν προβλέψεις και να λαμβάνουν αποφάσεις κάτω από αβέβαιες συνθήκες (Παιδαγωγικό Ινστιτούτο, 2011). </a:t>
            </a:r>
          </a:p>
          <a:p>
            <a:pPr algn="ctr">
              <a:lnSpc>
                <a:spcPct val="120000"/>
              </a:lnSpc>
            </a:pPr>
            <a:endParaRPr lang="el-GR" dirty="0"/>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648072"/>
          </a:xfrm>
        </p:spPr>
        <p:txBody>
          <a:bodyPr>
            <a:noAutofit/>
          </a:bodyPr>
          <a:lstStyle/>
          <a:p>
            <a:pPr>
              <a:lnSpc>
                <a:spcPct val="120000"/>
              </a:lnSpc>
            </a:pPr>
            <a:r>
              <a:rPr lang="el-GR" sz="3200" b="1" dirty="0" smtClean="0">
                <a:solidFill>
                  <a:srgbClr val="002060"/>
                </a:solidFill>
              </a:rPr>
              <a:t>Εισαγωγή – θεωρητικό μέρος</a:t>
            </a:r>
            <a:endParaRPr lang="el-GR" sz="3200" b="1" dirty="0">
              <a:solidFill>
                <a:srgbClr val="002060"/>
              </a:solidFill>
            </a:endParaRPr>
          </a:p>
        </p:txBody>
      </p:sp>
      <p:sp>
        <p:nvSpPr>
          <p:cNvPr id="5" name="4 - Θέση κειμένου"/>
          <p:cNvSpPr>
            <a:spLocks noGrp="1"/>
          </p:cNvSpPr>
          <p:nvPr>
            <p:ph idx="1"/>
          </p:nvPr>
        </p:nvSpPr>
        <p:spPr>
          <a:xfrm>
            <a:off x="1259632" y="1484784"/>
            <a:ext cx="7704856" cy="5112568"/>
          </a:xfrm>
        </p:spPr>
        <p:txBody>
          <a:bodyPr>
            <a:normAutofit/>
          </a:bodyPr>
          <a:lstStyle/>
          <a:p>
            <a:pPr algn="just">
              <a:buFont typeface="Wingdings" pitchFamily="2" charset="2"/>
              <a:buChar char="q"/>
            </a:pPr>
            <a:r>
              <a:rPr lang="el-GR" sz="2400" dirty="0" smtClean="0"/>
              <a:t> Η διδασκαλία των Πιθανοτήτων δίνει την ευκαιρία στους μαθητές και τις μαθήτριες να πραγματοποιούν πειράματα τύχης και να αξιολογούν τη διαφορά ανάμεσα στις </a:t>
            </a:r>
            <a:r>
              <a:rPr lang="el-GR" sz="2400" b="1" dirty="0" smtClean="0"/>
              <a:t>προβλέψεις</a:t>
            </a:r>
            <a:r>
              <a:rPr lang="el-GR" sz="2400" dirty="0" smtClean="0"/>
              <a:t> τους και τα εμπ</a:t>
            </a:r>
            <a:r>
              <a:rPr lang="el-GR" sz="2400" b="1" dirty="0" smtClean="0"/>
              <a:t>ειρικά αποτελέσματα</a:t>
            </a:r>
            <a:r>
              <a:rPr lang="el-GR" sz="2400" dirty="0" smtClean="0"/>
              <a:t> που προκύπτουν κατά την πραγματοποίησή τους.</a:t>
            </a:r>
          </a:p>
          <a:p>
            <a:pPr algn="just">
              <a:buNone/>
            </a:pPr>
            <a:endParaRPr lang="el-GR" sz="2400" dirty="0" smtClean="0"/>
          </a:p>
          <a:p>
            <a:pPr algn="just">
              <a:buFont typeface="Wingdings" pitchFamily="2" charset="2"/>
              <a:buChar char="q"/>
            </a:pPr>
            <a:r>
              <a:rPr lang="el-GR" sz="2400" dirty="0" smtClean="0"/>
              <a:t> Οι βασικές έννοιες που αναπτύσσονται στη θεματική ενότητα των </a:t>
            </a:r>
            <a:r>
              <a:rPr lang="el-GR" sz="2400" b="1" dirty="0" smtClean="0"/>
              <a:t>Πιθανοτήτων </a:t>
            </a:r>
            <a:r>
              <a:rPr lang="el-GR" sz="2400" dirty="0" smtClean="0"/>
              <a:t>είναι:</a:t>
            </a:r>
          </a:p>
          <a:p>
            <a:pPr lvl="1" algn="just">
              <a:buFont typeface="Wingdings" pitchFamily="2" charset="2"/>
              <a:buChar char="Ø"/>
            </a:pPr>
            <a:r>
              <a:rPr lang="el-GR" sz="2400" dirty="0" smtClean="0">
                <a:solidFill>
                  <a:schemeClr val="tx1"/>
                </a:solidFill>
              </a:rPr>
              <a:t>Το </a:t>
            </a:r>
            <a:r>
              <a:rPr lang="el-GR" sz="2400" b="1" dirty="0" smtClean="0">
                <a:solidFill>
                  <a:srgbClr val="9900CC"/>
                </a:solidFill>
              </a:rPr>
              <a:t>πείραμα τύχη</a:t>
            </a:r>
            <a:endParaRPr lang="el-GR" sz="2400" dirty="0" smtClean="0"/>
          </a:p>
          <a:p>
            <a:pPr lvl="1" algn="just">
              <a:buFont typeface="Wingdings" pitchFamily="2" charset="2"/>
              <a:buChar char="Ø"/>
            </a:pPr>
            <a:r>
              <a:rPr lang="el-GR" sz="2400" dirty="0" smtClean="0">
                <a:solidFill>
                  <a:schemeClr val="tx1"/>
                </a:solidFill>
              </a:rPr>
              <a:t>Η </a:t>
            </a:r>
            <a:r>
              <a:rPr lang="el-GR" sz="2400" b="1" dirty="0" smtClean="0">
                <a:solidFill>
                  <a:srgbClr val="9900CC"/>
                </a:solidFill>
              </a:rPr>
              <a:t>πιθανότητα ενδεχομένου</a:t>
            </a:r>
            <a:endParaRPr lang="el-GR" sz="2400" dirty="0">
              <a:solidFill>
                <a:srgbClr val="9900CC"/>
              </a:solidFill>
            </a:endParaRPr>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648072"/>
          </a:xfrm>
        </p:spPr>
        <p:txBody>
          <a:bodyPr>
            <a:noAutofit/>
          </a:bodyPr>
          <a:lstStyle/>
          <a:p>
            <a:pPr>
              <a:lnSpc>
                <a:spcPct val="120000"/>
              </a:lnSpc>
            </a:pPr>
            <a:r>
              <a:rPr lang="el-GR" sz="3200" b="1" dirty="0" smtClean="0">
                <a:solidFill>
                  <a:srgbClr val="002060"/>
                </a:solidFill>
              </a:rPr>
              <a:t>Πείραμα τύχης</a:t>
            </a:r>
            <a:endParaRPr lang="el-GR" sz="3200" b="1" dirty="0">
              <a:solidFill>
                <a:srgbClr val="002060"/>
              </a:solidFill>
            </a:endParaRPr>
          </a:p>
        </p:txBody>
      </p:sp>
      <p:sp>
        <p:nvSpPr>
          <p:cNvPr id="5" name="4 - Θέση κειμένου"/>
          <p:cNvSpPr>
            <a:spLocks noGrp="1"/>
          </p:cNvSpPr>
          <p:nvPr>
            <p:ph idx="1"/>
          </p:nvPr>
        </p:nvSpPr>
        <p:spPr>
          <a:xfrm>
            <a:off x="1259632" y="1484784"/>
            <a:ext cx="7704856" cy="5112568"/>
          </a:xfrm>
        </p:spPr>
        <p:txBody>
          <a:bodyPr>
            <a:noAutofit/>
          </a:bodyPr>
          <a:lstStyle/>
          <a:p>
            <a:pPr algn="just">
              <a:buFont typeface="Wingdings" pitchFamily="2" charset="2"/>
              <a:buChar char="q"/>
            </a:pPr>
            <a:r>
              <a:rPr lang="el-GR" sz="2400" dirty="0" smtClean="0">
                <a:solidFill>
                  <a:schemeClr val="tx1"/>
                </a:solidFill>
              </a:rPr>
              <a:t> Το </a:t>
            </a:r>
            <a:r>
              <a:rPr lang="el-GR" sz="2400" b="1" dirty="0" smtClean="0">
                <a:solidFill>
                  <a:srgbClr val="002060"/>
                </a:solidFill>
              </a:rPr>
              <a:t>πείραμα τύχης </a:t>
            </a:r>
            <a:r>
              <a:rPr lang="el-GR" sz="2400" b="1" dirty="0" smtClean="0">
                <a:solidFill>
                  <a:schemeClr val="tx1"/>
                </a:solidFill>
              </a:rPr>
              <a:t>αναφέρεται στην πραγματοποίηση πειραμάτων που </a:t>
            </a:r>
            <a:r>
              <a:rPr lang="el-GR" sz="2400" dirty="0" smtClean="0">
                <a:solidFill>
                  <a:schemeClr val="tx1"/>
                </a:solidFill>
              </a:rPr>
              <a:t>μπορεί να επαναληφθούν πολλές φορές κάτω από τις ίδιες συνθήκες και των οποίων τα αποτελέσματα δεν είναι προβλέψιμα. (</a:t>
            </a:r>
            <a:r>
              <a:rPr lang="el-GR" sz="2000" dirty="0" smtClean="0"/>
              <a:t>ρίψη ζαριού, γέννηση παιδιού κοκ. ).</a:t>
            </a:r>
          </a:p>
          <a:p>
            <a:pPr algn="just">
              <a:buNone/>
            </a:pPr>
            <a:endParaRPr lang="el-GR" sz="2000" dirty="0" smtClean="0"/>
          </a:p>
          <a:p>
            <a:pPr algn="just">
              <a:buFont typeface="Wingdings" pitchFamily="2" charset="2"/>
              <a:buChar char="q"/>
            </a:pPr>
            <a:r>
              <a:rPr lang="el-GR" sz="2000" dirty="0" smtClean="0"/>
              <a:t> </a:t>
            </a:r>
            <a:r>
              <a:rPr lang="el-GR" sz="2400" dirty="0" smtClean="0"/>
              <a:t>Οι μαθητές/</a:t>
            </a:r>
            <a:r>
              <a:rPr lang="el-GR" sz="2400" dirty="0" err="1" smtClean="0"/>
              <a:t>ήτριες</a:t>
            </a:r>
            <a:r>
              <a:rPr lang="el-GR" sz="2400" dirty="0" smtClean="0"/>
              <a:t> διερευνούν τα αποτελέσματα ενός πειράματος τύχης, όταν αυτό επαναλαμβάνεται πολλές φορές (</a:t>
            </a:r>
            <a:r>
              <a:rPr lang="el-GR" sz="2400" b="1" dirty="0" smtClean="0">
                <a:solidFill>
                  <a:srgbClr val="FF0000"/>
                </a:solidFill>
              </a:rPr>
              <a:t>εμπειρική πιθανότητα</a:t>
            </a:r>
            <a:r>
              <a:rPr lang="el-GR" sz="2400" dirty="0" smtClean="0"/>
              <a:t>) και προσδιορίζουν αριθμητικά την πιθανότητα σε πειράματα τύχης (</a:t>
            </a:r>
            <a:r>
              <a:rPr lang="el-GR" sz="2400" b="1" dirty="0" smtClean="0">
                <a:solidFill>
                  <a:srgbClr val="006600"/>
                </a:solidFill>
              </a:rPr>
              <a:t>θεωρητική πιθανότητα</a:t>
            </a:r>
            <a:r>
              <a:rPr lang="el-GR" sz="2400" dirty="0" smtClean="0"/>
              <a:t>). </a:t>
            </a:r>
            <a:endParaRPr lang="el-GR" sz="2400" dirty="0" err="1" smtClean="0"/>
          </a:p>
          <a:p>
            <a:pPr algn="just">
              <a:buNone/>
            </a:pPr>
            <a:r>
              <a:rPr lang="el-GR" sz="1800" b="1" i="1" u="sng" dirty="0" smtClean="0"/>
              <a:t>Σημείωση: </a:t>
            </a:r>
            <a:r>
              <a:rPr lang="el-GR" sz="1800" i="1" dirty="0" smtClean="0"/>
              <a:t>Το σύνολο όλων των δυνατών αποτελεσμάτων ενός πειράματος ονομάζεται </a:t>
            </a:r>
            <a:r>
              <a:rPr lang="el-GR" sz="1800" b="1" i="1" dirty="0" smtClean="0"/>
              <a:t>δειγματικός χώρος. </a:t>
            </a:r>
            <a:endParaRPr lang="el-GR" sz="1800" i="1" dirty="0" smtClean="0"/>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648072"/>
          </a:xfrm>
        </p:spPr>
        <p:txBody>
          <a:bodyPr>
            <a:noAutofit/>
          </a:bodyPr>
          <a:lstStyle/>
          <a:p>
            <a:pPr>
              <a:lnSpc>
                <a:spcPct val="120000"/>
              </a:lnSpc>
            </a:pPr>
            <a:r>
              <a:rPr lang="el-GR" sz="3200" b="1" dirty="0" smtClean="0">
                <a:solidFill>
                  <a:srgbClr val="002060"/>
                </a:solidFill>
              </a:rPr>
              <a:t>Πιθανότητα ενδεχομένου</a:t>
            </a:r>
            <a:endParaRPr lang="el-GR" sz="3200" b="1" dirty="0">
              <a:solidFill>
                <a:srgbClr val="002060"/>
              </a:solidFill>
            </a:endParaRPr>
          </a:p>
        </p:txBody>
      </p:sp>
      <p:sp>
        <p:nvSpPr>
          <p:cNvPr id="5" name="4 - Θέση κειμένου"/>
          <p:cNvSpPr>
            <a:spLocks noGrp="1"/>
          </p:cNvSpPr>
          <p:nvPr>
            <p:ph idx="1"/>
          </p:nvPr>
        </p:nvSpPr>
        <p:spPr>
          <a:xfrm>
            <a:off x="1259632" y="1484784"/>
            <a:ext cx="7704856" cy="5112568"/>
          </a:xfrm>
        </p:spPr>
        <p:txBody>
          <a:bodyPr>
            <a:noAutofit/>
          </a:bodyPr>
          <a:lstStyle/>
          <a:p>
            <a:pPr algn="just">
              <a:buFont typeface="Wingdings" pitchFamily="2" charset="2"/>
              <a:buChar char="q"/>
            </a:pPr>
            <a:r>
              <a:rPr lang="el-GR" sz="2400" dirty="0" smtClean="0">
                <a:solidFill>
                  <a:schemeClr val="tx1"/>
                </a:solidFill>
              </a:rPr>
              <a:t> </a:t>
            </a:r>
            <a:r>
              <a:rPr lang="el-GR" sz="2000" dirty="0" smtClean="0"/>
              <a:t>Η </a:t>
            </a:r>
            <a:r>
              <a:rPr lang="el-GR" sz="2000" b="1" dirty="0" smtClean="0"/>
              <a:t>πιθανότητα ενδεχομένου </a:t>
            </a:r>
            <a:r>
              <a:rPr lang="el-GR" sz="2000" dirty="0" smtClean="0"/>
              <a:t>αφορά στον υπολογισμό της πιθανότητας ενός ενδεχομένου και αναπτύσσεται:</a:t>
            </a:r>
          </a:p>
          <a:p>
            <a:pPr algn="just">
              <a:buNone/>
            </a:pPr>
            <a:endParaRPr lang="el-GR" sz="2000" dirty="0" smtClean="0"/>
          </a:p>
          <a:p>
            <a:pPr algn="just">
              <a:buNone/>
            </a:pPr>
            <a:r>
              <a:rPr lang="el-GR" sz="2000" dirty="0" smtClean="0"/>
              <a:t>   Α. από την περιγραφή ενός ενδεχομένου ως: </a:t>
            </a:r>
          </a:p>
          <a:p>
            <a:pPr algn="just">
              <a:buNone/>
            </a:pPr>
            <a:r>
              <a:rPr lang="el-GR" sz="2000" dirty="0" smtClean="0"/>
              <a:t>        </a:t>
            </a:r>
            <a:r>
              <a:rPr lang="el-GR" sz="2000" b="1" dirty="0" smtClean="0"/>
              <a:t>βέβαιου, πιθανού, απίθανου, αδύνατου </a:t>
            </a:r>
          </a:p>
          <a:p>
            <a:pPr algn="just">
              <a:buNone/>
            </a:pPr>
            <a:endParaRPr lang="el-GR" sz="2000" dirty="0" smtClean="0"/>
          </a:p>
          <a:p>
            <a:pPr algn="just">
              <a:buNone/>
            </a:pPr>
            <a:r>
              <a:rPr lang="el-GR" sz="2000" dirty="0" smtClean="0"/>
              <a:t>   Β. μέχρι τον υπολογισμό της πιθανότητας ενός απλού   </a:t>
            </a:r>
          </a:p>
          <a:p>
            <a:pPr algn="just">
              <a:buNone/>
            </a:pPr>
            <a:r>
              <a:rPr lang="el-GR" sz="2000" dirty="0" smtClean="0"/>
              <a:t>        ενδεχομένου:</a:t>
            </a:r>
          </a:p>
          <a:p>
            <a:pPr algn="just">
              <a:buNone/>
            </a:pPr>
            <a:r>
              <a:rPr lang="el-GR" sz="2000" b="1" dirty="0" smtClean="0"/>
              <a:t>        με κλάσματα.</a:t>
            </a:r>
          </a:p>
          <a:p>
            <a:pPr algn="just">
              <a:buFont typeface="Wingdings" pitchFamily="2" charset="2"/>
              <a:buChar char="q"/>
            </a:pPr>
            <a:endParaRPr lang="el-GR" sz="1800" i="1" dirty="0" smtClean="0"/>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547664" y="4941168"/>
            <a:ext cx="7203281" cy="124472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91680" y="548680"/>
            <a:ext cx="6717432" cy="648072"/>
          </a:xfrm>
        </p:spPr>
        <p:txBody>
          <a:bodyPr>
            <a:noAutofit/>
          </a:bodyPr>
          <a:lstStyle/>
          <a:p>
            <a:pPr>
              <a:lnSpc>
                <a:spcPct val="120000"/>
              </a:lnSpc>
            </a:pPr>
            <a:r>
              <a:rPr lang="el-GR" sz="3200" b="1" dirty="0" smtClean="0">
                <a:solidFill>
                  <a:srgbClr val="002060"/>
                </a:solidFill>
              </a:rPr>
              <a:t>Ενότητα 4 , Κεφ. 24, Πιθανότητες</a:t>
            </a:r>
            <a:endParaRPr lang="el-GR" sz="3200" b="1" dirty="0">
              <a:solidFill>
                <a:srgbClr val="002060"/>
              </a:solidFill>
            </a:endParaRPr>
          </a:p>
        </p:txBody>
      </p:sp>
      <p:sp>
        <p:nvSpPr>
          <p:cNvPr id="5" name="4 - Θέση κειμένου"/>
          <p:cNvSpPr>
            <a:spLocks noGrp="1"/>
          </p:cNvSpPr>
          <p:nvPr>
            <p:ph idx="1"/>
          </p:nvPr>
        </p:nvSpPr>
        <p:spPr>
          <a:xfrm>
            <a:off x="1259632" y="1340768"/>
            <a:ext cx="7704856" cy="5256584"/>
          </a:xfrm>
        </p:spPr>
        <p:txBody>
          <a:bodyPr>
            <a:noAutofit/>
          </a:bodyPr>
          <a:lstStyle/>
          <a:p>
            <a:pPr algn="just">
              <a:buNone/>
            </a:pPr>
            <a:r>
              <a:rPr lang="el-GR" sz="2000" b="1" i="1" dirty="0" smtClean="0">
                <a:solidFill>
                  <a:srgbClr val="0070C0"/>
                </a:solidFill>
                <a:latin typeface="Arial" pitchFamily="34" charset="0"/>
              </a:rPr>
              <a:t>Στόχοι - Προσδοκώμενα μαθησιακά αποτελέσματα </a:t>
            </a:r>
          </a:p>
          <a:p>
            <a:pPr algn="just">
              <a:buNone/>
            </a:pPr>
            <a:r>
              <a:rPr lang="el-GR" sz="2000" dirty="0" smtClean="0"/>
              <a:t>Οι μαθητές/</a:t>
            </a:r>
            <a:r>
              <a:rPr lang="el-GR" sz="2000" dirty="0" err="1" smtClean="0"/>
              <a:t>ήτριες</a:t>
            </a:r>
            <a:r>
              <a:rPr lang="el-GR" sz="2000" dirty="0" smtClean="0"/>
              <a:t> αναμένεται: </a:t>
            </a:r>
          </a:p>
          <a:p>
            <a:pPr lvl="0" algn="just">
              <a:buFont typeface="Wingdings" pitchFamily="2" charset="2"/>
              <a:buChar char="Ø"/>
            </a:pPr>
            <a:r>
              <a:rPr lang="el-GR" sz="1800" dirty="0" smtClean="0"/>
              <a:t>να </a:t>
            </a:r>
            <a:r>
              <a:rPr lang="el-GR" sz="1800" dirty="0" smtClean="0">
                <a:solidFill>
                  <a:srgbClr val="9900CC"/>
                </a:solidFill>
              </a:rPr>
              <a:t>διερευνούν τα αποτελέσματα ενός πειράματος τύχης </a:t>
            </a:r>
            <a:r>
              <a:rPr lang="el-GR" sz="1800" dirty="0" smtClean="0"/>
              <a:t>πραγματοποιώντας πολλές δοκιμές,</a:t>
            </a:r>
          </a:p>
          <a:p>
            <a:pPr lvl="0" algn="just">
              <a:buFont typeface="Wingdings" pitchFamily="2" charset="2"/>
              <a:buChar char="Ø"/>
            </a:pPr>
            <a:r>
              <a:rPr lang="el-GR" sz="1800" dirty="0" smtClean="0"/>
              <a:t>να καταγράφουν τα χαρακτηριστικά του πειράματος τύχης και να </a:t>
            </a:r>
            <a:r>
              <a:rPr lang="el-GR" sz="1800" dirty="0" smtClean="0">
                <a:solidFill>
                  <a:srgbClr val="9900CC"/>
                </a:solidFill>
              </a:rPr>
              <a:t>προβλέπουν την συχνότητα εμφάνισης ενός ενδεχομένου </a:t>
            </a:r>
            <a:r>
              <a:rPr lang="el-GR" sz="1800" dirty="0" smtClean="0"/>
              <a:t>κατά την επανάληψη ενός πειράματος,</a:t>
            </a:r>
          </a:p>
          <a:p>
            <a:pPr lvl="0" algn="just">
              <a:buFont typeface="Wingdings" pitchFamily="2" charset="2"/>
              <a:buChar char="Ø"/>
            </a:pPr>
            <a:r>
              <a:rPr lang="el-GR" sz="1800" dirty="0" smtClean="0"/>
              <a:t>να </a:t>
            </a:r>
            <a:r>
              <a:rPr lang="el-GR" sz="1800" dirty="0" smtClean="0">
                <a:solidFill>
                  <a:srgbClr val="9900CC"/>
                </a:solidFill>
              </a:rPr>
              <a:t>διερευνούν τη σχετική συχνότητα εμφάνισης ενός ενδεχομένου </a:t>
            </a:r>
            <a:r>
              <a:rPr lang="el-GR" sz="1800" dirty="0" smtClean="0"/>
              <a:t>κατά την επανάληψη ενός πειράματος,</a:t>
            </a:r>
          </a:p>
          <a:p>
            <a:pPr lvl="0" algn="just">
              <a:buFont typeface="Wingdings" pitchFamily="2" charset="2"/>
              <a:buChar char="Ø"/>
            </a:pPr>
            <a:r>
              <a:rPr lang="el-GR" sz="1800" dirty="0" smtClean="0"/>
              <a:t>να </a:t>
            </a:r>
            <a:r>
              <a:rPr lang="el-GR" sz="1800" dirty="0" smtClean="0">
                <a:solidFill>
                  <a:srgbClr val="9900CC"/>
                </a:solidFill>
              </a:rPr>
              <a:t>εκτιμούν την πιθανότητα ενός ενδεχομένου σε κλίμακα </a:t>
            </a:r>
            <a:r>
              <a:rPr lang="el-GR" sz="1800" dirty="0" smtClean="0"/>
              <a:t>με εύρος από αδύνατο ενδεχόμενο έως βέβαιο ενδεχόμενο με τη μέση της κλίμακας να αντιπροσωπεύει το ίδιο πιθανόν να συμβεί, όσο το να μην συμβεί,</a:t>
            </a:r>
          </a:p>
          <a:p>
            <a:pPr lvl="0" algn="just">
              <a:buFont typeface="Wingdings" pitchFamily="2" charset="2"/>
              <a:buChar char="Ø"/>
            </a:pPr>
            <a:r>
              <a:rPr lang="el-GR" sz="1800" dirty="0" smtClean="0"/>
              <a:t>να </a:t>
            </a:r>
            <a:r>
              <a:rPr lang="el-GR" sz="1800" dirty="0" smtClean="0">
                <a:solidFill>
                  <a:srgbClr val="9900CC"/>
                </a:solidFill>
              </a:rPr>
              <a:t>συγκρίνουν ενδεχόμενα ως προς την πιθανότητα εμφάνισής τους </a:t>
            </a:r>
            <a:r>
              <a:rPr lang="el-GR" sz="1800" dirty="0" smtClean="0"/>
              <a:t>(λιγότερο πιθανό, περισσότερο πιθανό, </a:t>
            </a:r>
            <a:r>
              <a:rPr lang="el-GR" sz="1800" dirty="0" err="1" smtClean="0"/>
              <a:t>ισοπίθανο</a:t>
            </a:r>
            <a:r>
              <a:rPr lang="el-GR" sz="1800" dirty="0" smtClean="0"/>
              <a:t>),</a:t>
            </a:r>
          </a:p>
          <a:p>
            <a:pPr lvl="0" algn="just">
              <a:buFont typeface="Wingdings" pitchFamily="2" charset="2"/>
              <a:buChar char="Ø"/>
            </a:pPr>
            <a:r>
              <a:rPr lang="el-GR" sz="1800" dirty="0" smtClean="0"/>
              <a:t>να </a:t>
            </a:r>
            <a:r>
              <a:rPr lang="el-GR" sz="1800" dirty="0" smtClean="0">
                <a:solidFill>
                  <a:srgbClr val="9900CC"/>
                </a:solidFill>
              </a:rPr>
              <a:t>υπολογίζουν την πιθανότητα ενός ενδεχομένου </a:t>
            </a:r>
            <a:r>
              <a:rPr lang="el-GR" sz="1800" dirty="0" smtClean="0"/>
              <a:t>χρησιμοποιώντας κλάσματα και να την αναπαριστάνουν σε κλίμακα από 0 έως 1.</a:t>
            </a:r>
            <a:endParaRPr lang="el-GR" sz="1800" dirty="0" smtClean="0">
              <a:latin typeface="Arial" pitchFamily="34" charset="0"/>
            </a:endParaRPr>
          </a:p>
          <a:p>
            <a:pPr algn="just">
              <a:buNone/>
              <a:defRPr/>
            </a:pPr>
            <a:endParaRPr lang="el-GR" sz="1800" dirty="0" smtClean="0">
              <a:latin typeface="Arial" pitchFamily="34" charset="0"/>
            </a:endParaRPr>
          </a:p>
          <a:p>
            <a:pPr algn="just">
              <a:buNone/>
              <a:defRPr/>
            </a:pPr>
            <a:endParaRPr lang="el-GR" sz="1800" dirty="0" smtClean="0">
              <a:latin typeface="Arial" pitchFamily="34" charset="0"/>
            </a:endParaRPr>
          </a:p>
          <a:p>
            <a:pPr algn="just">
              <a:buNone/>
              <a:defRPr/>
            </a:pPr>
            <a:endParaRPr lang="el-GR" sz="1800" dirty="0" smtClean="0">
              <a:latin typeface="Arial" pitchFamily="34" charset="0"/>
            </a:endParaRPr>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2818</TotalTime>
  <Words>697</Words>
  <Application>Microsoft Office PowerPoint</Application>
  <PresentationFormat>Προβολή στην οθόνη (4:3)</PresentationFormat>
  <Paragraphs>105</Paragraphs>
  <Slides>44</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44</vt:i4>
      </vt:variant>
    </vt:vector>
  </HeadingPairs>
  <TitlesOfParts>
    <vt:vector size="51" baseType="lpstr">
      <vt:lpstr>Arial</vt:lpstr>
      <vt:lpstr>Calibri</vt:lpstr>
      <vt:lpstr>Georgia</vt:lpstr>
      <vt:lpstr>Trebuchet MS</vt:lpstr>
      <vt:lpstr>Wingdings</vt:lpstr>
      <vt:lpstr>Wingdings 2</vt:lpstr>
      <vt:lpstr>Αστικό</vt:lpstr>
      <vt:lpstr>Παρουσίαση του νέου διδακτικού πακέτου</vt:lpstr>
      <vt:lpstr>Σχέδιο μαθήματος   Κεφ. 24 Πιθανότητες</vt:lpstr>
      <vt:lpstr>Παρουσίαση του PowerPoint</vt:lpstr>
      <vt:lpstr>Παρουσίαση του PowerPoint</vt:lpstr>
      <vt:lpstr>Εισαγωγή – θεωρητικό μέρος</vt:lpstr>
      <vt:lpstr>Εισαγωγή – θεωρητικό μέρος</vt:lpstr>
      <vt:lpstr>Πείραμα τύχης</vt:lpstr>
      <vt:lpstr>Πιθανότητα ενδεχομένου</vt:lpstr>
      <vt:lpstr>Ενότητα 4 , Κεφ. 24, Πιθανότητες</vt:lpstr>
      <vt:lpstr>Ενότητα 4 , Κεφ. 24, Πιθανότητες</vt:lpstr>
      <vt:lpstr>Ενότητα 4 , Κεφ. 24, Πιθανότητες</vt:lpstr>
      <vt:lpstr>Βιβλίο Μαθητή Ενότητα 4, Κεφάλαιο 24 Πιθανότητες</vt:lpstr>
      <vt:lpstr>Παρουσίαση του PowerPoint</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Βιβλίο Μαθητή</vt:lpstr>
      <vt:lpstr>Παρουσίαση του PowerPoint</vt:lpstr>
      <vt:lpstr>Τετράδιο Εργασιών Ενότητα 4, Κεφάλαιο 24 Πιθανότητες</vt:lpstr>
      <vt:lpstr>Τετράδιο Εργασιών</vt:lpstr>
      <vt:lpstr>Τετράδιο Εργασιών</vt:lpstr>
      <vt:lpstr>Τετράδιο Εργασιών</vt:lpstr>
      <vt:lpstr>Τετράδιο Εργασιών</vt:lpstr>
      <vt:lpstr>Τετράδιο Εργασιών</vt:lpstr>
      <vt:lpstr>Τετράδιο Εργασιών</vt:lpstr>
      <vt:lpstr>Τετράδιο Εργασιών</vt:lpstr>
      <vt:lpstr>Τετράδιο Εργασιών</vt:lpstr>
      <vt:lpstr>Τετράδιο Εργασιών</vt:lpstr>
      <vt:lpstr>Τετράδιο Εργασιών</vt:lpstr>
      <vt:lpstr>Τετράδιο Εργασιών</vt:lpstr>
      <vt:lpstr>Τετράδιο Εργασιών</vt:lpstr>
      <vt:lpstr>Σας ευχαριστούμε!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Sco Do</dc:creator>
  <cp:lastModifiedBy>Σκούρας Αθανάσιος</cp:lastModifiedBy>
  <cp:revision>62</cp:revision>
  <dcterms:created xsi:type="dcterms:W3CDTF">2018-10-11T14:50:42Z</dcterms:created>
  <dcterms:modified xsi:type="dcterms:W3CDTF">2018-11-30T09:55:00Z</dcterms:modified>
</cp:coreProperties>
</file>