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sldIdLst>
    <p:sldId id="270" r:id="rId2"/>
    <p:sldId id="276" r:id="rId3"/>
    <p:sldId id="277" r:id="rId4"/>
    <p:sldId id="275" r:id="rId5"/>
    <p:sldId id="310" r:id="rId6"/>
    <p:sldId id="297" r:id="rId7"/>
    <p:sldId id="298" r:id="rId8"/>
    <p:sldId id="299" r:id="rId9"/>
    <p:sldId id="279" r:id="rId10"/>
    <p:sldId id="300" r:id="rId11"/>
    <p:sldId id="281" r:id="rId12"/>
    <p:sldId id="308" r:id="rId13"/>
    <p:sldId id="309" r:id="rId14"/>
    <p:sldId id="287" r:id="rId15"/>
    <p:sldId id="288" r:id="rId16"/>
    <p:sldId id="306" r:id="rId17"/>
    <p:sldId id="278" r:id="rId18"/>
    <p:sldId id="290" r:id="rId19"/>
    <p:sldId id="289" r:id="rId20"/>
    <p:sldId id="303" r:id="rId21"/>
    <p:sldId id="307" r:id="rId22"/>
    <p:sldId id="312" r:id="rId23"/>
    <p:sldId id="313" r:id="rId24"/>
    <p:sldId id="314" r:id="rId25"/>
    <p:sldId id="291" r:id="rId26"/>
    <p:sldId id="311" r:id="rId27"/>
    <p:sldId id="284" r:id="rId28"/>
    <p:sldId id="282" r:id="rId29"/>
    <p:sldId id="285" r:id="rId30"/>
    <p:sldId id="283" r:id="rId31"/>
    <p:sldId id="286" r:id="rId32"/>
  </p:sldIdLst>
  <p:sldSz cx="12192000" cy="6858000"/>
  <p:notesSz cx="6858000" cy="9144000"/>
  <p:defaultTextStyle>
    <a:defPPr>
      <a:defRPr lang="en-US"/>
    </a:defPPr>
    <a:lvl1pPr algn="l" defTabSz="457200" rtl="0" fontAlgn="base">
      <a:spcBef>
        <a:spcPct val="0"/>
      </a:spcBef>
      <a:spcAft>
        <a:spcPct val="0"/>
      </a:spcAft>
      <a:defRPr sz="2000" kern="1200">
        <a:solidFill>
          <a:schemeClr val="tx1"/>
        </a:solidFill>
        <a:latin typeface="Arial" charset="0"/>
        <a:ea typeface="+mn-ea"/>
        <a:cs typeface="Arial" charset="0"/>
      </a:defRPr>
    </a:lvl1pPr>
    <a:lvl2pPr marL="457200" algn="l" defTabSz="457200" rtl="0" fontAlgn="base">
      <a:spcBef>
        <a:spcPct val="0"/>
      </a:spcBef>
      <a:spcAft>
        <a:spcPct val="0"/>
      </a:spcAft>
      <a:defRPr sz="2000" kern="1200">
        <a:solidFill>
          <a:schemeClr val="tx1"/>
        </a:solidFill>
        <a:latin typeface="Arial" charset="0"/>
        <a:ea typeface="+mn-ea"/>
        <a:cs typeface="Arial" charset="0"/>
      </a:defRPr>
    </a:lvl2pPr>
    <a:lvl3pPr marL="914400" algn="l" defTabSz="457200" rtl="0" fontAlgn="base">
      <a:spcBef>
        <a:spcPct val="0"/>
      </a:spcBef>
      <a:spcAft>
        <a:spcPct val="0"/>
      </a:spcAft>
      <a:defRPr sz="2000" kern="1200">
        <a:solidFill>
          <a:schemeClr val="tx1"/>
        </a:solidFill>
        <a:latin typeface="Arial" charset="0"/>
        <a:ea typeface="+mn-ea"/>
        <a:cs typeface="Arial" charset="0"/>
      </a:defRPr>
    </a:lvl3pPr>
    <a:lvl4pPr marL="1371600" algn="l" defTabSz="457200" rtl="0" fontAlgn="base">
      <a:spcBef>
        <a:spcPct val="0"/>
      </a:spcBef>
      <a:spcAft>
        <a:spcPct val="0"/>
      </a:spcAft>
      <a:defRPr sz="2000" kern="1200">
        <a:solidFill>
          <a:schemeClr val="tx1"/>
        </a:solidFill>
        <a:latin typeface="Arial" charset="0"/>
        <a:ea typeface="+mn-ea"/>
        <a:cs typeface="Arial" charset="0"/>
      </a:defRPr>
    </a:lvl4pPr>
    <a:lvl5pPr marL="1828800" algn="l" defTabSz="457200"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3333"/>
    <a:srgbClr val="660066"/>
    <a:srgbClr val="990033"/>
    <a:srgbClr val="660033"/>
    <a:srgbClr val="993300"/>
    <a:srgbClr val="800000"/>
    <a:srgbClr val="CC9900"/>
    <a:srgbClr val="99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84" y="-738"/>
      </p:cViewPr>
      <p:guideLst>
        <p:guide orient="horz" pos="2160"/>
        <p:guide pos="3840"/>
      </p:guideLst>
    </p:cSldViewPr>
  </p:slideViewPr>
  <p:notesTextViewPr>
    <p:cViewPr>
      <p:scale>
        <a:sx n="1" d="1"/>
        <a:sy n="1" d="1"/>
      </p:scale>
      <p:origin x="0" y="0"/>
    </p:cViewPr>
  </p:notesTextViewPr>
  <p:sorterViewPr>
    <p:cViewPr>
      <p:scale>
        <a:sx n="100" d="100"/>
        <a:sy n="100" d="100"/>
      </p:scale>
      <p:origin x="0" y="-83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7" name="Date Placeholder 3"/>
          <p:cNvSpPr>
            <a:spLocks noGrp="1"/>
          </p:cNvSpPr>
          <p:nvPr>
            <p:ph type="dt" sz="half" idx="10"/>
          </p:nvPr>
        </p:nvSpPr>
        <p:spPr/>
        <p:txBody>
          <a:bodyPr/>
          <a:lstStyle>
            <a:lvl1pPr>
              <a:defRPr/>
            </a:lvl1pPr>
          </a:lstStyle>
          <a:p>
            <a:pPr>
              <a:defRPr/>
            </a:pPr>
            <a:fld id="{7BF46142-19CC-442E-AA07-32A56C17096D}" type="datetimeFigureOut">
              <a:rPr lang="en-US"/>
              <a:pPr>
                <a:defRPr/>
              </a:pPr>
              <a:t>10/3/2016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AB6AE21-83EC-4096-BD4A-D0C0BB55C900}" type="slidenum">
              <a:rPr lang="en-US" altLang="el-GR"/>
              <a:pPr>
                <a:defRPr/>
              </a:pPr>
              <a:t>‹#›</a:t>
            </a:fld>
            <a:endParaRPr lang="en-US" alt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5" name="Rectangle 7"/>
          <p:cNvSpPr/>
          <p:nvPr/>
        </p:nvSpPr>
        <p:spPr>
          <a:xfrm>
            <a:off x="0"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l-GR"/>
              <a:t>Στυλ κύριου τίτλου</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7" name="Date Placeholder 4"/>
          <p:cNvSpPr>
            <a:spLocks noGrp="1"/>
          </p:cNvSpPr>
          <p:nvPr>
            <p:ph type="dt" sz="half" idx="10"/>
          </p:nvPr>
        </p:nvSpPr>
        <p:spPr>
          <a:xfrm>
            <a:off x="465138" y="6459538"/>
            <a:ext cx="2619375" cy="365125"/>
          </a:xfrm>
        </p:spPr>
        <p:txBody>
          <a:bodyPr/>
          <a:lstStyle>
            <a:lvl1pPr algn="l">
              <a:defRPr/>
            </a:lvl1pPr>
          </a:lstStyle>
          <a:p>
            <a:pPr>
              <a:defRPr/>
            </a:pPr>
            <a:fld id="{6C5147E8-05AE-484B-BF10-111DE34F0E87}" type="datetimeFigureOut">
              <a:rPr lang="en-US"/>
              <a:pPr>
                <a:defRPr/>
              </a:pPr>
              <a:t>10/3/2016</a:t>
            </a:fld>
            <a:endParaRPr lang="en-US"/>
          </a:p>
        </p:txBody>
      </p:sp>
      <p:sp>
        <p:nvSpPr>
          <p:cNvPr id="8" name="Footer Placeholder 5"/>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p:txBody>
          <a:bodyPr/>
          <a:lstStyle>
            <a:lvl1pPr>
              <a:defRPr>
                <a:solidFill>
                  <a:schemeClr val="tx2"/>
                </a:solidFill>
              </a:defRPr>
            </a:lvl1pPr>
          </a:lstStyle>
          <a:p>
            <a:pPr>
              <a:defRPr/>
            </a:pPr>
            <a:fld id="{6480BB81-82FB-4232-BDB0-E8437F1DA6FF}" type="slidenum">
              <a:rPr lang="en-US" altLang="el-GR"/>
              <a:pPr>
                <a:defRPr/>
              </a:pPr>
              <a:t>‹#›</a:t>
            </a:fld>
            <a:endParaRPr lang="en-US" alt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6" name="Date Placeholder 3"/>
          <p:cNvSpPr>
            <a:spLocks noGrp="1"/>
          </p:cNvSpPr>
          <p:nvPr>
            <p:ph type="dt" sz="half" idx="10"/>
          </p:nvPr>
        </p:nvSpPr>
        <p:spPr/>
        <p:txBody>
          <a:bodyPr/>
          <a:lstStyle>
            <a:lvl1pPr>
              <a:defRPr/>
            </a:lvl1pPr>
          </a:lstStyle>
          <a:p>
            <a:pPr>
              <a:defRPr/>
            </a:pPr>
            <a:fld id="{4932EE0E-1AA3-4F9B-AB86-044404C6EF2F}" type="datetimeFigureOut">
              <a:rPr lang="en-US"/>
              <a:pPr>
                <a:defRPr/>
              </a:pPr>
              <a:t>10/3/2016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3C595F1-3D31-4527-A2A2-537373BD037E}" type="slidenum">
              <a:rPr lang="en-US" altLang="el-GR"/>
              <a:pPr>
                <a:defRPr/>
              </a:pPr>
              <a:t>‹#›</a:t>
            </a:fld>
            <a:endParaRPr lang="en-US" altLang="el-G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l-GR"/>
              <a:t>Στυλ κύριου τίτλου</a:t>
            </a:r>
            <a:endParaRPr lang="en-US" dirty="0"/>
          </a:p>
        </p:txBody>
      </p:sp>
      <p:sp>
        <p:nvSpPr>
          <p:cNvPr id="1027"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l-GR" altLang="el-GR" smtClean="0"/>
              <a:t>Επεξεργασία 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endParaRPr lang="en-US" altLang="el-GR" smtClean="0"/>
          </a:p>
        </p:txBody>
      </p:sp>
      <p:sp>
        <p:nvSpPr>
          <p:cNvPr id="13" name="Date Placeholder 3"/>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eaLnBrk="1" fontAlgn="auto" hangingPunct="1">
              <a:spcBef>
                <a:spcPts val="0"/>
              </a:spcBef>
              <a:spcAft>
                <a:spcPts val="0"/>
              </a:spcAft>
              <a:defRPr sz="900">
                <a:solidFill>
                  <a:srgbClr val="FFFFFF"/>
                </a:solidFill>
                <a:latin typeface="+mn-lt"/>
                <a:cs typeface="+mn-cs"/>
              </a:defRPr>
            </a:lvl1pPr>
          </a:lstStyle>
          <a:p>
            <a:pPr>
              <a:defRPr/>
            </a:pPr>
            <a:fld id="{5925C8C3-2DF4-4392-8A44-CDCA3586FFBF}" type="datetimeFigureOut">
              <a:rPr lang="en-US"/>
              <a:pPr>
                <a:defRPr/>
              </a:pPr>
              <a:t>10/3/2016</a:t>
            </a:fld>
            <a:endParaRPr lang="en-US"/>
          </a:p>
        </p:txBody>
      </p:sp>
      <p:sp>
        <p:nvSpPr>
          <p:cNvPr id="14" name="Footer Placeholder 4"/>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a:solidFill>
                  <a:srgbClr val="FFFFFF"/>
                </a:solidFill>
                <a:latin typeface="+mn-lt"/>
                <a:cs typeface="+mn-cs"/>
              </a:defRPr>
            </a:lvl1pPr>
          </a:lstStyle>
          <a:p>
            <a:pPr>
              <a:defRPr/>
            </a:pPr>
            <a:endParaRPr lang="en-US"/>
          </a:p>
        </p:txBody>
      </p:sp>
      <p:sp>
        <p:nvSpPr>
          <p:cNvPr id="15" name="Slide Number Placeholder 5"/>
          <p:cNvSpPr>
            <a:spLocks noGrp="1"/>
          </p:cNvSpPr>
          <p:nvPr>
            <p:ph type="sldNum" sz="quarter" idx="4"/>
          </p:nvPr>
        </p:nvSpPr>
        <p:spPr>
          <a:xfrm>
            <a:off x="9901238" y="6459538"/>
            <a:ext cx="1311275"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C44BFB19-C221-400E-B11C-5137C7E39E27}"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Arial" panose="020B0604020202020204" pitchFamily="34" charset="0"/>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Calibri Light" pitchFamily="34" charset="0"/>
        </a:defRPr>
      </a:lvl6pPr>
      <a:lvl7pPr marL="914400" algn="l" rtl="0" fontAlgn="base">
        <a:lnSpc>
          <a:spcPct val="85000"/>
        </a:lnSpc>
        <a:spcBef>
          <a:spcPct val="0"/>
        </a:spcBef>
        <a:spcAft>
          <a:spcPct val="0"/>
        </a:spcAft>
        <a:defRPr sz="4800">
          <a:solidFill>
            <a:srgbClr val="404040"/>
          </a:solidFill>
          <a:latin typeface="Calibri Light" pitchFamily="34" charset="0"/>
        </a:defRPr>
      </a:lvl7pPr>
      <a:lvl8pPr marL="1371600" algn="l" rtl="0" fontAlgn="base">
        <a:lnSpc>
          <a:spcPct val="85000"/>
        </a:lnSpc>
        <a:spcBef>
          <a:spcPct val="0"/>
        </a:spcBef>
        <a:spcAft>
          <a:spcPct val="0"/>
        </a:spcAft>
        <a:defRPr sz="4800">
          <a:solidFill>
            <a:srgbClr val="404040"/>
          </a:solidFill>
          <a:latin typeface="Calibri Light" pitchFamily="34" charset="0"/>
        </a:defRPr>
      </a:lvl8pPr>
      <a:lvl9pPr marL="1828800" algn="l" rtl="0" fontAlgn="base">
        <a:lnSpc>
          <a:spcPct val="85000"/>
        </a:lnSpc>
        <a:spcBef>
          <a:spcPct val="0"/>
        </a:spcBef>
        <a:spcAft>
          <a:spcPct val="0"/>
        </a:spcAft>
        <a:defRPr sz="4800">
          <a:solidFill>
            <a:srgbClr val="404040"/>
          </a:solidFill>
          <a:latin typeface="Calibri Light"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itchFamily="34" charset="0"/>
        <a:buChar char=" "/>
        <a:defRPr sz="2000" kern="1200">
          <a:solidFill>
            <a:srgbClr val="404040"/>
          </a:solidFill>
          <a:latin typeface="Arial" panose="020B0604020202020204" pitchFamily="34" charset="0"/>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rgbClr val="404040"/>
          </a:solidFill>
          <a:latin typeface="Arial" panose="020B0604020202020204" pitchFamily="34" charset="0"/>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Arial" panose="020B0604020202020204" pitchFamily="34" charset="0"/>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Arial" panose="020B0604020202020204" pitchFamily="34" charset="0"/>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ebooks.edu.gr/new/ps.php" TargetMode="External"/><Relationship Id="rId2" Type="http://schemas.openxmlformats.org/officeDocument/2006/relationships/hyperlink" Target="http://ebooks.edu.gr/info/newps/%CE%A6%CF%85%CF%83%CE%B9%CE%BA%CE%AD%CF%82%20%CE%B5%CF%80%CE%B9%CF%83%CF%84%CE%AE%CE%BC%CE%B5%CF%82/%CE%A6%CF%85%CF%83%CE%B9%CE%BA%CE%AC%20%CE%94%CE%B7%CE%BC%CE%BF%CF%84%CE%B9%CE%BA%CE%BF%CF%8D.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9dim-rethymn.reth.sch.gr/contents_gr/scilab/3rd_sci.fair.htm" TargetMode="External"/><Relationship Id="rId2" Type="http://schemas.openxmlformats.org/officeDocument/2006/relationships/hyperlink" Target="http://lsg.ucy.ac.cy/other/sciencefair/" TargetMode="External"/><Relationship Id="rId1" Type="http://schemas.openxmlformats.org/officeDocument/2006/relationships/slideLayout" Target="../slideLayouts/slideLayout3.xml"/><Relationship Id="rId5" Type="http://schemas.openxmlformats.org/officeDocument/2006/relationships/hyperlink" Target="http://efepereth.wikidot.com/science-fair-intro" TargetMode="External"/><Relationship Id="rId4" Type="http://schemas.openxmlformats.org/officeDocument/2006/relationships/hyperlink" Target="http://www.youblisher.com/p/785466-Olympic-School-Patrinopoulos-Karakosta-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ebooks.edu.gr/new/ps.php"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41300" y="225425"/>
            <a:ext cx="3200400" cy="2700338"/>
          </a:xfrm>
        </p:spPr>
        <p:txBody>
          <a:bodyPr wrap="square" numCol="1" anchorCtr="0" compatLnSpc="1">
            <a:prstTxWarp prst="textNoShape">
              <a:avLst/>
            </a:prstTxWarp>
          </a:bodyPr>
          <a:lstStyle/>
          <a:p>
            <a:pPr eaLnBrk="1" hangingPunct="1"/>
            <a:r>
              <a:rPr lang="el-GR" sz="2800" b="1" smtClean="0">
                <a:solidFill>
                  <a:schemeClr val="bg1"/>
                </a:solidFill>
                <a:latin typeface="Calibri" pitchFamily="34" charset="0"/>
                <a:ea typeface="Calibri" pitchFamily="34" charset="0"/>
                <a:cs typeface="Calibri" pitchFamily="34" charset="0"/>
              </a:rPr>
              <a:t>Αναδιάρθρωση και Εξορθολογισμός της Διδακτέας  Ύλης Πρωτοβάθμιας και Δευτεροβάθμιας</a:t>
            </a:r>
            <a:br>
              <a:rPr lang="el-GR" sz="2800" b="1" smtClean="0">
                <a:solidFill>
                  <a:schemeClr val="bg1"/>
                </a:solidFill>
                <a:latin typeface="Calibri" pitchFamily="34" charset="0"/>
                <a:ea typeface="Calibri" pitchFamily="34" charset="0"/>
                <a:cs typeface="Calibri" pitchFamily="34" charset="0"/>
              </a:rPr>
            </a:br>
            <a:r>
              <a:rPr lang="el-GR" sz="2800" b="1" smtClean="0">
                <a:solidFill>
                  <a:schemeClr val="bg1"/>
                </a:solidFill>
                <a:latin typeface="Calibri" pitchFamily="34" charset="0"/>
                <a:ea typeface="Calibri" pitchFamily="34" charset="0"/>
                <a:cs typeface="Calibri" pitchFamily="34" charset="0"/>
              </a:rPr>
              <a:t>Εκπαίδευσης </a:t>
            </a:r>
          </a:p>
        </p:txBody>
      </p:sp>
      <p:sp>
        <p:nvSpPr>
          <p:cNvPr id="5122" name="2 - Υπότιτλος"/>
          <p:cNvSpPr>
            <a:spLocks noGrp="1"/>
          </p:cNvSpPr>
          <p:nvPr>
            <p:ph idx="1"/>
          </p:nvPr>
        </p:nvSpPr>
        <p:spPr>
          <a:xfrm>
            <a:off x="4800600" y="731838"/>
            <a:ext cx="6492875" cy="5708650"/>
          </a:xfrm>
        </p:spPr>
        <p:txBody>
          <a:bodyPr/>
          <a:lstStyle/>
          <a:p>
            <a:pPr marL="0" indent="0" eaLnBrk="1" hangingPunct="1">
              <a:lnSpc>
                <a:spcPct val="80000"/>
              </a:lnSpc>
              <a:buFont typeface="Calibri" pitchFamily="34" charset="0"/>
              <a:buNone/>
            </a:pPr>
            <a:r>
              <a:rPr lang="el-GR" altLang="el-GR" sz="1100" b="1" smtClean="0">
                <a:latin typeface="Calibri" pitchFamily="34" charset="0"/>
              </a:rPr>
              <a:t> </a:t>
            </a:r>
          </a:p>
        </p:txBody>
      </p:sp>
      <p:sp>
        <p:nvSpPr>
          <p:cNvPr id="5124" name="Θέση κειμένου 3"/>
          <p:cNvSpPr>
            <a:spLocks noGrp="1"/>
          </p:cNvSpPr>
          <p:nvPr>
            <p:ph type="body" sz="half" idx="2"/>
          </p:nvPr>
        </p:nvSpPr>
        <p:spPr>
          <a:xfrm>
            <a:off x="284163" y="2925763"/>
            <a:ext cx="3200400" cy="3378200"/>
          </a:xfrm>
        </p:spPr>
        <p:txBody>
          <a:bodyPr/>
          <a:lstStyle/>
          <a:p>
            <a:pPr eaLnBrk="1" hangingPunct="1">
              <a:lnSpc>
                <a:spcPct val="70000"/>
              </a:lnSpc>
            </a:pPr>
            <a:endParaRPr lang="el-GR" altLang="el-GR" b="1" smtClean="0">
              <a:solidFill>
                <a:srgbClr val="800000"/>
              </a:solidFill>
              <a:latin typeface="Century Schoolbook" pitchFamily="18" charset="0"/>
            </a:endParaRPr>
          </a:p>
          <a:p>
            <a:pPr eaLnBrk="1" hangingPunct="1">
              <a:lnSpc>
                <a:spcPct val="70000"/>
              </a:lnSpc>
            </a:pPr>
            <a:endParaRPr lang="el-GR" altLang="el-GR" b="1" smtClean="0">
              <a:solidFill>
                <a:srgbClr val="800000"/>
              </a:solidFill>
              <a:latin typeface="Century Schoolbook" pitchFamily="18" charset="0"/>
            </a:endParaRPr>
          </a:p>
          <a:p>
            <a:pPr eaLnBrk="1" hangingPunct="1">
              <a:lnSpc>
                <a:spcPct val="70000"/>
              </a:lnSpc>
            </a:pPr>
            <a:endParaRPr lang="el-GR" altLang="el-GR" b="1" smtClean="0">
              <a:solidFill>
                <a:srgbClr val="800000"/>
              </a:solidFill>
              <a:latin typeface="Century Schoolbook" pitchFamily="18" charset="0"/>
            </a:endParaRPr>
          </a:p>
          <a:p>
            <a:pPr eaLnBrk="1" hangingPunct="1">
              <a:lnSpc>
                <a:spcPct val="70000"/>
              </a:lnSpc>
            </a:pPr>
            <a:endParaRPr lang="el-GR" altLang="el-GR" b="1" smtClean="0">
              <a:solidFill>
                <a:srgbClr val="800000"/>
              </a:solidFill>
              <a:latin typeface="Century Schoolbook" pitchFamily="18" charset="0"/>
            </a:endParaRPr>
          </a:p>
          <a:p>
            <a:pPr eaLnBrk="1" hangingPunct="1">
              <a:lnSpc>
                <a:spcPct val="70000"/>
              </a:lnSpc>
            </a:pPr>
            <a:endParaRPr lang="el-GR" altLang="el-GR" b="1" smtClean="0">
              <a:solidFill>
                <a:srgbClr val="800000"/>
              </a:solidFill>
              <a:latin typeface="Century Schoolbook" pitchFamily="18" charset="0"/>
            </a:endParaRPr>
          </a:p>
          <a:p>
            <a:pPr eaLnBrk="1" hangingPunct="1">
              <a:lnSpc>
                <a:spcPct val="70000"/>
              </a:lnSpc>
            </a:pPr>
            <a:endParaRPr lang="el-GR" altLang="el-GR" b="1" smtClean="0">
              <a:solidFill>
                <a:srgbClr val="800000"/>
              </a:solidFill>
              <a:latin typeface="Century Schoolbook" pitchFamily="18" charset="0"/>
            </a:endParaRPr>
          </a:p>
          <a:p>
            <a:pPr eaLnBrk="1" hangingPunct="1">
              <a:lnSpc>
                <a:spcPct val="70000"/>
              </a:lnSpc>
            </a:pPr>
            <a:r>
              <a:rPr lang="el-GR" altLang="el-GR" sz="2600" b="1" smtClean="0">
                <a:solidFill>
                  <a:srgbClr val="800000"/>
                </a:solidFill>
                <a:latin typeface="Calibri" pitchFamily="34" charset="0"/>
                <a:ea typeface="Calibri" pitchFamily="34" charset="0"/>
                <a:cs typeface="Calibri" pitchFamily="34" charset="0"/>
              </a:rPr>
              <a:t>Φυσικά</a:t>
            </a:r>
          </a:p>
          <a:p>
            <a:pPr eaLnBrk="1" hangingPunct="1">
              <a:lnSpc>
                <a:spcPct val="70000"/>
              </a:lnSpc>
            </a:pPr>
            <a:r>
              <a:rPr lang="el-GR" altLang="el-GR" sz="2600" b="1" smtClean="0">
                <a:solidFill>
                  <a:srgbClr val="800000"/>
                </a:solidFill>
                <a:latin typeface="Calibri" pitchFamily="34" charset="0"/>
                <a:ea typeface="Calibri" pitchFamily="34" charset="0"/>
                <a:cs typeface="Calibri" pitchFamily="34" charset="0"/>
              </a:rPr>
              <a:t>Ε΄-</a:t>
            </a:r>
            <a:r>
              <a:rPr lang="en-US" altLang="el-GR" sz="2600" b="1" smtClean="0">
                <a:solidFill>
                  <a:srgbClr val="800000"/>
                </a:solidFill>
                <a:latin typeface="Calibri" pitchFamily="34" charset="0"/>
                <a:ea typeface="Calibri" pitchFamily="34" charset="0"/>
                <a:cs typeface="Calibri" pitchFamily="34" charset="0"/>
              </a:rPr>
              <a:t> </a:t>
            </a:r>
            <a:r>
              <a:rPr lang="el-GR" altLang="el-GR" sz="2600" b="1" smtClean="0">
                <a:solidFill>
                  <a:srgbClr val="800000"/>
                </a:solidFill>
                <a:latin typeface="Calibri" pitchFamily="34" charset="0"/>
                <a:ea typeface="Calibri" pitchFamily="34" charset="0"/>
                <a:cs typeface="Calibri" pitchFamily="34" charset="0"/>
              </a:rPr>
              <a:t>Στ΄ τάξης</a:t>
            </a:r>
          </a:p>
          <a:p>
            <a:pPr eaLnBrk="1" hangingPunct="1">
              <a:lnSpc>
                <a:spcPct val="70000"/>
              </a:lnSpc>
            </a:pPr>
            <a:r>
              <a:rPr lang="el-GR" altLang="el-GR" sz="2600" b="1" smtClean="0">
                <a:solidFill>
                  <a:srgbClr val="800000"/>
                </a:solidFill>
                <a:latin typeface="Calibri" pitchFamily="34" charset="0"/>
                <a:ea typeface="Calibri" pitchFamily="34" charset="0"/>
                <a:cs typeface="Calibri" pitchFamily="34" charset="0"/>
              </a:rPr>
              <a:t>Δημοτικού</a:t>
            </a:r>
          </a:p>
          <a:p>
            <a:pPr>
              <a:lnSpc>
                <a:spcPct val="80000"/>
              </a:lnSpc>
            </a:pPr>
            <a:endParaRPr lang="el-GR" altLang="el-GR" sz="1400" smtClean="0">
              <a:latin typeface="Arial" charset="0"/>
            </a:endParaRPr>
          </a:p>
        </p:txBody>
      </p:sp>
      <p:sp>
        <p:nvSpPr>
          <p:cNvPr id="3" name="Ορθογώνιο 4"/>
          <p:cNvSpPr>
            <a:spLocks noChangeArrowheads="1"/>
          </p:cNvSpPr>
          <p:nvPr/>
        </p:nvSpPr>
        <p:spPr bwMode="auto">
          <a:xfrm>
            <a:off x="9377363" y="4414838"/>
            <a:ext cx="2001837" cy="400050"/>
          </a:xfrm>
          <a:prstGeom prst="rect">
            <a:avLst/>
          </a:prstGeom>
          <a:noFill/>
          <a:ln w="9525">
            <a:noFill/>
            <a:miter lim="800000"/>
            <a:headEnd/>
            <a:tailEnd/>
          </a:ln>
        </p:spPr>
        <p:txBody>
          <a:bodyPr wrap="none">
            <a:spAutoFit/>
          </a:bodyPr>
          <a:lstStyle/>
          <a:p>
            <a:pPr defTabSz="914400"/>
            <a:r>
              <a:rPr lang="el-GR" altLang="el-GR">
                <a:solidFill>
                  <a:srgbClr val="800000"/>
                </a:solidFill>
                <a:latin typeface="Calibri" pitchFamily="34" charset="0"/>
              </a:rPr>
              <a:t>Ομάδα  Εργασίας</a:t>
            </a:r>
          </a:p>
        </p:txBody>
      </p:sp>
      <p:sp>
        <p:nvSpPr>
          <p:cNvPr id="6" name="Ορθογώνιο 5"/>
          <p:cNvSpPr/>
          <p:nvPr/>
        </p:nvSpPr>
        <p:spPr>
          <a:xfrm>
            <a:off x="5283200" y="5043488"/>
            <a:ext cx="6096000" cy="1262062"/>
          </a:xfrm>
          <a:prstGeom prst="rect">
            <a:avLst/>
          </a:prstGeom>
        </p:spPr>
        <p:txBody>
          <a:bodyPr>
            <a:spAutoFit/>
          </a:bodyPr>
          <a:lstStyle/>
          <a:p>
            <a:pPr algn="r">
              <a:defRPr/>
            </a:pPr>
            <a:r>
              <a:rPr lang="el-GR" altLang="el-GR" dirty="0">
                <a:latin typeface="Calibri" panose="020F0502020204030204" pitchFamily="34" charset="0"/>
                <a:cs typeface="Arial" panose="020B0604020202020204" pitchFamily="34" charset="0"/>
              </a:rPr>
              <a:t>Αρβανιτάκης Κωνσταντίνος - </a:t>
            </a:r>
            <a:r>
              <a:rPr lang="el-GR" altLang="el-GR" dirty="0" err="1">
                <a:latin typeface="Calibri" panose="020F0502020204030204" pitchFamily="34" charset="0"/>
                <a:cs typeface="Arial" panose="020B0604020202020204" pitchFamily="34" charset="0"/>
              </a:rPr>
              <a:t>Πατρινόπουλος</a:t>
            </a:r>
            <a:r>
              <a:rPr lang="el-GR" altLang="el-GR" dirty="0">
                <a:latin typeface="Calibri" panose="020F0502020204030204" pitchFamily="34" charset="0"/>
                <a:cs typeface="Arial" panose="020B0604020202020204" pitchFamily="34" charset="0"/>
              </a:rPr>
              <a:t> Ματθαίος - Πήλιουρας Παναγιώτης - </a:t>
            </a:r>
            <a:r>
              <a:rPr lang="el-GR" altLang="el-GR" dirty="0" err="1">
                <a:latin typeface="Calibri" panose="020F0502020204030204" pitchFamily="34" charset="0"/>
                <a:cs typeface="Arial" panose="020B0604020202020204" pitchFamily="34" charset="0"/>
              </a:rPr>
              <a:t>Τσαγλιώτης</a:t>
            </a:r>
            <a:r>
              <a:rPr lang="el-GR" altLang="el-GR" dirty="0">
                <a:latin typeface="Calibri" panose="020F0502020204030204" pitchFamily="34" charset="0"/>
                <a:cs typeface="Arial" panose="020B0604020202020204" pitchFamily="34" charset="0"/>
              </a:rPr>
              <a:t> Νεκτάριος</a:t>
            </a:r>
          </a:p>
          <a:p>
            <a:pPr marL="273050" indent="-273050">
              <a:defRPr/>
            </a:pPr>
            <a:endParaRPr lang="el-GR" altLang="el-GR" b="1" dirty="0">
              <a:solidFill>
                <a:srgbClr val="333333"/>
              </a:solidFill>
              <a:latin typeface="Calibri" panose="020F0502020204030204" pitchFamily="34" charset="0"/>
              <a:cs typeface="Arial" panose="020B0604020202020204" pitchFamily="34" charset="0"/>
            </a:endParaRPr>
          </a:p>
          <a:p>
            <a:pPr marL="273050" indent="-273050" algn="r">
              <a:lnSpc>
                <a:spcPct val="80000"/>
              </a:lnSpc>
              <a:defRPr/>
            </a:pPr>
            <a:r>
              <a:rPr lang="el-GR" altLang="el-GR" b="1" dirty="0">
                <a:solidFill>
                  <a:srgbClr val="333333"/>
                </a:solidFill>
                <a:latin typeface="Calibri" panose="020F0502020204030204" pitchFamily="34" charset="0"/>
                <a:cs typeface="Arial" panose="020B0604020202020204" pitchFamily="34" charset="0"/>
              </a:rPr>
              <a:t>Συντονίστρια:</a:t>
            </a:r>
            <a:r>
              <a:rPr lang="el-GR" altLang="el-GR" dirty="0">
                <a:solidFill>
                  <a:srgbClr val="333333"/>
                </a:solidFill>
                <a:latin typeface="Calibri" panose="020F0502020204030204" pitchFamily="34" charset="0"/>
                <a:cs typeface="Arial" panose="020B0604020202020204" pitchFamily="34" charset="0"/>
              </a:rPr>
              <a:t> Φέρμελη Γεωργία, Σύμβουλος Α΄ ΙΕΠ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bwMode="auto">
          <a:xfrm>
            <a:off x="739775" y="203200"/>
            <a:ext cx="10636250" cy="1047750"/>
          </a:xfrm>
          <a:solidFill>
            <a:srgbClr val="996600">
              <a:alpha val="20000"/>
            </a:srgbClr>
          </a:solidFill>
        </p:spPr>
        <p:txBody>
          <a:bodyPr wrap="square" numCol="1" anchorCtr="0" compatLnSpc="1">
            <a:prstTxWarp prst="textNoShape">
              <a:avLst/>
            </a:prstTxWarp>
          </a:bodyPr>
          <a:lstStyle/>
          <a:p>
            <a:pPr algn="just" eaLnBrk="1" hangingPunct="1"/>
            <a:r>
              <a:rPr lang="el-GR" sz="2800" smtClean="0">
                <a:solidFill>
                  <a:srgbClr val="800000"/>
                </a:solidFill>
                <a:latin typeface="Calibri" pitchFamily="34" charset="0"/>
              </a:rPr>
              <a:t>Προτάσεις από τα νέα Προγράμματα Σπουδών</a:t>
            </a:r>
            <a:r>
              <a:rPr lang="el-GR" sz="2800" smtClean="0">
                <a:solidFill>
                  <a:srgbClr val="800000"/>
                </a:solidFill>
                <a:latin typeface="Arial" charset="0"/>
              </a:rPr>
              <a:t> των ΦΕ</a:t>
            </a:r>
            <a:r>
              <a:rPr lang="el-GR" sz="2800" smtClean="0">
                <a:solidFill>
                  <a:srgbClr val="800000"/>
                </a:solidFill>
                <a:latin typeface="Calibri" pitchFamily="34" charset="0"/>
              </a:rPr>
              <a:t> που λειτουργούν ως συμπληρωματικά των ισχυόντων ΔΕΠΠΣ και ΑΠΣ</a:t>
            </a:r>
            <a:r>
              <a:rPr lang="el-GR" smtClean="0">
                <a:latin typeface="Calibri" pitchFamily="34" charset="0"/>
              </a:rPr>
              <a:t> </a:t>
            </a:r>
          </a:p>
        </p:txBody>
      </p:sp>
      <p:sp>
        <p:nvSpPr>
          <p:cNvPr id="76803" name="Rectangle 3"/>
          <p:cNvSpPr>
            <a:spLocks noGrp="1"/>
          </p:cNvSpPr>
          <p:nvPr>
            <p:ph type="body" idx="4294967295"/>
          </p:nvPr>
        </p:nvSpPr>
        <p:spPr>
          <a:xfrm>
            <a:off x="1096963" y="1460500"/>
            <a:ext cx="10058400" cy="4819650"/>
          </a:xfrm>
        </p:spPr>
        <p:txBody>
          <a:bodyPr/>
          <a:lstStyle/>
          <a:p>
            <a:pPr marL="0" indent="0" algn="just" eaLnBrk="1" hangingPunct="1">
              <a:lnSpc>
                <a:spcPct val="150000"/>
              </a:lnSpc>
              <a:spcBef>
                <a:spcPct val="0"/>
              </a:spcBef>
              <a:spcAft>
                <a:spcPct val="0"/>
              </a:spcAft>
              <a:buFont typeface="Calibri" pitchFamily="34" charset="0"/>
              <a:buNone/>
            </a:pPr>
            <a:r>
              <a:rPr lang="el-GR" sz="2400" smtClean="0">
                <a:latin typeface="Calibri" pitchFamily="34" charset="0"/>
              </a:rPr>
              <a:t>Στην προσπάθεια αυτή ελήφθησαν υπόψη και μελετήθηκαν τα «Νέα Προγράμματα Σπουδών» που ισχύουν παράλληλα στα ισχύοντα ΔΕΠΠΣ και ΑΠΣ των Φυσικών και γίνεται αναφορά στα καινοτόμα στοιχεία που αυτά περιέχουν, όπως:</a:t>
            </a:r>
          </a:p>
          <a:p>
            <a:pPr marL="0" indent="0" algn="just" eaLnBrk="1" hangingPunct="1">
              <a:lnSpc>
                <a:spcPct val="150000"/>
              </a:lnSpc>
              <a:spcBef>
                <a:spcPct val="0"/>
              </a:spcBef>
              <a:spcAft>
                <a:spcPct val="0"/>
              </a:spcAft>
              <a:buFont typeface="Wingdings" pitchFamily="2" charset="2"/>
              <a:buChar char="Ø"/>
            </a:pPr>
            <a:r>
              <a:rPr lang="el-GR" sz="2400" smtClean="0">
                <a:latin typeface="Calibri" pitchFamily="34" charset="0"/>
              </a:rPr>
              <a:t> </a:t>
            </a:r>
            <a:r>
              <a:rPr lang="el-GR" sz="2400" b="1" smtClean="0">
                <a:latin typeface="Calibri" pitchFamily="34" charset="0"/>
              </a:rPr>
              <a:t>Η σύνδεση Φυσικών Επιστημών και Τεχνολογίας</a:t>
            </a:r>
          </a:p>
          <a:p>
            <a:pPr marL="0" indent="0" algn="just" eaLnBrk="1" hangingPunct="1">
              <a:lnSpc>
                <a:spcPct val="150000"/>
              </a:lnSpc>
              <a:spcBef>
                <a:spcPct val="0"/>
              </a:spcBef>
              <a:spcAft>
                <a:spcPct val="0"/>
              </a:spcAft>
              <a:buFont typeface="Wingdings" pitchFamily="2" charset="2"/>
              <a:buChar char="Ø"/>
            </a:pPr>
            <a:r>
              <a:rPr lang="el-GR" sz="2400" b="1" smtClean="0">
                <a:latin typeface="Calibri" pitchFamily="34" charset="0"/>
              </a:rPr>
              <a:t> Η αξιοποίηση της Ιστορίας των Φυσικών Επιστημών</a:t>
            </a:r>
          </a:p>
          <a:p>
            <a:pPr marL="0" indent="0" algn="just" eaLnBrk="1" hangingPunct="1">
              <a:lnSpc>
                <a:spcPct val="150000"/>
              </a:lnSpc>
              <a:spcBef>
                <a:spcPct val="0"/>
              </a:spcBef>
              <a:spcAft>
                <a:spcPct val="0"/>
              </a:spcAft>
              <a:buFont typeface="Wingdings" pitchFamily="2" charset="2"/>
              <a:buChar char="Ø"/>
            </a:pPr>
            <a:r>
              <a:rPr lang="el-GR" sz="2400" b="1" smtClean="0">
                <a:latin typeface="Calibri" pitchFamily="34" charset="0"/>
              </a:rPr>
              <a:t> Η προώθηση του στόχου κατανόησης της Φύσης των Φυσικών Επιστημών</a:t>
            </a:r>
          </a:p>
          <a:p>
            <a:pPr marL="0" indent="0" algn="just" eaLnBrk="1" hangingPunct="1">
              <a:lnSpc>
                <a:spcPct val="150000"/>
              </a:lnSpc>
              <a:spcBef>
                <a:spcPct val="0"/>
              </a:spcBef>
              <a:spcAft>
                <a:spcPct val="0"/>
              </a:spcAft>
              <a:buFont typeface="Wingdings" pitchFamily="2" charset="2"/>
              <a:buChar char="Ø"/>
            </a:pPr>
            <a:r>
              <a:rPr lang="el-GR" sz="2400" b="1" smtClean="0">
                <a:latin typeface="Calibri" pitchFamily="34" charset="0"/>
              </a:rPr>
              <a:t> Η σύνδεση Επιστήμης, Τεχνολογίας, Κοινωνίας, Περιβάλλοντος</a:t>
            </a:r>
          </a:p>
          <a:p>
            <a:pPr marL="0" indent="0" eaLnBrk="1" hangingPunct="1">
              <a:lnSpc>
                <a:spcPct val="70000"/>
              </a:lnSpc>
            </a:pPr>
            <a:endParaRPr lang="el-GR" sz="2400" b="1" smtClean="0">
              <a:latin typeface="Calibri" pitchFamily="34" charset="0"/>
            </a:endParaRPr>
          </a:p>
        </p:txBody>
      </p:sp>
      <p:sp>
        <p:nvSpPr>
          <p:cNvPr id="14343" name="AutoShape 7">
            <a:hlinkClick r:id="rId2"/>
          </p:cNvPr>
          <p:cNvSpPr>
            <a:spLocks noChangeArrowheads="1"/>
          </p:cNvSpPr>
          <p:nvPr/>
        </p:nvSpPr>
        <p:spPr bwMode="auto">
          <a:xfrm>
            <a:off x="11252200" y="1604963"/>
            <a:ext cx="665163" cy="415925"/>
          </a:xfrm>
          <a:prstGeom prst="roundRect">
            <a:avLst>
              <a:gd name="adj" fmla="val 16667"/>
            </a:avLst>
          </a:prstGeom>
          <a:solidFill>
            <a:srgbClr val="CCFFCC"/>
          </a:solidFill>
          <a:ln w="9525">
            <a:solidFill>
              <a:schemeClr val="tx1"/>
            </a:solidFill>
            <a:round/>
            <a:headEnd/>
            <a:tailEnd/>
          </a:ln>
          <a:effectLst/>
        </p:spPr>
        <p:txBody>
          <a:bodyPr wrap="none" anchor="ctr"/>
          <a:lstStyle/>
          <a:p>
            <a:pPr algn="ctr" defTabSz="914400"/>
            <a:r>
              <a:rPr lang="el-GR" sz="1200"/>
              <a:t>ΝΠΣ</a:t>
            </a:r>
          </a:p>
        </p:txBody>
      </p:sp>
      <p:sp>
        <p:nvSpPr>
          <p:cNvPr id="14344" name="AutoShape 8">
            <a:hlinkClick r:id="rId3"/>
          </p:cNvPr>
          <p:cNvSpPr>
            <a:spLocks noChangeArrowheads="1"/>
          </p:cNvSpPr>
          <p:nvPr/>
        </p:nvSpPr>
        <p:spPr bwMode="auto">
          <a:xfrm>
            <a:off x="10309225" y="4314825"/>
            <a:ext cx="1593850" cy="415925"/>
          </a:xfrm>
          <a:prstGeom prst="roundRect">
            <a:avLst>
              <a:gd name="adj" fmla="val 16667"/>
            </a:avLst>
          </a:prstGeom>
          <a:solidFill>
            <a:srgbClr val="CCFFCC"/>
          </a:solidFill>
          <a:ln w="9525">
            <a:solidFill>
              <a:schemeClr val="tx1"/>
            </a:solidFill>
            <a:round/>
            <a:headEnd/>
            <a:tailEnd/>
          </a:ln>
          <a:effectLst/>
        </p:spPr>
        <p:txBody>
          <a:bodyPr wrap="none" anchor="ctr"/>
          <a:lstStyle/>
          <a:p>
            <a:pPr algn="ctr"/>
            <a:r>
              <a:rPr lang="el-GR" sz="1200"/>
              <a:t>Οδηγός Εκπαιδευτικού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76803">
                                            <p:txEl>
                                              <p:pRg st="0" end="0"/>
                                            </p:txEl>
                                          </p:spTgt>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9"/>
                                          </p:stCondLst>
                                        </p:cTn>
                                        <p:tgtEl>
                                          <p:spTgt spid="76803">
                                            <p:txEl>
                                              <p:pRg st="1" end="1"/>
                                            </p:txEl>
                                          </p:spTgt>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9"/>
                                          </p:stCondLst>
                                        </p:cTn>
                                        <p:tgtEl>
                                          <p:spTgt spid="76803">
                                            <p:txEl>
                                              <p:pRg st="2" end="2"/>
                                            </p:txEl>
                                          </p:spTgt>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9"/>
                                          </p:stCondLst>
                                        </p:cTn>
                                        <p:tgtEl>
                                          <p:spTgt spid="76803">
                                            <p:txEl>
                                              <p:pRg st="3" end="3"/>
                                            </p:txEl>
                                          </p:spTgt>
                                        </p:tgtEl>
                                        <p:attrNameLst>
                                          <p:attrName>style.visibility</p:attrName>
                                        </p:attrNameLst>
                                      </p:cBhvr>
                                      <p:to>
                                        <p:strVal val="visible"/>
                                      </p:to>
                                    </p:set>
                                  </p:childTnLst>
                                </p:cTn>
                              </p:par>
                              <p:par>
                                <p:cTn id="13" presetID="1" presetClass="entr" presetSubtype="0" fill="hold" nodeType="withEffect">
                                  <p:stCondLst>
                                    <p:cond delay="2000"/>
                                  </p:stCondLst>
                                  <p:childTnLst>
                                    <p:set>
                                      <p:cBhvr>
                                        <p:cTn id="14" dur="1" fill="hold">
                                          <p:stCondLst>
                                            <p:cond delay="9"/>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idx="4294967295"/>
          </p:nvPr>
        </p:nvSpPr>
        <p:spPr bwMode="auto">
          <a:xfrm>
            <a:off x="1096963" y="168275"/>
            <a:ext cx="10058400" cy="563563"/>
          </a:xfrm>
          <a:solidFill>
            <a:srgbClr val="996600">
              <a:alpha val="20000"/>
            </a:srgbClr>
          </a:solidFill>
        </p:spPr>
        <p:txBody>
          <a:bodyPr wrap="square" numCol="1" anchorCtr="0" compatLnSpc="1">
            <a:prstTxWarp prst="textNoShape">
              <a:avLst/>
            </a:prstTxWarp>
          </a:bodyPr>
          <a:lstStyle/>
          <a:p>
            <a:pPr eaLnBrk="1" hangingPunct="1"/>
            <a:r>
              <a:rPr lang="el-GR" sz="2800" smtClean="0">
                <a:solidFill>
                  <a:srgbClr val="800000"/>
                </a:solidFill>
                <a:latin typeface="Calibri" pitchFamily="34" charset="0"/>
              </a:rPr>
              <a:t>Το εκπαιδευτικό υλικό του μαθήματος των Φυσικών </a:t>
            </a:r>
          </a:p>
        </p:txBody>
      </p:sp>
      <p:sp>
        <p:nvSpPr>
          <p:cNvPr id="15363" name="Rectangle 3"/>
          <p:cNvSpPr>
            <a:spLocks noGrp="1"/>
          </p:cNvSpPr>
          <p:nvPr>
            <p:ph type="body" idx="4294967295"/>
          </p:nvPr>
        </p:nvSpPr>
        <p:spPr>
          <a:xfrm>
            <a:off x="1096963" y="633413"/>
            <a:ext cx="10210800" cy="5454650"/>
          </a:xfrm>
        </p:spPr>
        <p:txBody>
          <a:bodyPr/>
          <a:lstStyle/>
          <a:p>
            <a:pPr marL="0" indent="0" algn="just" eaLnBrk="1" hangingPunct="1">
              <a:lnSpc>
                <a:spcPct val="100000"/>
              </a:lnSpc>
              <a:spcBef>
                <a:spcPct val="0"/>
              </a:spcBef>
              <a:spcAft>
                <a:spcPct val="0"/>
              </a:spcAft>
            </a:pPr>
            <a:r>
              <a:rPr lang="el-GR" altLang="el-GR" sz="2200" smtClean="0">
                <a:latin typeface="Calibri" pitchFamily="34" charset="0"/>
              </a:rPr>
              <a:t>Το μάθημα των Φυσικών της Ε΄ και Στ΄ τάξης του Δημοτικού Σχολείου υποστηρίζεται από τη σειρά των εγχειριδίων «</a:t>
            </a:r>
            <a:r>
              <a:rPr lang="el-GR" altLang="el-GR" sz="2200" b="1" smtClean="0">
                <a:latin typeface="Calibri" pitchFamily="34" charset="0"/>
              </a:rPr>
              <a:t>Φυσικά – Ερευνώ και Ανακαλύπτω</a:t>
            </a:r>
            <a:r>
              <a:rPr lang="el-GR" altLang="el-GR" sz="2200" smtClean="0">
                <a:latin typeface="Calibri" pitchFamily="34" charset="0"/>
              </a:rPr>
              <a:t>», η οποία περιλαμβάνει για κάθε τάξη το </a:t>
            </a:r>
            <a:r>
              <a:rPr lang="el-GR" altLang="el-GR" sz="2200" b="1" smtClean="0">
                <a:latin typeface="Calibri" pitchFamily="34" charset="0"/>
              </a:rPr>
              <a:t>Τετράδιο Εργασιών</a:t>
            </a:r>
            <a:r>
              <a:rPr lang="el-GR" altLang="el-GR" sz="2200" smtClean="0">
                <a:latin typeface="Calibri" pitchFamily="34" charset="0"/>
              </a:rPr>
              <a:t>, το </a:t>
            </a:r>
            <a:r>
              <a:rPr lang="el-GR" altLang="el-GR" sz="2200" b="1" smtClean="0">
                <a:latin typeface="Calibri" pitchFamily="34" charset="0"/>
              </a:rPr>
              <a:t>Βιβλίο Μαθητή</a:t>
            </a:r>
            <a:r>
              <a:rPr lang="el-GR" altLang="el-GR" sz="2200" smtClean="0">
                <a:latin typeface="Calibri" pitchFamily="34" charset="0"/>
              </a:rPr>
              <a:t> και το </a:t>
            </a:r>
            <a:r>
              <a:rPr lang="el-GR" altLang="el-GR" sz="2200" b="1" smtClean="0">
                <a:latin typeface="Calibri" pitchFamily="34" charset="0"/>
              </a:rPr>
              <a:t>Βιβλίο Εκπαιδευτικού</a:t>
            </a:r>
            <a:r>
              <a:rPr lang="el-GR" altLang="el-GR" sz="2200" smtClean="0">
                <a:latin typeface="Calibri" pitchFamily="34" charset="0"/>
              </a:rPr>
              <a:t>. </a:t>
            </a:r>
          </a:p>
          <a:p>
            <a:pPr marL="0" indent="0" algn="just" eaLnBrk="1" hangingPunct="1">
              <a:lnSpc>
                <a:spcPct val="100000"/>
              </a:lnSpc>
              <a:spcBef>
                <a:spcPct val="0"/>
              </a:spcBef>
              <a:spcAft>
                <a:spcPct val="0"/>
              </a:spcAft>
            </a:pPr>
            <a:r>
              <a:rPr lang="el-GR" altLang="el-GR" sz="2200" smtClean="0">
                <a:latin typeface="Calibri" pitchFamily="34" charset="0"/>
              </a:rPr>
              <a:t>Σε κάθε τάξη, η εκπαιδευτική διαδικασία για κάθε θεματικό αντικείμενο διαμορφώνεται με βάση τα </a:t>
            </a:r>
            <a:r>
              <a:rPr lang="el-GR" altLang="el-GR" sz="2200" b="1" smtClean="0">
                <a:latin typeface="Calibri" pitchFamily="34" charset="0"/>
              </a:rPr>
              <a:t>Φ.Ε.</a:t>
            </a:r>
            <a:r>
              <a:rPr lang="el-GR" altLang="el-GR" sz="2200" smtClean="0">
                <a:latin typeface="Calibri" pitchFamily="34" charset="0"/>
              </a:rPr>
              <a:t> του </a:t>
            </a:r>
            <a:r>
              <a:rPr lang="el-GR" altLang="el-GR" sz="2200" b="1" smtClean="0">
                <a:latin typeface="Calibri" pitchFamily="34" charset="0"/>
              </a:rPr>
              <a:t>Τετραδίου Εργασιών</a:t>
            </a:r>
            <a:r>
              <a:rPr lang="el-GR" altLang="el-GR" sz="2200" smtClean="0">
                <a:latin typeface="Calibri" pitchFamily="34" charset="0"/>
              </a:rPr>
              <a:t>, το οποίο είναι το κύριο, βασικό εγχειρίδιο του μαθήματος. </a:t>
            </a:r>
          </a:p>
          <a:p>
            <a:pPr marL="0" indent="0" algn="just" eaLnBrk="1" hangingPunct="1">
              <a:lnSpc>
                <a:spcPct val="100000"/>
              </a:lnSpc>
              <a:spcBef>
                <a:spcPct val="0"/>
              </a:spcBef>
              <a:spcAft>
                <a:spcPct val="0"/>
              </a:spcAft>
            </a:pPr>
            <a:r>
              <a:rPr lang="el-GR" altLang="el-GR" sz="2200" smtClean="0">
                <a:latin typeface="Calibri" pitchFamily="34" charset="0"/>
              </a:rPr>
              <a:t>Βασική στόχευση είναι να προωθείται </a:t>
            </a:r>
            <a:r>
              <a:rPr lang="el-GR" altLang="el-GR" sz="2200" b="1" smtClean="0">
                <a:latin typeface="Calibri" pitchFamily="34" charset="0"/>
              </a:rPr>
              <a:t>η ανακαλυπτική - διερευνητική μάθηση</a:t>
            </a:r>
            <a:r>
              <a:rPr lang="el-GR" altLang="el-GR" sz="2200" smtClean="0">
                <a:latin typeface="Calibri" pitchFamily="34" charset="0"/>
              </a:rPr>
              <a:t> μέσω της κατάλληλης αξιοποίησης του προσφερόμενου υλικού, αλλά και υλικού που θα αντλήσουν οι εκπαιδευτικοί από άλλες αξιόπιστες πηγές:</a:t>
            </a:r>
          </a:p>
          <a:p>
            <a:pPr marL="0" indent="0" eaLnBrk="1" hangingPunct="1">
              <a:lnSpc>
                <a:spcPct val="100000"/>
              </a:lnSpc>
              <a:spcBef>
                <a:spcPts val="400"/>
              </a:spcBef>
              <a:spcAft>
                <a:spcPct val="0"/>
              </a:spcAft>
              <a:buFont typeface="Wingdings" pitchFamily="2" charset="2"/>
              <a:buChar char="Ø"/>
            </a:pPr>
            <a:r>
              <a:rPr lang="el-GR" altLang="el-GR" sz="2200" smtClean="0">
                <a:latin typeface="Calibri" pitchFamily="34" charset="0"/>
              </a:rPr>
              <a:t> συμπληρωματικό προς το ισχύον πρόγραμμα σπουδών των Φ.Ε. Δημοτικού, </a:t>
            </a:r>
          </a:p>
          <a:p>
            <a:pPr marL="0" indent="0" eaLnBrk="1" hangingPunct="1">
              <a:lnSpc>
                <a:spcPct val="100000"/>
              </a:lnSpc>
              <a:spcBef>
                <a:spcPts val="400"/>
              </a:spcBef>
              <a:spcAft>
                <a:spcPct val="0"/>
              </a:spcAft>
              <a:buFont typeface="Wingdings" pitchFamily="2" charset="2"/>
              <a:buChar char="Ø"/>
            </a:pPr>
            <a:r>
              <a:rPr lang="el-GR" altLang="el-GR" sz="2200" smtClean="0">
                <a:latin typeface="Calibri" pitchFamily="34" charset="0"/>
              </a:rPr>
              <a:t> διαδραστικά βιβλία, </a:t>
            </a:r>
          </a:p>
          <a:p>
            <a:pPr marL="0" indent="0" eaLnBrk="1" hangingPunct="1">
              <a:lnSpc>
                <a:spcPct val="100000"/>
              </a:lnSpc>
              <a:spcBef>
                <a:spcPts val="400"/>
              </a:spcBef>
              <a:spcAft>
                <a:spcPct val="0"/>
              </a:spcAft>
              <a:buFont typeface="Wingdings" pitchFamily="2" charset="2"/>
              <a:buChar char="Ø"/>
            </a:pPr>
            <a:r>
              <a:rPr lang="el-GR" altLang="el-GR" sz="2200" smtClean="0">
                <a:latin typeface="Calibri" pitchFamily="34" charset="0"/>
              </a:rPr>
              <a:t> έγκυρα εκπαιδευτικά σενάρια, </a:t>
            </a:r>
          </a:p>
          <a:p>
            <a:pPr marL="0" indent="0" eaLnBrk="1" hangingPunct="1">
              <a:lnSpc>
                <a:spcPct val="100000"/>
              </a:lnSpc>
              <a:spcBef>
                <a:spcPts val="400"/>
              </a:spcBef>
              <a:spcAft>
                <a:spcPct val="0"/>
              </a:spcAft>
              <a:buFont typeface="Wingdings" pitchFamily="2" charset="2"/>
              <a:buChar char="Ø"/>
            </a:pPr>
            <a:r>
              <a:rPr lang="el-GR" altLang="el-GR" sz="2200" smtClean="0">
                <a:latin typeface="Calibri" pitchFamily="34" charset="0"/>
              </a:rPr>
              <a:t> έγκυρους δικτυακούς τόπους, </a:t>
            </a:r>
          </a:p>
          <a:p>
            <a:pPr marL="0" indent="0" eaLnBrk="1" hangingPunct="1">
              <a:lnSpc>
                <a:spcPct val="100000"/>
              </a:lnSpc>
              <a:spcBef>
                <a:spcPts val="400"/>
              </a:spcBef>
              <a:spcAft>
                <a:spcPct val="0"/>
              </a:spcAft>
              <a:buFont typeface="Wingdings" pitchFamily="2" charset="2"/>
              <a:buChar char="Ø"/>
            </a:pPr>
            <a:r>
              <a:rPr lang="el-GR" altLang="el-GR" sz="2200" smtClean="0">
                <a:latin typeface="Calibri" pitchFamily="34" charset="0"/>
              </a:rPr>
              <a:t> επιστημονικούς φορείς, </a:t>
            </a:r>
          </a:p>
          <a:p>
            <a:pPr marL="0" indent="0" eaLnBrk="1" hangingPunct="1">
              <a:lnSpc>
                <a:spcPct val="100000"/>
              </a:lnSpc>
              <a:spcBef>
                <a:spcPts val="400"/>
              </a:spcBef>
              <a:spcAft>
                <a:spcPct val="0"/>
              </a:spcAft>
              <a:buFont typeface="Wingdings" pitchFamily="2" charset="2"/>
              <a:buChar char="Ø"/>
            </a:pPr>
            <a:r>
              <a:rPr lang="el-GR" altLang="el-GR" sz="2200" smtClean="0">
                <a:latin typeface="Calibri" pitchFamily="34" charset="0"/>
              </a:rPr>
              <a:t> δοκιμασμένες προτάσεις εκπαιδευτικών ή εκπαιδευτικών κοινοτήτων μάθησης, κ.λπ..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225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225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par>
                                <p:cTn id="11" presetID="1" presetClass="entr" presetSubtype="0" fill="hold" nodeType="withEffect">
                                  <p:stCondLst>
                                    <p:cond delay="2250"/>
                                  </p:stCondLst>
                                  <p:childTnLst>
                                    <p:set>
                                      <p:cBhvr>
                                        <p:cTn id="12" dur="1" fill="hold">
                                          <p:stCondLst>
                                            <p:cond delay="0"/>
                                          </p:stCondLst>
                                        </p:cTn>
                                        <p:tgtEl>
                                          <p:spTgt spid="15363">
                                            <p:txEl>
                                              <p:pRg st="3" end="3"/>
                                            </p:txEl>
                                          </p:spTgt>
                                        </p:tgtEl>
                                        <p:attrNameLst>
                                          <p:attrName>style.visibility</p:attrName>
                                        </p:attrNameLst>
                                      </p:cBhvr>
                                      <p:to>
                                        <p:strVal val="visible"/>
                                      </p:to>
                                    </p:set>
                                  </p:childTnLst>
                                </p:cTn>
                              </p:par>
                              <p:par>
                                <p:cTn id="13" presetID="1" presetClass="entr" presetSubtype="0" fill="hold" nodeType="withEffect">
                                  <p:stCondLst>
                                    <p:cond delay="2250"/>
                                  </p:stCondLst>
                                  <p:childTnLst>
                                    <p:set>
                                      <p:cBhvr>
                                        <p:cTn id="14" dur="1" fill="hold">
                                          <p:stCondLst>
                                            <p:cond delay="0"/>
                                          </p:stCondLst>
                                        </p:cTn>
                                        <p:tgtEl>
                                          <p:spTgt spid="15363">
                                            <p:txEl>
                                              <p:pRg st="4" end="4"/>
                                            </p:txEl>
                                          </p:spTgt>
                                        </p:tgtEl>
                                        <p:attrNameLst>
                                          <p:attrName>style.visibility</p:attrName>
                                        </p:attrNameLst>
                                      </p:cBhvr>
                                      <p:to>
                                        <p:strVal val="visible"/>
                                      </p:to>
                                    </p:set>
                                  </p:childTnLst>
                                </p:cTn>
                              </p:par>
                              <p:par>
                                <p:cTn id="15" presetID="1" presetClass="entr" presetSubtype="0" fill="hold" nodeType="withEffect">
                                  <p:stCondLst>
                                    <p:cond delay="2250"/>
                                  </p:stCondLst>
                                  <p:childTnLst>
                                    <p:set>
                                      <p:cBhvr>
                                        <p:cTn id="16" dur="1" fill="hold">
                                          <p:stCondLst>
                                            <p:cond delay="0"/>
                                          </p:stCondLst>
                                        </p:cTn>
                                        <p:tgtEl>
                                          <p:spTgt spid="15363">
                                            <p:txEl>
                                              <p:pRg st="5" end="5"/>
                                            </p:txEl>
                                          </p:spTgt>
                                        </p:tgtEl>
                                        <p:attrNameLst>
                                          <p:attrName>style.visibility</p:attrName>
                                        </p:attrNameLst>
                                      </p:cBhvr>
                                      <p:to>
                                        <p:strVal val="visible"/>
                                      </p:to>
                                    </p:set>
                                  </p:childTnLst>
                                </p:cTn>
                              </p:par>
                              <p:par>
                                <p:cTn id="17" presetID="1" presetClass="entr" presetSubtype="0" fill="hold" nodeType="withEffect">
                                  <p:stCondLst>
                                    <p:cond delay="225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par>
                                <p:cTn id="19" presetID="1" presetClass="entr" presetSubtype="0" fill="hold" nodeType="withEffect">
                                  <p:stCondLst>
                                    <p:cond delay="2250"/>
                                  </p:stCondLst>
                                  <p:childTnLst>
                                    <p:set>
                                      <p:cBhvr>
                                        <p:cTn id="20" dur="1" fill="hold">
                                          <p:stCondLst>
                                            <p:cond delay="0"/>
                                          </p:stCondLst>
                                        </p:cTn>
                                        <p:tgtEl>
                                          <p:spTgt spid="15363">
                                            <p:txEl>
                                              <p:pRg st="7" end="7"/>
                                            </p:txEl>
                                          </p:spTgt>
                                        </p:tgtEl>
                                        <p:attrNameLst>
                                          <p:attrName>style.visibility</p:attrName>
                                        </p:attrNameLst>
                                      </p:cBhvr>
                                      <p:to>
                                        <p:strVal val="visible"/>
                                      </p:to>
                                    </p:set>
                                  </p:childTnLst>
                                </p:cTn>
                              </p:par>
                              <p:par>
                                <p:cTn id="21" presetID="1" presetClass="entr" presetSubtype="0" fill="hold" nodeType="withEffect">
                                  <p:stCondLst>
                                    <p:cond delay="2250"/>
                                  </p:stCondLst>
                                  <p:childTnLst>
                                    <p:set>
                                      <p:cBhvr>
                                        <p:cTn id="22" dur="1" fill="hold">
                                          <p:stCondLst>
                                            <p:cond delay="0"/>
                                          </p:stCondLst>
                                        </p:cTn>
                                        <p:tgtEl>
                                          <p:spTgt spid="153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Εικόνα 3"/>
          <p:cNvPicPr>
            <a:picLocks noChangeAspect="1"/>
          </p:cNvPicPr>
          <p:nvPr/>
        </p:nvPicPr>
        <p:blipFill>
          <a:blip r:embed="rId2"/>
          <a:srcRect b="3770"/>
          <a:stretch>
            <a:fillRect/>
          </a:stretch>
        </p:blipFill>
        <p:spPr bwMode="auto">
          <a:xfrm>
            <a:off x="1447800" y="0"/>
            <a:ext cx="9436100" cy="6332538"/>
          </a:xfrm>
          <a:prstGeom prst="rect">
            <a:avLst/>
          </a:prstGeom>
          <a:noFill/>
          <a:ln w="9525">
            <a:noFill/>
            <a:miter lim="800000"/>
            <a:headEnd/>
            <a:tailEnd/>
          </a:ln>
        </p:spPr>
      </p:pic>
      <p:sp>
        <p:nvSpPr>
          <p:cNvPr id="16386" name="TextBox 1"/>
          <p:cNvSpPr txBox="1">
            <a:spLocks noChangeArrowheads="1"/>
          </p:cNvSpPr>
          <p:nvPr/>
        </p:nvSpPr>
        <p:spPr bwMode="auto">
          <a:xfrm rot="-5400000">
            <a:off x="-2178050" y="2870200"/>
            <a:ext cx="5888038" cy="954088"/>
          </a:xfrm>
          <a:prstGeom prst="rect">
            <a:avLst/>
          </a:prstGeom>
          <a:noFill/>
          <a:ln w="9525">
            <a:noFill/>
            <a:miter lim="800000"/>
            <a:headEnd/>
            <a:tailEnd/>
          </a:ln>
        </p:spPr>
        <p:txBody>
          <a:bodyPr>
            <a:spAutoFit/>
          </a:bodyPr>
          <a:lstStyle/>
          <a:p>
            <a:pPr algn="ctr" eaLnBrk="0" hangingPunct="0"/>
            <a:r>
              <a:rPr lang="el-GR" sz="2800"/>
              <a:t>Παραδείγματα προτεινόμενου </a:t>
            </a:r>
          </a:p>
          <a:p>
            <a:pPr algn="ctr" eaLnBrk="0" hangingPunct="0"/>
            <a:r>
              <a:rPr lang="el-GR" sz="2800"/>
              <a:t>Συμπληρωματικού υλικού</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Εικόνα 6"/>
          <p:cNvPicPr>
            <a:picLocks noChangeAspect="1"/>
          </p:cNvPicPr>
          <p:nvPr/>
        </p:nvPicPr>
        <p:blipFill>
          <a:blip r:embed="rId2"/>
          <a:srcRect/>
          <a:stretch>
            <a:fillRect/>
          </a:stretch>
        </p:blipFill>
        <p:spPr bwMode="auto">
          <a:xfrm>
            <a:off x="1425575" y="-241300"/>
            <a:ext cx="9001125" cy="6642100"/>
          </a:xfrm>
          <a:prstGeom prst="rect">
            <a:avLst/>
          </a:prstGeom>
          <a:noFill/>
          <a:ln w="9525">
            <a:noFill/>
            <a:miter lim="800000"/>
            <a:headEnd/>
            <a:tailEnd/>
          </a:ln>
        </p:spPr>
      </p:pic>
      <p:sp>
        <p:nvSpPr>
          <p:cNvPr id="17410" name="TextBox 3"/>
          <p:cNvSpPr txBox="1">
            <a:spLocks noChangeArrowheads="1"/>
          </p:cNvSpPr>
          <p:nvPr/>
        </p:nvSpPr>
        <p:spPr bwMode="auto">
          <a:xfrm rot="-5400000">
            <a:off x="-2178050" y="2870200"/>
            <a:ext cx="5888038" cy="954088"/>
          </a:xfrm>
          <a:prstGeom prst="rect">
            <a:avLst/>
          </a:prstGeom>
          <a:noFill/>
          <a:ln w="9525">
            <a:noFill/>
            <a:miter lim="800000"/>
            <a:headEnd/>
            <a:tailEnd/>
          </a:ln>
        </p:spPr>
        <p:txBody>
          <a:bodyPr>
            <a:spAutoFit/>
          </a:bodyPr>
          <a:lstStyle/>
          <a:p>
            <a:pPr algn="ctr" eaLnBrk="0" hangingPunct="0"/>
            <a:r>
              <a:rPr lang="el-GR" sz="2800"/>
              <a:t>Παραδείγματα προτεινόμενου </a:t>
            </a:r>
          </a:p>
          <a:p>
            <a:pPr algn="ctr" eaLnBrk="0" hangingPunct="0"/>
            <a:r>
              <a:rPr lang="el-GR" sz="2800"/>
              <a:t>Συμπληρωματικού υλικού</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bwMode="auto">
          <a:xfrm>
            <a:off x="1096963" y="0"/>
            <a:ext cx="10058400" cy="709613"/>
          </a:xfrm>
          <a:solidFill>
            <a:srgbClr val="996600">
              <a:alpha val="20000"/>
            </a:srgbClr>
          </a:solidFill>
        </p:spPr>
        <p:txBody>
          <a:bodyPr wrap="square" numCol="1" anchorCtr="0" compatLnSpc="1">
            <a:prstTxWarp prst="textNoShape">
              <a:avLst/>
            </a:prstTxWarp>
          </a:bodyPr>
          <a:lstStyle/>
          <a:p>
            <a:pPr eaLnBrk="1" hangingPunct="1"/>
            <a:r>
              <a:rPr lang="el-GR" sz="2600" smtClean="0">
                <a:solidFill>
                  <a:srgbClr val="800000"/>
                </a:solidFill>
                <a:latin typeface="Calibri" pitchFamily="34" charset="0"/>
              </a:rPr>
              <a:t>Μεθοδολογική προσέγγιση: φάση της ολοκλήρωσης/ ανασκόπησης</a:t>
            </a:r>
            <a:r>
              <a:rPr lang="el-GR" sz="4400" smtClean="0">
                <a:latin typeface="Calibri" pitchFamily="34" charset="0"/>
              </a:rPr>
              <a:t> </a:t>
            </a:r>
          </a:p>
        </p:txBody>
      </p:sp>
      <p:sp>
        <p:nvSpPr>
          <p:cNvPr id="23555" name="Rectangle 3"/>
          <p:cNvSpPr>
            <a:spLocks noGrp="1"/>
          </p:cNvSpPr>
          <p:nvPr>
            <p:ph type="body" idx="4294967295"/>
          </p:nvPr>
        </p:nvSpPr>
        <p:spPr>
          <a:xfrm>
            <a:off x="1096963" y="709613"/>
            <a:ext cx="10636250" cy="5784850"/>
          </a:xfrm>
        </p:spPr>
        <p:txBody>
          <a:bodyPr/>
          <a:lstStyle/>
          <a:p>
            <a:pPr marL="0" algn="just" eaLnBrk="1" hangingPunct="1">
              <a:lnSpc>
                <a:spcPct val="100000"/>
              </a:lnSpc>
              <a:spcBef>
                <a:spcPts val="600"/>
              </a:spcBef>
              <a:spcAft>
                <a:spcPct val="0"/>
              </a:spcAft>
            </a:pPr>
            <a:r>
              <a:rPr lang="el-GR" altLang="el-GR" sz="2400" smtClean="0">
                <a:latin typeface="Calibri" pitchFamily="34" charset="0"/>
              </a:rPr>
              <a:t>Στο πλαίσιο της αναδιάρθρωσης και εξορθολογισμού της διδακτέας ύλης και των ωρών του μαθήματος Φυσικά Ε΄ και Στ΄ Δημοτικού ελήφθη μέριμνα ώστε να υπάρχει χρόνος για δημιουργικές δραστηριότητες ανακεφαλαίωσης, αναπλαισίωσης της γνώσης και αναστοχασμού επί των όσων μελέτησαν οι μαθητές/τριες. </a:t>
            </a:r>
          </a:p>
          <a:p>
            <a:pPr marL="0" algn="just" eaLnBrk="1" hangingPunct="1">
              <a:lnSpc>
                <a:spcPct val="100000"/>
              </a:lnSpc>
              <a:spcBef>
                <a:spcPts val="600"/>
              </a:spcBef>
              <a:spcAft>
                <a:spcPct val="0"/>
              </a:spcAft>
            </a:pPr>
            <a:r>
              <a:rPr lang="el-GR" altLang="el-GR" sz="2400" smtClean="0">
                <a:latin typeface="Calibri" pitchFamily="34" charset="0"/>
              </a:rPr>
              <a:t>Στη φάση της ανασκόπησης κάθε ενότητας μπορεί να πραγματοποιηθεί ποικιλία δραστηριοτήτων, όπως:</a:t>
            </a:r>
          </a:p>
          <a:p>
            <a:pPr marL="0" eaLnBrk="1" hangingPunct="1">
              <a:lnSpc>
                <a:spcPct val="80000"/>
              </a:lnSpc>
              <a:spcAft>
                <a:spcPct val="0"/>
              </a:spcAft>
              <a:buFont typeface="Wingdings" pitchFamily="2" charset="2"/>
              <a:buChar char="Ø"/>
            </a:pPr>
            <a:r>
              <a:rPr lang="el-GR" altLang="el-GR" sz="2400" smtClean="0">
                <a:latin typeface="Calibri" pitchFamily="34" charset="0"/>
              </a:rPr>
              <a:t>μικρά σχέδια εργασίας - τεχνολογικές  κατασκευές, </a:t>
            </a:r>
          </a:p>
          <a:p>
            <a:pPr marL="0" eaLnBrk="1" hangingPunct="1">
              <a:lnSpc>
                <a:spcPct val="80000"/>
              </a:lnSpc>
              <a:spcAft>
                <a:spcPct val="0"/>
              </a:spcAft>
              <a:buFont typeface="Wingdings" pitchFamily="2" charset="2"/>
              <a:buChar char="Ø"/>
            </a:pPr>
            <a:r>
              <a:rPr lang="el-GR" altLang="el-GR" sz="2400" smtClean="0">
                <a:latin typeface="Calibri" pitchFamily="34" charset="0"/>
              </a:rPr>
              <a:t>επίλυση προβλημάτων-γρίφων, </a:t>
            </a:r>
          </a:p>
          <a:p>
            <a:pPr marL="0" eaLnBrk="1" hangingPunct="1">
              <a:lnSpc>
                <a:spcPct val="80000"/>
              </a:lnSpc>
              <a:spcAft>
                <a:spcPct val="0"/>
              </a:spcAft>
              <a:buFont typeface="Wingdings" pitchFamily="2" charset="2"/>
              <a:buChar char="Ø"/>
            </a:pPr>
            <a:r>
              <a:rPr lang="el-GR" altLang="el-GR" sz="2400" smtClean="0">
                <a:latin typeface="Calibri" pitchFamily="34" charset="0"/>
              </a:rPr>
              <a:t>ατομικοί και ομαδικοί εννοιολογικοί χάρτες, </a:t>
            </a:r>
          </a:p>
          <a:p>
            <a:pPr marL="0" eaLnBrk="1" hangingPunct="1">
              <a:lnSpc>
                <a:spcPct val="80000"/>
              </a:lnSpc>
              <a:spcAft>
                <a:spcPct val="0"/>
              </a:spcAft>
              <a:buFont typeface="Wingdings" pitchFamily="2" charset="2"/>
              <a:buChar char="Ø"/>
            </a:pPr>
            <a:r>
              <a:rPr lang="el-GR" altLang="el-GR" sz="2400" smtClean="0">
                <a:latin typeface="Calibri" pitchFamily="34" charset="0"/>
              </a:rPr>
              <a:t>αφίσες (που συνδέουν την επιστήμη, το περιβάλλον, την τεχνολογία και την κοινωνία), </a:t>
            </a:r>
          </a:p>
          <a:p>
            <a:pPr marL="0" eaLnBrk="1" hangingPunct="1">
              <a:lnSpc>
                <a:spcPct val="80000"/>
              </a:lnSpc>
              <a:spcAft>
                <a:spcPct val="0"/>
              </a:spcAft>
              <a:buFont typeface="Wingdings" pitchFamily="2" charset="2"/>
              <a:buChar char="Ø"/>
            </a:pPr>
            <a:r>
              <a:rPr lang="el-GR" altLang="el-GR" sz="2400" smtClean="0">
                <a:latin typeface="Calibri" pitchFamily="34" charset="0"/>
              </a:rPr>
              <a:t>δημιουργία ιστορικών αφηγήσεων με πρωταγωνιστές επιστήμονες, </a:t>
            </a:r>
          </a:p>
          <a:p>
            <a:pPr marL="0" eaLnBrk="1" hangingPunct="1">
              <a:lnSpc>
                <a:spcPct val="80000"/>
              </a:lnSpc>
              <a:spcAft>
                <a:spcPct val="0"/>
              </a:spcAft>
              <a:buFont typeface="Wingdings" pitchFamily="2" charset="2"/>
              <a:buChar char="Ø"/>
            </a:pPr>
            <a:r>
              <a:rPr lang="el-GR" altLang="el-GR" sz="2400" smtClean="0">
                <a:latin typeface="Calibri" pitchFamily="34" charset="0"/>
              </a:rPr>
              <a:t>δημιουργία παιχνιδιών, πραγματοποίηση ατομικών και ομαδικών δοκιμασιών (προφορικών και γραπτών)</a:t>
            </a:r>
            <a:r>
              <a:rPr lang="el-GR" altLang="el-GR" sz="2400" smtClean="0">
                <a:latin typeface="Arial"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idx="4294967295"/>
          </p:nvPr>
        </p:nvSpPr>
        <p:spPr bwMode="auto">
          <a:xfrm>
            <a:off x="1096963" y="160338"/>
            <a:ext cx="10058400" cy="579437"/>
          </a:xfrm>
          <a:solidFill>
            <a:srgbClr val="996600">
              <a:alpha val="20000"/>
            </a:srgbClr>
          </a:solidFill>
        </p:spPr>
        <p:txBody>
          <a:bodyPr wrap="square" numCol="1" anchorCtr="0" compatLnSpc="1">
            <a:prstTxWarp prst="textNoShape">
              <a:avLst/>
            </a:prstTxWarp>
            <a:noAutofit/>
          </a:bodyPr>
          <a:lstStyle/>
          <a:p>
            <a:pPr eaLnBrk="1" hangingPunct="1"/>
            <a:r>
              <a:rPr lang="el-GR" sz="2800" smtClean="0">
                <a:solidFill>
                  <a:srgbClr val="800000"/>
                </a:solidFill>
                <a:latin typeface="Calibri" pitchFamily="34" charset="0"/>
              </a:rPr>
              <a:t>Μεθοδολογική προσέγγιση: </a:t>
            </a:r>
            <a:r>
              <a:rPr lang="el-GR" sz="2800" b="1" smtClean="0">
                <a:solidFill>
                  <a:srgbClr val="800000"/>
                </a:solidFill>
                <a:latin typeface="Calibri" pitchFamily="34" charset="0"/>
              </a:rPr>
              <a:t>Πανηγύρι της Επιστήμης</a:t>
            </a:r>
            <a:r>
              <a:rPr lang="el-GR" sz="2800" b="1" smtClean="0">
                <a:latin typeface="Calibri" pitchFamily="34" charset="0"/>
              </a:rPr>
              <a:t> </a:t>
            </a:r>
          </a:p>
        </p:txBody>
      </p:sp>
      <p:sp>
        <p:nvSpPr>
          <p:cNvPr id="19458" name="Rectangle 3"/>
          <p:cNvSpPr>
            <a:spLocks noGrp="1"/>
          </p:cNvSpPr>
          <p:nvPr>
            <p:ph type="body" idx="4294967295"/>
          </p:nvPr>
        </p:nvSpPr>
        <p:spPr>
          <a:xfrm>
            <a:off x="1096963" y="1173163"/>
            <a:ext cx="10058400" cy="5026025"/>
          </a:xfrm>
        </p:spPr>
        <p:txBody>
          <a:bodyPr/>
          <a:lstStyle/>
          <a:p>
            <a:pPr algn="just" eaLnBrk="1" hangingPunct="1">
              <a:lnSpc>
                <a:spcPct val="150000"/>
              </a:lnSpc>
            </a:pPr>
            <a:r>
              <a:rPr lang="el-GR" altLang="el-GR" smtClean="0">
                <a:latin typeface="Calibri" pitchFamily="34" charset="0"/>
              </a:rPr>
              <a:t>Προτείνεται με την ολοκλήρωση των ενοτήτων προς το τέλος του σχολικού έτους, να πραγματοποιηθεί στη σχολική μονάδα με τη συμμετοχή της Ε΄ &amp; Στ΄ τάξης </a:t>
            </a:r>
            <a:r>
              <a:rPr lang="el-GR" altLang="el-GR" b="1" smtClean="0">
                <a:latin typeface="Calibri" pitchFamily="34" charset="0"/>
              </a:rPr>
              <a:t>Πανηγύρι της Επιστήμης,</a:t>
            </a:r>
            <a:r>
              <a:rPr lang="el-GR" altLang="el-GR" smtClean="0">
                <a:latin typeface="Calibri" pitchFamily="34" charset="0"/>
              </a:rPr>
              <a:t> στο οποίο οι μαθητές/τριες θα παρουσιάσουν στη σχολική κοινότητα (μαθητές, εκπαιδευτικούς, γονείς) πειράματα, τεχνολογικές κατασκευές και άλλο υλικό (εννοιολογικούς χάρτες, αφίσες, κείμενα, …) που δημιούργησαν ολόκληρη τη χρονιά στο πλαίσιο του μαθήματος.</a:t>
            </a:r>
            <a:endParaRPr lang="en-US" altLang="el-GR" smtClean="0">
              <a:latin typeface="Calibri" pitchFamily="34" charset="0"/>
            </a:endParaRPr>
          </a:p>
          <a:p>
            <a:pPr algn="just" eaLnBrk="1" hangingPunct="1">
              <a:buFont typeface="Wingdings" pitchFamily="2" charset="2"/>
              <a:buChar char="Ø"/>
            </a:pPr>
            <a:r>
              <a:rPr lang="en-US" altLang="el-GR" smtClean="0">
                <a:latin typeface="Calibri" pitchFamily="34" charset="0"/>
                <a:hlinkClick r:id="rId2"/>
              </a:rPr>
              <a:t>http://lsg.ucy.ac.cy/other/sciencefair/</a:t>
            </a:r>
            <a:r>
              <a:rPr lang="en-US" altLang="el-GR" smtClean="0">
                <a:latin typeface="Calibri" pitchFamily="34" charset="0"/>
              </a:rPr>
              <a:t> </a:t>
            </a:r>
          </a:p>
          <a:p>
            <a:pPr algn="just" eaLnBrk="1" hangingPunct="1">
              <a:buFont typeface="Wingdings" pitchFamily="2" charset="2"/>
              <a:buChar char="Ø"/>
            </a:pPr>
            <a:r>
              <a:rPr lang="en-US" altLang="el-GR" smtClean="0">
                <a:latin typeface="Calibri" pitchFamily="34" charset="0"/>
                <a:hlinkClick r:id="rId3"/>
              </a:rPr>
              <a:t>http://9dim-rethymn.reth.sch.gr/contents_gr/scilab/3rd_sci.fair.htm</a:t>
            </a:r>
            <a:r>
              <a:rPr lang="en-US" altLang="el-GR" smtClean="0">
                <a:latin typeface="Calibri" pitchFamily="34" charset="0"/>
              </a:rPr>
              <a:t> </a:t>
            </a:r>
          </a:p>
          <a:p>
            <a:pPr algn="just" eaLnBrk="1" hangingPunct="1">
              <a:buFont typeface="Wingdings" pitchFamily="2" charset="2"/>
              <a:buChar char="Ø"/>
            </a:pPr>
            <a:r>
              <a:rPr lang="en-US" altLang="el-GR" smtClean="0">
                <a:latin typeface="Calibri" pitchFamily="34" charset="0"/>
                <a:hlinkClick r:id="rId4"/>
              </a:rPr>
              <a:t>http://www.youblisher.com/p/785466-Olympic-School-Patrinopoulos-Karakosta-pdf/</a:t>
            </a:r>
            <a:r>
              <a:rPr lang="en-US" altLang="el-GR" smtClean="0">
                <a:latin typeface="Calibri" pitchFamily="34" charset="0"/>
              </a:rPr>
              <a:t> </a:t>
            </a:r>
            <a:r>
              <a:rPr lang="el-GR" altLang="el-GR" smtClean="0">
                <a:latin typeface="Calibri" pitchFamily="34" charset="0"/>
              </a:rPr>
              <a:t> </a:t>
            </a:r>
            <a:endParaRPr lang="en-US" altLang="el-GR" smtClean="0">
              <a:latin typeface="Calibri" pitchFamily="34" charset="0"/>
            </a:endParaRPr>
          </a:p>
          <a:p>
            <a:pPr algn="just" eaLnBrk="1" hangingPunct="1">
              <a:buFont typeface="Wingdings" pitchFamily="2" charset="2"/>
              <a:buChar char="Ø"/>
            </a:pPr>
            <a:r>
              <a:rPr lang="en-US" altLang="el-GR" smtClean="0">
                <a:solidFill>
                  <a:srgbClr val="FF0000"/>
                </a:solidFill>
                <a:latin typeface="Calibri" pitchFamily="34" charset="0"/>
                <a:hlinkClick r:id="rId5"/>
              </a:rPr>
              <a:t>http://efepereth.wikidot.com/science-fair-intro</a:t>
            </a:r>
            <a:r>
              <a:rPr lang="en-US" altLang="el-GR" smtClean="0">
                <a:solidFill>
                  <a:srgbClr val="FF0000"/>
                </a:solidFill>
                <a:latin typeface="Calibri" pitchFamily="34" charset="0"/>
              </a:rPr>
              <a:t> </a:t>
            </a:r>
            <a:endParaRPr lang="el-GR" altLang="el-GR" smtClean="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1096963" y="758825"/>
            <a:ext cx="10058400" cy="3565525"/>
          </a:xfrm>
        </p:spPr>
        <p:txBody>
          <a:bodyPr/>
          <a:lstStyle/>
          <a:p>
            <a:pPr>
              <a:defRPr/>
            </a:pPr>
            <a:endParaRPr lang="el-GR"/>
          </a:p>
        </p:txBody>
      </p:sp>
      <p:sp>
        <p:nvSpPr>
          <p:cNvPr id="6" name="Θέση κειμένου 5"/>
          <p:cNvSpPr>
            <a:spLocks noGrp="1"/>
          </p:cNvSpPr>
          <p:nvPr>
            <p:ph type="body" idx="1"/>
          </p:nvPr>
        </p:nvSpPr>
        <p:spPr>
          <a:xfrm>
            <a:off x="1096963" y="4452938"/>
            <a:ext cx="10058400" cy="1143000"/>
          </a:xfrm>
        </p:spPr>
        <p:txBody>
          <a:bodyPr/>
          <a:lstStyle/>
          <a:p>
            <a:pPr>
              <a:defRPr/>
            </a:pPr>
            <a:endParaRPr lang="el-GR"/>
          </a:p>
        </p:txBody>
      </p:sp>
      <p:pic>
        <p:nvPicPr>
          <p:cNvPr id="20483" name="Picture 2" descr="G:\Υλικό Σχολείου\Φωτογραφίες\Σχολείο 2013 - 2014\autocollage\paroysiasi_AutoCollage_8_Imagesc.jpg"/>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bwMode="auto">
          <a:xfrm>
            <a:off x="1096963" y="538163"/>
            <a:ext cx="10058400" cy="784225"/>
          </a:xfrm>
          <a:solidFill>
            <a:srgbClr val="996600">
              <a:alpha val="20000"/>
            </a:srgbClr>
          </a:solidFill>
        </p:spPr>
        <p:txBody>
          <a:bodyPr wrap="square" numCol="1" anchorCtr="0" compatLnSpc="1">
            <a:prstTxWarp prst="textNoShape">
              <a:avLst/>
            </a:prstTxWarp>
          </a:bodyPr>
          <a:lstStyle/>
          <a:p>
            <a:pPr eaLnBrk="1" hangingPunct="1">
              <a:defRPr/>
            </a:pPr>
            <a:r>
              <a:rPr lang="el-GR" sz="4400">
                <a:latin typeface="Calibri" pitchFamily="34" charset="0"/>
                <a:cs typeface="Arial" charset="0"/>
              </a:rPr>
              <a:t>Συνοψίζοντας (1)</a:t>
            </a:r>
          </a:p>
        </p:txBody>
      </p:sp>
      <p:sp>
        <p:nvSpPr>
          <p:cNvPr id="31747" name="Θέση περιεχομένου 2"/>
          <p:cNvSpPr>
            <a:spLocks noGrp="1"/>
          </p:cNvSpPr>
          <p:nvPr>
            <p:ph idx="4294967295"/>
          </p:nvPr>
        </p:nvSpPr>
        <p:spPr>
          <a:xfrm>
            <a:off x="1089025" y="1439863"/>
            <a:ext cx="10058400" cy="4022725"/>
          </a:xfrm>
        </p:spPr>
        <p:txBody>
          <a:bodyPr/>
          <a:lstStyle/>
          <a:p>
            <a:pPr algn="just" eaLnBrk="1" hangingPunct="1">
              <a:buFont typeface="Wingdings" pitchFamily="2" charset="2"/>
              <a:buChar char="Ø"/>
            </a:pPr>
            <a:r>
              <a:rPr lang="el-GR" altLang="el-GR" sz="2800" smtClean="0">
                <a:latin typeface="Calibri" pitchFamily="34" charset="0"/>
              </a:rPr>
              <a:t> Ως προς τη μεθοδολογική προσέγγιση &amp; βασιζόμενοι/ες στις κατευθύνσεις των σχολικών εγχειριδίων</a:t>
            </a:r>
            <a:r>
              <a:rPr lang="en-US" altLang="el-GR" sz="2800" smtClean="0">
                <a:latin typeface="Calibri" pitchFamily="34" charset="0"/>
              </a:rPr>
              <a:t> </a:t>
            </a:r>
            <a:r>
              <a:rPr lang="el-GR" altLang="el-GR" sz="2800" smtClean="0">
                <a:latin typeface="Calibri" pitchFamily="34" charset="0"/>
              </a:rPr>
              <a:t>επιδιώκεται:</a:t>
            </a:r>
          </a:p>
          <a:p>
            <a:pPr algn="just" eaLnBrk="1" hangingPunct="1">
              <a:buFont typeface="Wingdings" pitchFamily="2" charset="2"/>
              <a:buChar char="Ø"/>
            </a:pPr>
            <a:endParaRPr lang="el-GR" altLang="el-GR" sz="1000" smtClean="0">
              <a:latin typeface="Calibri" pitchFamily="34" charset="0"/>
            </a:endParaRPr>
          </a:p>
          <a:p>
            <a:pPr lvl="1" algn="just" eaLnBrk="1" hangingPunct="1">
              <a:buFontTx/>
              <a:buChar char="-"/>
            </a:pPr>
            <a:r>
              <a:rPr lang="el-GR" altLang="el-GR" smtClean="0">
                <a:latin typeface="Calibri" pitchFamily="34" charset="0"/>
              </a:rPr>
              <a:t>η προώθηση της διερεύνησης μέσω της διατύπωσης ερευνητικών ερωτημάτων και προβλημάτων γρίφων</a:t>
            </a:r>
          </a:p>
          <a:p>
            <a:pPr lvl="1" algn="just" eaLnBrk="1" hangingPunct="1">
              <a:buFontTx/>
              <a:buChar char="-"/>
            </a:pPr>
            <a:endParaRPr lang="el-GR" altLang="el-GR" sz="1600" smtClean="0">
              <a:latin typeface="Calibri" pitchFamily="34" charset="0"/>
            </a:endParaRPr>
          </a:p>
          <a:p>
            <a:pPr lvl="1" algn="just" eaLnBrk="1" hangingPunct="1">
              <a:buFontTx/>
              <a:buChar char="-"/>
            </a:pPr>
            <a:r>
              <a:rPr lang="el-GR" altLang="el-GR" smtClean="0">
                <a:latin typeface="Calibri" pitchFamily="34" charset="0"/>
              </a:rPr>
              <a:t>η ενεργός εμπλοκή των μαθητών/τριών σε βιωματικές δραστηριότητες και πειραματισμό με απλά υλικά</a:t>
            </a:r>
            <a:r>
              <a:rPr lang="el-GR" altLang="el-GR" smtClean="0">
                <a:latin typeface="Arial" charset="0"/>
              </a:rPr>
              <a:t> </a:t>
            </a:r>
            <a:r>
              <a:rPr lang="el-GR" altLang="el-GR" smtClean="0">
                <a:latin typeface="Calibri" pitchFamily="34" charset="0"/>
              </a:rPr>
              <a:t>– εργασία σε ομάδες (συνεργατική διερεύνηση)</a:t>
            </a:r>
            <a:endParaRPr lang="el-GR" altLang="el-GR" smtClean="0">
              <a:latin typeface="Arial" charset="0"/>
            </a:endParaRPr>
          </a:p>
          <a:p>
            <a:pPr lvl="1" algn="just" eaLnBrk="1" hangingPunct="1">
              <a:buFontTx/>
              <a:buChar char="-"/>
            </a:pPr>
            <a:endParaRPr lang="el-GR" altLang="el-GR" sz="1600" smtClean="0">
              <a:latin typeface="Arial" charset="0"/>
            </a:endParaRPr>
          </a:p>
          <a:p>
            <a:pPr lvl="1" algn="just" eaLnBrk="1" hangingPunct="1">
              <a:buFont typeface="Wingdings" pitchFamily="2" charset="2"/>
              <a:buNone/>
            </a:pPr>
            <a:r>
              <a:rPr lang="el-GR" altLang="el-GR" smtClean="0">
                <a:latin typeface="Calibri" pitchFamily="34" charset="0"/>
              </a:rPr>
              <a:t>-η εξασφάλιση και ο χειρισμός υλικών από τους μαθητές/τριες  - και ο πειραματισμός με απλά υλικά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31747">
                                            <p:txEl>
                                              <p:pRg st="2" end="2"/>
                                            </p:txEl>
                                          </p:spTgt>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31747">
                                            <p:txEl>
                                              <p:pRg st="4" end="4"/>
                                            </p:txEl>
                                          </p:spTgt>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bwMode="auto">
          <a:xfrm>
            <a:off x="1096963" y="427038"/>
            <a:ext cx="10058400" cy="895350"/>
          </a:xfrm>
          <a:solidFill>
            <a:srgbClr val="996600">
              <a:alpha val="20000"/>
            </a:srgbClr>
          </a:solidFill>
        </p:spPr>
        <p:txBody>
          <a:bodyPr wrap="square" numCol="1" anchorCtr="0" compatLnSpc="1">
            <a:prstTxWarp prst="textNoShape">
              <a:avLst/>
            </a:prstTxWarp>
          </a:bodyPr>
          <a:lstStyle/>
          <a:p>
            <a:pPr eaLnBrk="1" hangingPunct="1">
              <a:defRPr/>
            </a:pPr>
            <a:r>
              <a:rPr lang="el-GR" sz="4400">
                <a:latin typeface="Calibri" pitchFamily="34" charset="0"/>
                <a:cs typeface="Arial" charset="0"/>
              </a:rPr>
              <a:t>Συνοψίζοντας (2)</a:t>
            </a:r>
          </a:p>
        </p:txBody>
      </p:sp>
      <p:sp>
        <p:nvSpPr>
          <p:cNvPr id="32771" name="Θέση περιεχομένου 2"/>
          <p:cNvSpPr>
            <a:spLocks noGrp="1"/>
          </p:cNvSpPr>
          <p:nvPr>
            <p:ph idx="4294967295"/>
          </p:nvPr>
        </p:nvSpPr>
        <p:spPr>
          <a:xfrm>
            <a:off x="1096963" y="1503363"/>
            <a:ext cx="10058400" cy="4452937"/>
          </a:xfrm>
        </p:spPr>
        <p:txBody>
          <a:bodyPr/>
          <a:lstStyle/>
          <a:p>
            <a:pPr algn="just" eaLnBrk="1" hangingPunct="1">
              <a:buFont typeface="Wingdings" pitchFamily="2" charset="2"/>
              <a:buChar char="Ø"/>
            </a:pPr>
            <a:r>
              <a:rPr lang="el-GR" altLang="el-GR" sz="2800" smtClean="0">
                <a:latin typeface="Calibri" pitchFamily="34" charset="0"/>
              </a:rPr>
              <a:t> Ως προς την μεθοδολογική προσέγγιση &amp; βασιζόμενοι/ες στις κατευθύνσεις των σχολικών εγχειριδίων επιδιώκεται:</a:t>
            </a:r>
          </a:p>
          <a:p>
            <a:pPr lvl="1" algn="just" eaLnBrk="1" hangingPunct="1">
              <a:buFontTx/>
              <a:buChar char="-"/>
            </a:pPr>
            <a:r>
              <a:rPr lang="el-GR" altLang="el-GR" smtClean="0">
                <a:latin typeface="Calibri" pitchFamily="34" charset="0"/>
              </a:rPr>
              <a:t>η ανασκόπηση ενοτήτων με εναλλακτικές προσεγγίσεις: επέκταση δραστηριοτήτων, αξιοποίηση διδακτικών στρατηγικών, ιδιοκατασκευές,</a:t>
            </a:r>
          </a:p>
          <a:p>
            <a:pPr lvl="1" algn="just" eaLnBrk="1" hangingPunct="1">
              <a:buFontTx/>
              <a:buChar char="-"/>
            </a:pPr>
            <a:r>
              <a:rPr lang="el-GR" altLang="el-GR" smtClean="0">
                <a:latin typeface="Calibri" pitchFamily="34" charset="0"/>
              </a:rPr>
              <a:t>η πραγματοποίηση </a:t>
            </a:r>
            <a:r>
              <a:rPr lang="el-GR" altLang="el-GR" i="1" smtClean="0">
                <a:latin typeface="Calibri" pitchFamily="34" charset="0"/>
              </a:rPr>
              <a:t>Πανηγυριού της Επιστήμης,</a:t>
            </a:r>
          </a:p>
          <a:p>
            <a:pPr lvl="1" algn="just" eaLnBrk="1" hangingPunct="1">
              <a:buFontTx/>
              <a:buChar char="-"/>
            </a:pPr>
            <a:r>
              <a:rPr lang="el-GR" altLang="el-GR" smtClean="0">
                <a:latin typeface="Calibri" pitchFamily="34" charset="0"/>
              </a:rPr>
              <a:t>η προώθηση της γλώσσας των Φυσικών Επιστημών – και ο Αναστοχασμός (θεμελιώδη στοιχεία της μεθοδολογικής προσέγγισης),</a:t>
            </a:r>
          </a:p>
          <a:p>
            <a:pPr lvl="1" algn="just" eaLnBrk="1" hangingPunct="1">
              <a:buFont typeface="Wingdings" pitchFamily="2" charset="2"/>
              <a:buNone/>
            </a:pPr>
            <a:r>
              <a:rPr lang="el-GR" altLang="el-GR" smtClean="0">
                <a:latin typeface="Calibri" pitchFamily="34" charset="0"/>
              </a:rPr>
              <a:t>- η αξιοποίηση των ΤΠΕ εφόσον αυτές έχουν προστιθέμενη εκπαιδευτική αξία.</a:t>
            </a:r>
          </a:p>
          <a:p>
            <a:pPr eaLnBrk="1" hangingPunct="1">
              <a:buFontTx/>
              <a:buChar char="-"/>
            </a:pPr>
            <a:endParaRPr lang="el-GR" altLang="el-GR" sz="2800" smtClean="0">
              <a:latin typeface="Calibri" pitchFamily="34" charset="0"/>
            </a:endParaRPr>
          </a:p>
          <a:p>
            <a:pPr eaLnBrk="1" hangingPunct="1">
              <a:buFont typeface="Wingdings" pitchFamily="2" charset="2"/>
              <a:buNone/>
            </a:pPr>
            <a:endParaRPr lang="el-GR" altLang="el-GR" sz="240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bwMode="auto">
          <a:xfrm>
            <a:off x="1041400" y="585788"/>
            <a:ext cx="10058400" cy="771525"/>
          </a:xfrm>
          <a:solidFill>
            <a:srgbClr val="996600">
              <a:alpha val="20000"/>
            </a:srgbClr>
          </a:solidFill>
        </p:spPr>
        <p:txBody>
          <a:bodyPr wrap="square" numCol="1" anchorCtr="0" compatLnSpc="1">
            <a:prstTxWarp prst="textNoShape">
              <a:avLst/>
            </a:prstTxWarp>
          </a:bodyPr>
          <a:lstStyle/>
          <a:p>
            <a:pPr eaLnBrk="1" hangingPunct="1">
              <a:defRPr/>
            </a:pPr>
            <a:r>
              <a:rPr lang="el-GR" sz="4400">
                <a:latin typeface="Calibri" pitchFamily="34" charset="0"/>
                <a:cs typeface="Arial" charset="0"/>
              </a:rPr>
              <a:t>Συνοψίζοντας (3)</a:t>
            </a:r>
          </a:p>
        </p:txBody>
      </p:sp>
      <p:sp>
        <p:nvSpPr>
          <p:cNvPr id="33795" name="Θέση περιεχομένου 2"/>
          <p:cNvSpPr>
            <a:spLocks noGrp="1"/>
          </p:cNvSpPr>
          <p:nvPr>
            <p:ph idx="4294967295"/>
          </p:nvPr>
        </p:nvSpPr>
        <p:spPr>
          <a:xfrm>
            <a:off x="1096963" y="1774825"/>
            <a:ext cx="10058400" cy="4022725"/>
          </a:xfrm>
        </p:spPr>
        <p:txBody>
          <a:bodyPr/>
          <a:lstStyle/>
          <a:p>
            <a:pPr algn="just" eaLnBrk="1" hangingPunct="1">
              <a:buFont typeface="Wingdings" pitchFamily="2" charset="2"/>
              <a:buChar char="Ø"/>
            </a:pPr>
            <a:r>
              <a:rPr lang="el-GR" altLang="el-GR" sz="2400" smtClean="0">
                <a:latin typeface="Calibri" pitchFamily="34" charset="0"/>
              </a:rPr>
              <a:t>  </a:t>
            </a:r>
            <a:r>
              <a:rPr lang="el-GR" altLang="el-GR" sz="2800" smtClean="0">
                <a:latin typeface="Calibri" pitchFamily="34" charset="0"/>
              </a:rPr>
              <a:t>Ως προς την μεθοδολογική προσέγγιση &amp; βασιζόμενοι/ες στις κατευθύνσεις των σχολικών εγχειριδίων επιδιώκεται:</a:t>
            </a:r>
          </a:p>
          <a:p>
            <a:pPr lvl="1" algn="just" eaLnBrk="1" hangingPunct="1">
              <a:buFontTx/>
              <a:buChar char="-"/>
            </a:pPr>
            <a:r>
              <a:rPr lang="el-GR" altLang="el-GR" smtClean="0">
                <a:latin typeface="Calibri" pitchFamily="34" charset="0"/>
              </a:rPr>
              <a:t>η αξιοποίηση (προαιρετικά) των προτάσεων και του υλικού των </a:t>
            </a:r>
            <a:r>
              <a:rPr lang="en-US" altLang="el-GR" smtClean="0">
                <a:latin typeface="Calibri" pitchFamily="34" charset="0"/>
              </a:rPr>
              <a:t>N</a:t>
            </a:r>
            <a:r>
              <a:rPr lang="el-GR" altLang="el-GR" smtClean="0">
                <a:latin typeface="Calibri" pitchFamily="34" charset="0"/>
              </a:rPr>
              <a:t>ΠΣ,</a:t>
            </a:r>
          </a:p>
          <a:p>
            <a:pPr lvl="1" algn="just" eaLnBrk="1" hangingPunct="1">
              <a:buFontTx/>
              <a:buChar char="-"/>
            </a:pPr>
            <a:r>
              <a:rPr lang="el-GR" altLang="el-GR" smtClean="0">
                <a:latin typeface="Calibri" pitchFamily="34" charset="0"/>
              </a:rPr>
              <a:t>η διδακτέα ύλη να έχει βασική αλλά όχι αποκλειστική αναφορά τα ισχύοντα σχολικά εγχειρίδια, </a:t>
            </a:r>
          </a:p>
          <a:p>
            <a:pPr lvl="1" algn="just" eaLnBrk="1" hangingPunct="1">
              <a:buFont typeface="Wingdings" pitchFamily="2" charset="2"/>
              <a:buNone/>
            </a:pPr>
            <a:r>
              <a:rPr lang="el-GR" altLang="el-GR" sz="3200" smtClean="0">
                <a:latin typeface="Calibri" pitchFamily="34" charset="0"/>
              </a:rPr>
              <a:t>- </a:t>
            </a:r>
            <a:r>
              <a:rPr lang="el-GR" altLang="el-GR" smtClean="0">
                <a:latin typeface="Calibri" pitchFamily="34" charset="0"/>
              </a:rPr>
              <a:t>η υλοποίηση σχεδίων εργασίας (μικρά πρότζεκτ),  </a:t>
            </a:r>
          </a:p>
          <a:p>
            <a:pPr lvl="1" algn="just" eaLnBrk="1" hangingPunct="1">
              <a:buFontTx/>
              <a:buChar char="-"/>
            </a:pPr>
            <a:r>
              <a:rPr lang="el-GR" altLang="el-GR" smtClean="0">
                <a:latin typeface="Calibri" pitchFamily="34" charset="0"/>
              </a:rPr>
              <a:t>η αξιοποίηση στοιχείων από τον οδηγό εκπαιδευτικού του ΝΠΣ, </a:t>
            </a:r>
          </a:p>
          <a:p>
            <a:pPr lvl="1" algn="just" eaLnBrk="1" hangingPunct="1">
              <a:buFontTx/>
              <a:buChar char="-"/>
            </a:pPr>
            <a:r>
              <a:rPr lang="el-GR" altLang="el-GR" smtClean="0">
                <a:latin typeface="Calibri" pitchFamily="34" charset="0"/>
              </a:rPr>
              <a:t>η αξιοποίηση των διαδραστικών βιβλίων </a:t>
            </a:r>
            <a:r>
              <a:rPr lang="en-US" altLang="el-GR" smtClean="0">
                <a:latin typeface="Calibri" pitchFamily="34" charset="0"/>
              </a:rPr>
              <a:t> </a:t>
            </a:r>
            <a:r>
              <a:rPr lang="el-GR" altLang="el-GR" smtClean="0">
                <a:latin typeface="Calibri" pitchFamily="34" charset="0"/>
              </a:rPr>
              <a:t>&amp; </a:t>
            </a:r>
          </a:p>
          <a:p>
            <a:pPr lvl="1" algn="just" eaLnBrk="1" hangingPunct="1">
              <a:buFontTx/>
              <a:buNone/>
            </a:pPr>
            <a:r>
              <a:rPr lang="el-GR" altLang="el-GR" smtClean="0">
                <a:latin typeface="Calibri" pitchFamily="34" charset="0"/>
              </a:rPr>
              <a:t>- γενικώς επιλεγμένου διαθέσιμου ψηφιακού υλικού.</a:t>
            </a:r>
          </a:p>
          <a:p>
            <a:pPr eaLnBrk="1" hangingPunct="1">
              <a:buFont typeface="Wingdings" pitchFamily="2" charset="2"/>
              <a:buChar char="Ø"/>
            </a:pPr>
            <a:endParaRPr lang="el-GR" altLang="el-GR" sz="240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250"/>
                                  </p:stCondLst>
                                  <p:childTnLst>
                                    <p:set>
                                      <p:cBhvr>
                                        <p:cTn id="6" dur="1" fill="hold">
                                          <p:stCondLst>
                                            <p:cond delay="0"/>
                                          </p:stCondLst>
                                        </p:cTn>
                                        <p:tgtEl>
                                          <p:spTgt spid="33795">
                                            <p:txEl>
                                              <p:pRg st="3" end="3"/>
                                            </p:txEl>
                                          </p:spTgt>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0"/>
                                          </p:stCondLst>
                                        </p:cTn>
                                        <p:tgtEl>
                                          <p:spTgt spid="33795">
                                            <p:txEl>
                                              <p:pRg st="4" end="4"/>
                                            </p:txEl>
                                          </p:spTgt>
                                        </p:tgtEl>
                                        <p:attrNameLst>
                                          <p:attrName>style.visibility</p:attrName>
                                        </p:attrNameLst>
                                      </p:cBhvr>
                                      <p:to>
                                        <p:strVal val="visible"/>
                                      </p:to>
                                    </p:set>
                                  </p:childTnLst>
                                </p:cTn>
                              </p:par>
                              <p:par>
                                <p:cTn id="9" presetID="1" presetClass="entr" presetSubtype="0" fill="hold" nodeType="withEffect">
                                  <p:stCondLst>
                                    <p:cond delay="1250"/>
                                  </p:stCondLst>
                                  <p:childTnLst>
                                    <p:set>
                                      <p:cBhvr>
                                        <p:cTn id="10" dur="1" fill="hold">
                                          <p:stCondLst>
                                            <p:cond delay="0"/>
                                          </p:stCondLst>
                                        </p:cTn>
                                        <p:tgtEl>
                                          <p:spTgt spid="33795">
                                            <p:txEl>
                                              <p:pRg st="5" end="5"/>
                                            </p:txEl>
                                          </p:spTgt>
                                        </p:tgtEl>
                                        <p:attrNameLst>
                                          <p:attrName>style.visibility</p:attrName>
                                        </p:attrNameLst>
                                      </p:cBhvr>
                                      <p:to>
                                        <p:strVal val="visible"/>
                                      </p:to>
                                    </p:set>
                                  </p:childTnLst>
                                </p:cTn>
                              </p:par>
                              <p:par>
                                <p:cTn id="11" presetID="1" presetClass="entr" presetSubtype="0" fill="hold" nodeType="withEffect">
                                  <p:stCondLst>
                                    <p:cond delay="1250"/>
                                  </p:stCondLst>
                                  <p:childTnLst>
                                    <p:set>
                                      <p:cBhvr>
                                        <p:cTn id="12"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idx="4294967295"/>
          </p:nvPr>
        </p:nvSpPr>
        <p:spPr bwMode="auto">
          <a:xfrm>
            <a:off x="1320800" y="369888"/>
            <a:ext cx="10134600" cy="728662"/>
          </a:xfrm>
          <a:solidFill>
            <a:srgbClr val="996600">
              <a:alpha val="20000"/>
            </a:srgbClr>
          </a:solidFill>
        </p:spPr>
        <p:txBody>
          <a:bodyPr wrap="square" numCol="1" anchorCtr="0" compatLnSpc="1">
            <a:prstTxWarp prst="textNoShape">
              <a:avLst/>
            </a:prstTxWarp>
          </a:bodyPr>
          <a:lstStyle/>
          <a:p>
            <a:pPr eaLnBrk="1" hangingPunct="1"/>
            <a:r>
              <a:rPr lang="el-GR" sz="3400" smtClean="0">
                <a:solidFill>
                  <a:srgbClr val="800000"/>
                </a:solidFill>
                <a:latin typeface="Calibri" pitchFamily="34" charset="0"/>
                <a:ea typeface="Calibri" pitchFamily="34" charset="0"/>
                <a:cs typeface="Calibri" pitchFamily="34" charset="0"/>
              </a:rPr>
              <a:t>Τι έχει προηγηθεί;</a:t>
            </a:r>
          </a:p>
        </p:txBody>
      </p:sp>
      <p:sp>
        <p:nvSpPr>
          <p:cNvPr id="48131" name="Rectangle 3"/>
          <p:cNvSpPr>
            <a:spLocks noGrp="1"/>
          </p:cNvSpPr>
          <p:nvPr>
            <p:ph type="body" idx="4294967295"/>
          </p:nvPr>
        </p:nvSpPr>
        <p:spPr>
          <a:xfrm>
            <a:off x="1131888" y="1790700"/>
            <a:ext cx="10323512" cy="4022725"/>
          </a:xfrm>
        </p:spPr>
        <p:txBody>
          <a:bodyPr/>
          <a:lstStyle/>
          <a:p>
            <a:pPr marL="0" indent="0" algn="just" eaLnBrk="1" hangingPunct="1">
              <a:lnSpc>
                <a:spcPct val="150000"/>
              </a:lnSpc>
              <a:spcBef>
                <a:spcPts val="0"/>
              </a:spcBef>
              <a:spcAft>
                <a:spcPts val="0"/>
              </a:spcAft>
              <a:buFont typeface="Calibri" pitchFamily="34" charset="0"/>
              <a:buNone/>
              <a:defRPr/>
            </a:pPr>
            <a:r>
              <a:rPr lang="el-GR" sz="2400" dirty="0">
                <a:latin typeface="Calibri" pitchFamily="34" charset="0"/>
              </a:rPr>
              <a:t>Για τον </a:t>
            </a:r>
            <a:r>
              <a:rPr lang="el-GR" sz="2400" b="1" dirty="0" err="1">
                <a:latin typeface="Calibri" pitchFamily="34" charset="0"/>
              </a:rPr>
              <a:t>εξορθολογισμό</a:t>
            </a:r>
            <a:r>
              <a:rPr lang="el-GR" sz="2400" b="1" dirty="0">
                <a:latin typeface="Calibri" pitchFamily="34" charset="0"/>
              </a:rPr>
              <a:t> της ύλης των Φυσικών του Δημοτικού </a:t>
            </a:r>
            <a:r>
              <a:rPr lang="el-GR" sz="2400" dirty="0">
                <a:latin typeface="Calibri" pitchFamily="34" charset="0"/>
              </a:rPr>
              <a:t>έχουν προηγηθεί </a:t>
            </a:r>
            <a:r>
              <a:rPr lang="el-GR" sz="2400" b="1" dirty="0">
                <a:latin typeface="Calibri" pitchFamily="34" charset="0"/>
              </a:rPr>
              <a:t>δυο υπουργικές αποφάσεις</a:t>
            </a:r>
            <a:r>
              <a:rPr lang="el-GR" sz="2400" dirty="0">
                <a:latin typeface="Calibri" pitchFamily="34" charset="0"/>
              </a:rPr>
              <a:t>:</a:t>
            </a:r>
          </a:p>
          <a:p>
            <a:pPr marL="457200" indent="-457200" eaLnBrk="1" hangingPunct="1">
              <a:lnSpc>
                <a:spcPct val="150000"/>
              </a:lnSpc>
              <a:spcBef>
                <a:spcPts val="0"/>
              </a:spcBef>
              <a:spcAft>
                <a:spcPts val="0"/>
              </a:spcAft>
              <a:buFont typeface="+mj-lt"/>
              <a:buAutoNum type="arabicPeriod"/>
              <a:defRPr/>
            </a:pPr>
            <a:r>
              <a:rPr lang="el-GR" sz="2400" dirty="0">
                <a:latin typeface="Calibri" pitchFamily="34" charset="0"/>
              </a:rPr>
              <a:t>Υ.Α. 101097/Γ1/16-08- 2010 </a:t>
            </a:r>
          </a:p>
          <a:p>
            <a:pPr marL="457200" indent="-457200" eaLnBrk="1" hangingPunct="1">
              <a:lnSpc>
                <a:spcPct val="150000"/>
              </a:lnSpc>
              <a:spcBef>
                <a:spcPts val="0"/>
              </a:spcBef>
              <a:spcAft>
                <a:spcPts val="0"/>
              </a:spcAft>
              <a:buFont typeface="+mj-lt"/>
              <a:buAutoNum type="arabicPeriod"/>
              <a:defRPr/>
            </a:pPr>
            <a:r>
              <a:rPr lang="el-GR" sz="2400" dirty="0">
                <a:latin typeface="Calibri" pitchFamily="34" charset="0"/>
              </a:rPr>
              <a:t>Υ.Α. 171850  /Γ1/22-10-2014</a:t>
            </a:r>
            <a:r>
              <a:rPr lang="en-US" sz="2400" dirty="0">
                <a:latin typeface="Calibri" pitchFamily="34" charset="0"/>
              </a:rPr>
              <a:t>,</a:t>
            </a:r>
            <a:endParaRPr lang="el-GR" sz="2400" dirty="0">
              <a:latin typeface="Calibri" pitchFamily="34" charset="0"/>
            </a:endParaRPr>
          </a:p>
          <a:p>
            <a:pPr marL="292100" lvl="1" indent="0" algn="just" eaLnBrk="1" hangingPunct="1">
              <a:lnSpc>
                <a:spcPct val="150000"/>
              </a:lnSpc>
              <a:spcBef>
                <a:spcPts val="0"/>
              </a:spcBef>
              <a:spcAft>
                <a:spcPts val="0"/>
              </a:spcAft>
              <a:buFont typeface="Calibri" pitchFamily="34" charset="0"/>
              <a:buNone/>
              <a:defRPr/>
            </a:pPr>
            <a:r>
              <a:rPr lang="el-GR" sz="2400" dirty="0">
                <a:latin typeface="Calibri" pitchFamily="34" charset="0"/>
              </a:rPr>
              <a:t>με τις οποίες επήλθε αναδιάρθρωση και </a:t>
            </a:r>
            <a:r>
              <a:rPr lang="el-GR" sz="2400" dirty="0" err="1">
                <a:latin typeface="Calibri" pitchFamily="34" charset="0"/>
              </a:rPr>
              <a:t>εξορθολογισμός</a:t>
            </a:r>
            <a:r>
              <a:rPr lang="el-GR" sz="2400" dirty="0">
                <a:latin typeface="Calibri" pitchFamily="34" charset="0"/>
              </a:rPr>
              <a:t> της διδακτέας ύλης στα Φυσικά Ε΄ και </a:t>
            </a:r>
            <a:r>
              <a:rPr lang="el-GR" sz="2400" dirty="0" err="1">
                <a:latin typeface="Calibri" pitchFamily="34" charset="0"/>
              </a:rPr>
              <a:t>Στ</a:t>
            </a:r>
            <a:r>
              <a:rPr lang="el-GR" sz="2400" dirty="0">
                <a:latin typeface="Calibri" pitchFamily="34" charset="0"/>
              </a:rPr>
              <a:t>΄ Δημοτικού. </a:t>
            </a:r>
          </a:p>
          <a:p>
            <a:pPr marL="292100" lvl="1" indent="0" algn="just" eaLnBrk="1" hangingPunct="1">
              <a:lnSpc>
                <a:spcPct val="150000"/>
              </a:lnSpc>
              <a:spcBef>
                <a:spcPts val="0"/>
              </a:spcBef>
              <a:spcAft>
                <a:spcPts val="0"/>
              </a:spcAft>
              <a:buFont typeface="Calibri" pitchFamily="34" charset="0"/>
              <a:buNone/>
              <a:defRPr/>
            </a:pPr>
            <a:endParaRPr lang="el-GR"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par>
                                <p:cTn id="7" presetID="1" presetClass="entr" presetSubtype="0" fill="hold" nodeType="withEffect">
                                  <p:stCondLst>
                                    <p:cond delay="1750"/>
                                  </p:stCondLst>
                                  <p:childTnLst>
                                    <p:set>
                                      <p:cBhvr>
                                        <p:cTn id="8" dur="1" fill="hold">
                                          <p:stCondLst>
                                            <p:cond delay="749"/>
                                          </p:stCondLst>
                                        </p:cTn>
                                        <p:tgtEl>
                                          <p:spTgt spid="48131">
                                            <p:txEl>
                                              <p:pRg st="0" end="0"/>
                                            </p:txEl>
                                          </p:spTgt>
                                        </p:tgtEl>
                                        <p:attrNameLst>
                                          <p:attrName>style.visibility</p:attrName>
                                        </p:attrNameLst>
                                      </p:cBhvr>
                                      <p:to>
                                        <p:strVal val="visible"/>
                                      </p:to>
                                    </p:set>
                                  </p:childTnLst>
                                </p:cTn>
                              </p:par>
                              <p:par>
                                <p:cTn id="9" presetID="1" presetClass="entr" presetSubtype="0" fill="hold" nodeType="withEffect">
                                  <p:stCondLst>
                                    <p:cond delay="1750"/>
                                  </p:stCondLst>
                                  <p:childTnLst>
                                    <p:set>
                                      <p:cBhvr>
                                        <p:cTn id="10" dur="1" fill="hold">
                                          <p:stCondLst>
                                            <p:cond delay="749"/>
                                          </p:stCondLst>
                                        </p:cTn>
                                        <p:tgtEl>
                                          <p:spTgt spid="48131">
                                            <p:txEl>
                                              <p:pRg st="1" end="1"/>
                                            </p:txEl>
                                          </p:spTgt>
                                        </p:tgtEl>
                                        <p:attrNameLst>
                                          <p:attrName>style.visibility</p:attrName>
                                        </p:attrNameLst>
                                      </p:cBhvr>
                                      <p:to>
                                        <p:strVal val="visible"/>
                                      </p:to>
                                    </p:set>
                                  </p:childTnLst>
                                </p:cTn>
                              </p:par>
                              <p:par>
                                <p:cTn id="11" presetID="1" presetClass="entr" presetSubtype="0" fill="hold" nodeType="withEffect">
                                  <p:stCondLst>
                                    <p:cond delay="1750"/>
                                  </p:stCondLst>
                                  <p:childTnLst>
                                    <p:set>
                                      <p:cBhvr>
                                        <p:cTn id="12" dur="1" fill="hold">
                                          <p:stCondLst>
                                            <p:cond delay="749"/>
                                          </p:stCondLst>
                                        </p:cTn>
                                        <p:tgtEl>
                                          <p:spTgt spid="48131">
                                            <p:txEl>
                                              <p:pRg st="2" end="2"/>
                                            </p:txEl>
                                          </p:spTgt>
                                        </p:tgtEl>
                                        <p:attrNameLst>
                                          <p:attrName>style.visibility</p:attrName>
                                        </p:attrNameLst>
                                      </p:cBhvr>
                                      <p:to>
                                        <p:strVal val="visible"/>
                                      </p:to>
                                    </p:set>
                                  </p:childTnLst>
                                </p:cTn>
                              </p:par>
                              <p:par>
                                <p:cTn id="13" presetID="1" presetClass="entr" presetSubtype="0" fill="hold" nodeType="withEffect">
                                  <p:stCondLst>
                                    <p:cond delay="1750"/>
                                  </p:stCondLst>
                                  <p:childTnLst>
                                    <p:set>
                                      <p:cBhvr>
                                        <p:cTn id="14" dur="1" fill="hold">
                                          <p:stCondLst>
                                            <p:cond delay="749"/>
                                          </p:stCondLst>
                                        </p:cTn>
                                        <p:tgtEl>
                                          <p:spTgt spid="481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3964"/>
          <a:stretch>
            <a:fillRect/>
          </a:stretch>
        </p:blipFill>
        <p:spPr bwMode="auto">
          <a:xfrm>
            <a:off x="-246063" y="0"/>
            <a:ext cx="6624638" cy="4679950"/>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1357313" y="684213"/>
            <a:ext cx="6551612" cy="4392612"/>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2435225" y="1222375"/>
            <a:ext cx="6624638" cy="4249738"/>
          </a:xfrm>
          <a:prstGeom prst="rect">
            <a:avLst/>
          </a:prstGeom>
          <a:noFill/>
          <a:ln w="9525">
            <a:noFill/>
            <a:miter lim="800000"/>
            <a:headEnd/>
            <a:tailEnd/>
          </a:ln>
        </p:spPr>
      </p:pic>
      <p:pic>
        <p:nvPicPr>
          <p:cNvPr id="8" name="Picture 6"/>
          <p:cNvPicPr>
            <a:picLocks noChangeAspect="1" noChangeArrowheads="1"/>
          </p:cNvPicPr>
          <p:nvPr/>
        </p:nvPicPr>
        <p:blipFill>
          <a:blip r:embed="rId5"/>
          <a:srcRect/>
          <a:stretch>
            <a:fillRect/>
          </a:stretch>
        </p:blipFill>
        <p:spPr bwMode="auto">
          <a:xfrm>
            <a:off x="5302250" y="2238375"/>
            <a:ext cx="7380288" cy="4894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414338"/>
            <a:ext cx="2628900" cy="5757862"/>
          </a:xfrm>
        </p:spPr>
        <p:txBody>
          <a:bodyPr/>
          <a:lstStyle/>
          <a:p>
            <a:pPr>
              <a:defRPr/>
            </a:pPr>
            <a:endParaRPr lang="el-GR" dirty="0"/>
          </a:p>
        </p:txBody>
      </p:sp>
      <p:sp>
        <p:nvSpPr>
          <p:cNvPr id="25602" name="Θέση κατακόρυφου κειμένου 2"/>
          <p:cNvSpPr>
            <a:spLocks noGrp="1"/>
          </p:cNvSpPr>
          <p:nvPr>
            <p:ph type="body" orient="vert" idx="1"/>
          </p:nvPr>
        </p:nvSpPr>
        <p:spPr>
          <a:xfrm>
            <a:off x="838200" y="414338"/>
            <a:ext cx="7734300" cy="5757862"/>
          </a:xfrm>
        </p:spPr>
        <p:txBody>
          <a:bodyPr/>
          <a:lstStyle/>
          <a:p>
            <a:endParaRPr lang="el-GR" altLang="el-GR" smtClean="0">
              <a:latin typeface="Arial" charset="0"/>
            </a:endParaRPr>
          </a:p>
        </p:txBody>
      </p:sp>
      <p:pic>
        <p:nvPicPr>
          <p:cNvPr id="4" name="Picture 2" descr="E:\image\Σχολείο\Σχολείο 2010-11\2010-10-08\077.JPG"/>
          <p:cNvPicPr>
            <a:picLocks noChangeAspect="1" noChangeArrowheads="1"/>
          </p:cNvPicPr>
          <p:nvPr/>
        </p:nvPicPr>
        <p:blipFill>
          <a:blip r:embed="rId2"/>
          <a:srcRect/>
          <a:stretch>
            <a:fillRect/>
          </a:stretch>
        </p:blipFill>
        <p:spPr bwMode="auto">
          <a:xfrm>
            <a:off x="0" y="261938"/>
            <a:ext cx="7912100" cy="4449762"/>
          </a:xfrm>
          <a:prstGeom prst="rect">
            <a:avLst/>
          </a:prstGeom>
          <a:noFill/>
          <a:ln w="9525">
            <a:noFill/>
            <a:miter lim="800000"/>
            <a:headEnd/>
            <a:tailEnd/>
          </a:ln>
        </p:spPr>
      </p:pic>
      <p:pic>
        <p:nvPicPr>
          <p:cNvPr id="5" name="Picture 3" descr="E:\image\Σχολείο\Σχολείο 2010-11\2010-10-08\078.JPG"/>
          <p:cNvPicPr>
            <a:picLocks noChangeAspect="1" noChangeArrowheads="1"/>
          </p:cNvPicPr>
          <p:nvPr/>
        </p:nvPicPr>
        <p:blipFill>
          <a:blip r:embed="rId3"/>
          <a:srcRect/>
          <a:stretch>
            <a:fillRect/>
          </a:stretch>
        </p:blipFill>
        <p:spPr bwMode="auto">
          <a:xfrm>
            <a:off x="4294188" y="1169988"/>
            <a:ext cx="7610475" cy="5462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9 - Εικόνα" descr="Solar_water_collector_4_.jpg"/>
          <p:cNvPicPr>
            <a:picLocks noChangeAspect="1"/>
          </p:cNvPicPr>
          <p:nvPr/>
        </p:nvPicPr>
        <p:blipFill>
          <a:blip r:embed="rId2"/>
          <a:srcRect/>
          <a:stretch>
            <a:fillRect/>
          </a:stretch>
        </p:blipFill>
        <p:spPr bwMode="auto">
          <a:xfrm>
            <a:off x="3983038" y="0"/>
            <a:ext cx="8208962" cy="4784725"/>
          </a:xfrm>
          <a:prstGeom prst="rect">
            <a:avLst/>
          </a:prstGeom>
          <a:noFill/>
          <a:ln w="9525">
            <a:noFill/>
            <a:miter lim="800000"/>
            <a:headEnd/>
            <a:tailEnd/>
          </a:ln>
        </p:spPr>
      </p:pic>
      <p:pic>
        <p:nvPicPr>
          <p:cNvPr id="26626" name="5 - Εικόνα" descr="Sugarwater_density_layers_14.JPG"/>
          <p:cNvPicPr>
            <a:picLocks noChangeAspect="1"/>
          </p:cNvPicPr>
          <p:nvPr/>
        </p:nvPicPr>
        <p:blipFill>
          <a:blip r:embed="rId3"/>
          <a:srcRect/>
          <a:stretch>
            <a:fillRect/>
          </a:stretch>
        </p:blipFill>
        <p:spPr bwMode="auto">
          <a:xfrm>
            <a:off x="0" y="0"/>
            <a:ext cx="4762500" cy="6353175"/>
          </a:xfrm>
          <a:prstGeom prst="rect">
            <a:avLst/>
          </a:prstGeom>
          <a:noFill/>
          <a:ln w="9525">
            <a:noFill/>
            <a:miter lim="800000"/>
            <a:headEnd/>
            <a:tailEnd/>
          </a:ln>
        </p:spPr>
      </p:pic>
      <p:pic>
        <p:nvPicPr>
          <p:cNvPr id="26627" name="8 - Εικόνα" descr="Solar_water_collector_6.jpg"/>
          <p:cNvPicPr>
            <a:picLocks noChangeAspect="1"/>
          </p:cNvPicPr>
          <p:nvPr/>
        </p:nvPicPr>
        <p:blipFill>
          <a:blip r:embed="rId4"/>
          <a:srcRect/>
          <a:stretch>
            <a:fillRect/>
          </a:stretch>
        </p:blipFill>
        <p:spPr bwMode="auto">
          <a:xfrm>
            <a:off x="8418513" y="4379913"/>
            <a:ext cx="3773487" cy="2478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2 - Εικόνα" descr="lamps_in_series1.JPG"/>
          <p:cNvPicPr>
            <a:picLocks noChangeAspect="1"/>
          </p:cNvPicPr>
          <p:nvPr/>
        </p:nvPicPr>
        <p:blipFill>
          <a:blip r:embed="rId2"/>
          <a:srcRect/>
          <a:stretch>
            <a:fillRect/>
          </a:stretch>
        </p:blipFill>
        <p:spPr bwMode="auto">
          <a:xfrm>
            <a:off x="4559300" y="288925"/>
            <a:ext cx="7632700" cy="5724525"/>
          </a:xfrm>
          <a:prstGeom prst="rect">
            <a:avLst/>
          </a:prstGeom>
          <a:noFill/>
          <a:ln w="9525">
            <a:noFill/>
            <a:miter lim="800000"/>
            <a:headEnd/>
            <a:tailEnd/>
          </a:ln>
        </p:spPr>
      </p:pic>
      <p:pic>
        <p:nvPicPr>
          <p:cNvPr id="27650" name="1 - Εικόνα" descr="serpantina_scifair.JPG"/>
          <p:cNvPicPr>
            <a:picLocks noChangeAspect="1"/>
          </p:cNvPicPr>
          <p:nvPr/>
        </p:nvPicPr>
        <p:blipFill>
          <a:blip r:embed="rId3"/>
          <a:srcRect/>
          <a:stretch>
            <a:fillRect/>
          </a:stretch>
        </p:blipFill>
        <p:spPr bwMode="auto">
          <a:xfrm>
            <a:off x="0" y="0"/>
            <a:ext cx="5313363" cy="634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4 - Εικόνα" descr="DSC03427_-horz-vert_25%.jpg"/>
          <p:cNvPicPr>
            <a:picLocks noChangeAspect="1"/>
          </p:cNvPicPr>
          <p:nvPr/>
        </p:nvPicPr>
        <p:blipFill>
          <a:blip r:embed="rId2"/>
          <a:srcRect/>
          <a:stretch>
            <a:fillRect/>
          </a:stretch>
        </p:blipFill>
        <p:spPr bwMode="auto">
          <a:xfrm>
            <a:off x="4543425" y="577850"/>
            <a:ext cx="7648575" cy="5140325"/>
          </a:xfrm>
          <a:prstGeom prst="rect">
            <a:avLst/>
          </a:prstGeom>
          <a:noFill/>
          <a:ln w="9525">
            <a:noFill/>
            <a:miter lim="800000"/>
            <a:headEnd/>
            <a:tailEnd/>
          </a:ln>
        </p:spPr>
      </p:pic>
      <p:pic>
        <p:nvPicPr>
          <p:cNvPr id="28674" name="5 - Εικόνα" descr="Newton_DisK_2_!.JPG"/>
          <p:cNvPicPr>
            <a:picLocks noChangeAspect="1"/>
          </p:cNvPicPr>
          <p:nvPr/>
        </p:nvPicPr>
        <p:blipFill>
          <a:blip r:embed="rId3"/>
          <a:srcRect/>
          <a:stretch>
            <a:fillRect/>
          </a:stretch>
        </p:blipFill>
        <p:spPr bwMode="auto">
          <a:xfrm>
            <a:off x="0" y="0"/>
            <a:ext cx="4946650" cy="634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p:cNvSpPr>
          <p:nvPr>
            <p:ph type="body" idx="4294967295"/>
          </p:nvPr>
        </p:nvSpPr>
        <p:spPr>
          <a:xfrm>
            <a:off x="868363" y="1981200"/>
            <a:ext cx="10925175" cy="1931988"/>
          </a:xfrm>
        </p:spPr>
        <p:txBody>
          <a:bodyPr/>
          <a:lstStyle/>
          <a:p>
            <a:pPr eaLnBrk="1" hangingPunct="1"/>
            <a:r>
              <a:rPr lang="el-GR" altLang="el-GR" sz="8800" smtClean="0">
                <a:latin typeface="Calibri" pitchFamily="34" charset="0"/>
                <a:cs typeface="Arial" charset="0"/>
              </a:rPr>
              <a:t>Καλή σχολική χρονιά!</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414338"/>
            <a:ext cx="2628900" cy="5757862"/>
          </a:xfrm>
        </p:spPr>
        <p:txBody>
          <a:bodyPr/>
          <a:lstStyle/>
          <a:p>
            <a:pPr>
              <a:defRPr/>
            </a:pPr>
            <a:r>
              <a:rPr lang="el-GR" dirty="0"/>
              <a:t>Παράρτημα</a:t>
            </a:r>
          </a:p>
        </p:txBody>
      </p:sp>
      <p:sp>
        <p:nvSpPr>
          <p:cNvPr id="30722" name="Θέση κατακόρυφου κειμένου 2"/>
          <p:cNvSpPr>
            <a:spLocks noGrp="1"/>
          </p:cNvSpPr>
          <p:nvPr>
            <p:ph type="body" orient="vert" idx="1"/>
          </p:nvPr>
        </p:nvSpPr>
        <p:spPr>
          <a:xfrm>
            <a:off x="838200" y="414338"/>
            <a:ext cx="7734300" cy="5757862"/>
          </a:xfrm>
        </p:spPr>
        <p:txBody>
          <a:bodyPr/>
          <a:lstStyle/>
          <a:p>
            <a:endParaRPr lang="el-GR" smtClean="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idx="4294967295"/>
          </p:nvPr>
        </p:nvSpPr>
        <p:spPr bwMode="auto">
          <a:xfrm>
            <a:off x="1011238" y="244475"/>
            <a:ext cx="10058400" cy="604838"/>
          </a:xfrm>
          <a:solidFill>
            <a:srgbClr val="996600">
              <a:alpha val="20000"/>
            </a:srgbClr>
          </a:solidFill>
        </p:spPr>
        <p:txBody>
          <a:bodyPr wrap="square" numCol="1" anchorCtr="0" compatLnSpc="1">
            <a:prstTxWarp prst="textNoShape">
              <a:avLst/>
            </a:prstTxWarp>
          </a:bodyPr>
          <a:lstStyle/>
          <a:p>
            <a:pPr eaLnBrk="1" hangingPunct="1"/>
            <a:r>
              <a:rPr lang="el-GR" sz="2800" smtClean="0">
                <a:solidFill>
                  <a:srgbClr val="800000"/>
                </a:solidFill>
                <a:latin typeface="Calibri" pitchFamily="34" charset="0"/>
                <a:ea typeface="Calibri" pitchFamily="34" charset="0"/>
                <a:cs typeface="Calibri" pitchFamily="34" charset="0"/>
              </a:rPr>
              <a:t>Η μεθοδολογική προσέγγιση του διδακτικού εγχειριδίου</a:t>
            </a:r>
          </a:p>
        </p:txBody>
      </p:sp>
      <p:sp>
        <p:nvSpPr>
          <p:cNvPr id="18435" name="Rectangle 3"/>
          <p:cNvSpPr>
            <a:spLocks noGrp="1"/>
          </p:cNvSpPr>
          <p:nvPr>
            <p:ph type="body" idx="4294967295"/>
          </p:nvPr>
        </p:nvSpPr>
        <p:spPr>
          <a:xfrm>
            <a:off x="949325" y="1058863"/>
            <a:ext cx="10428288" cy="5291137"/>
          </a:xfrm>
        </p:spPr>
        <p:txBody>
          <a:bodyPr/>
          <a:lstStyle/>
          <a:p>
            <a:pPr marL="0" indent="0" algn="just" eaLnBrk="1" hangingPunct="1">
              <a:lnSpc>
                <a:spcPts val="2500"/>
              </a:lnSpc>
              <a:spcBef>
                <a:spcPct val="0"/>
              </a:spcBef>
              <a:spcAft>
                <a:spcPct val="0"/>
              </a:spcAft>
              <a:defRPr/>
            </a:pPr>
            <a:r>
              <a:rPr lang="el-GR" altLang="el-GR" sz="2200" dirty="0">
                <a:latin typeface="Calibri" panose="020F0502020204030204" pitchFamily="34" charset="0"/>
              </a:rPr>
              <a:t>Η μεθοδολογική προσέγγιση που ακολουθείται στο </a:t>
            </a:r>
            <a:r>
              <a:rPr lang="el-GR" altLang="el-GR" sz="2200" b="1" dirty="0">
                <a:latin typeface="Calibri" panose="020F0502020204030204" pitchFamily="34" charset="0"/>
              </a:rPr>
              <a:t>Τετράδιο Εργασιών του Μαθητή</a:t>
            </a:r>
            <a:r>
              <a:rPr lang="el-GR" altLang="el-GR" sz="2200" dirty="0">
                <a:latin typeface="Calibri" panose="020F0502020204030204" pitchFamily="34" charset="0"/>
              </a:rPr>
              <a:t>, δίνει έμφαση στη </a:t>
            </a:r>
            <a:r>
              <a:rPr lang="el-GR" altLang="el-GR" sz="2200" b="1" dirty="0">
                <a:latin typeface="Calibri" panose="020F0502020204030204" pitchFamily="34" charset="0"/>
              </a:rPr>
              <a:t>διερεύνηση</a:t>
            </a:r>
            <a:r>
              <a:rPr lang="el-GR" altLang="el-GR" sz="2200" dirty="0">
                <a:latin typeface="Calibri" panose="020F0502020204030204" pitchFamily="34" charset="0"/>
              </a:rPr>
              <a:t> και στις </a:t>
            </a:r>
            <a:r>
              <a:rPr lang="el-GR" altLang="el-GR" sz="2200" b="1" dirty="0">
                <a:latin typeface="Calibri" panose="020F0502020204030204" pitchFamily="34" charset="0"/>
              </a:rPr>
              <a:t>πειραματικές διαδικασίες</a:t>
            </a:r>
            <a:r>
              <a:rPr lang="el-GR" altLang="el-GR" sz="2200" dirty="0">
                <a:latin typeface="Calibri" panose="020F0502020204030204" pitchFamily="34" charset="0"/>
              </a:rPr>
              <a:t> από τους/τις μαθητές /</a:t>
            </a:r>
            <a:r>
              <a:rPr lang="el-GR" altLang="el-GR" sz="2200" dirty="0" err="1">
                <a:latin typeface="Calibri" panose="020F0502020204030204" pitchFamily="34" charset="0"/>
              </a:rPr>
              <a:t>τριες</a:t>
            </a:r>
            <a:r>
              <a:rPr lang="el-GR" altLang="el-GR" sz="2200" dirty="0">
                <a:latin typeface="Calibri" panose="020F0502020204030204" pitchFamily="34" charset="0"/>
              </a:rPr>
              <a:t> και </a:t>
            </a:r>
            <a:r>
              <a:rPr lang="el-GR" altLang="el-GR" sz="2200" b="1" dirty="0">
                <a:latin typeface="Calibri" panose="020F0502020204030204" pitchFamily="34" charset="0"/>
              </a:rPr>
              <a:t>όχι στην απομνημόνευση της γνώσης</a:t>
            </a:r>
            <a:r>
              <a:rPr lang="el-GR" altLang="el-GR" sz="2200" dirty="0">
                <a:latin typeface="Calibri" panose="020F0502020204030204" pitchFamily="34" charset="0"/>
              </a:rPr>
              <a:t>.</a:t>
            </a:r>
          </a:p>
          <a:p>
            <a:pPr marL="0" indent="0" algn="just" eaLnBrk="1" hangingPunct="1">
              <a:lnSpc>
                <a:spcPts val="2500"/>
              </a:lnSpc>
              <a:spcAft>
                <a:spcPct val="0"/>
              </a:spcAft>
              <a:buFont typeface="Calibri" pitchFamily="34" charset="0"/>
              <a:buNone/>
              <a:defRPr/>
            </a:pPr>
            <a:r>
              <a:rPr lang="el-GR" altLang="el-GR" sz="2200" dirty="0">
                <a:latin typeface="Calibri" panose="020F0502020204030204" pitchFamily="34" charset="0"/>
              </a:rPr>
              <a:t>Συγκεκριμένα, ακολουθώντας για κάθε θεματικό αντικείμενο τα πέντε μεθοδολογικά βήματα των Φ.Ε. του Τετραδίου Εργασιών: </a:t>
            </a:r>
          </a:p>
          <a:p>
            <a:pPr marL="0" indent="0" algn="just" eaLnBrk="1" hangingPunct="1">
              <a:lnSpc>
                <a:spcPts val="3100"/>
              </a:lnSpc>
              <a:spcAft>
                <a:spcPct val="0"/>
              </a:spcAft>
              <a:buFont typeface="Wingdings" panose="05000000000000000000" pitchFamily="2" charset="2"/>
              <a:buChar char="Ø"/>
              <a:defRPr/>
            </a:pPr>
            <a:r>
              <a:rPr lang="el-GR" altLang="el-GR" sz="2400" b="1" dirty="0">
                <a:latin typeface="Calibri" panose="020F0502020204030204" pitchFamily="34" charset="0"/>
              </a:rPr>
              <a:t>παρωθείται το ενδιαφέρον των μαθητών/τριών, </a:t>
            </a:r>
          </a:p>
          <a:p>
            <a:pPr marL="268288" indent="-268288" algn="just" eaLnBrk="1" hangingPunct="1">
              <a:lnSpc>
                <a:spcPts val="3100"/>
              </a:lnSpc>
              <a:spcAft>
                <a:spcPct val="0"/>
              </a:spcAft>
              <a:buFont typeface="Wingdings" panose="05000000000000000000" pitchFamily="2" charset="2"/>
              <a:buChar char="Ø"/>
              <a:defRPr/>
            </a:pPr>
            <a:r>
              <a:rPr lang="el-GR" altLang="el-GR" sz="2400" b="1" dirty="0">
                <a:latin typeface="Calibri" panose="020F0502020204030204" pitchFamily="34" charset="0"/>
              </a:rPr>
              <a:t>διατυπώνονται ερωτήματα και καταγράφονται υποθέσεις από τους/τις μαθητές/</a:t>
            </a:r>
            <a:r>
              <a:rPr lang="el-GR" altLang="el-GR" sz="2400" b="1" dirty="0" err="1">
                <a:latin typeface="Calibri" panose="020F0502020204030204" pitchFamily="34" charset="0"/>
              </a:rPr>
              <a:t>τριες</a:t>
            </a:r>
            <a:r>
              <a:rPr lang="el-GR" altLang="el-GR" sz="2400" b="1" dirty="0">
                <a:latin typeface="Calibri" panose="020F0502020204030204" pitchFamily="34" charset="0"/>
              </a:rPr>
              <a:t>, </a:t>
            </a:r>
          </a:p>
          <a:p>
            <a:pPr marL="268288" indent="-268288" algn="just" eaLnBrk="1" hangingPunct="1">
              <a:lnSpc>
                <a:spcPts val="3100"/>
              </a:lnSpc>
              <a:spcAft>
                <a:spcPct val="0"/>
              </a:spcAft>
              <a:buFont typeface="Wingdings" panose="05000000000000000000" pitchFamily="2" charset="2"/>
              <a:buChar char="Ø"/>
              <a:defRPr/>
            </a:pPr>
            <a:r>
              <a:rPr lang="el-GR" altLang="el-GR" sz="2400" b="1" dirty="0">
                <a:latin typeface="Calibri" panose="020F0502020204030204" pitchFamily="34" charset="0"/>
              </a:rPr>
              <a:t>εκτελούνται πειράματα με απλά μέσα και υλικά από τους ίδιους τους μαθητές/</a:t>
            </a:r>
            <a:r>
              <a:rPr lang="el-GR" altLang="el-GR" sz="2400" b="1" dirty="0" err="1">
                <a:latin typeface="Calibri" panose="020F0502020204030204" pitchFamily="34" charset="0"/>
              </a:rPr>
              <a:t>τριες</a:t>
            </a:r>
            <a:r>
              <a:rPr lang="el-GR" altLang="el-GR" sz="2400" b="1" dirty="0">
                <a:latin typeface="Calibri" panose="020F0502020204030204" pitchFamily="34" charset="0"/>
              </a:rPr>
              <a:t> σε ομάδες, </a:t>
            </a:r>
          </a:p>
          <a:p>
            <a:pPr marL="0" indent="0" algn="just" eaLnBrk="1" hangingPunct="1">
              <a:lnSpc>
                <a:spcPts val="3100"/>
              </a:lnSpc>
              <a:spcAft>
                <a:spcPct val="0"/>
              </a:spcAft>
              <a:buFont typeface="Wingdings" panose="05000000000000000000" pitchFamily="2" charset="2"/>
              <a:buChar char="Ø"/>
              <a:defRPr/>
            </a:pPr>
            <a:r>
              <a:rPr lang="el-GR" altLang="el-GR" sz="2400" b="1" dirty="0">
                <a:latin typeface="Calibri" panose="020F0502020204030204" pitchFamily="34" charset="0"/>
              </a:rPr>
              <a:t>καταγράφονται παρατηρήσεις και συμπεράσματα από τα πειράματα,</a:t>
            </a:r>
          </a:p>
          <a:p>
            <a:pPr marL="0" indent="0" algn="just" eaLnBrk="1" hangingPunct="1">
              <a:lnSpc>
                <a:spcPts val="3100"/>
              </a:lnSpc>
              <a:spcAft>
                <a:spcPct val="0"/>
              </a:spcAft>
              <a:buFont typeface="Wingdings" panose="05000000000000000000" pitchFamily="2" charset="2"/>
              <a:buChar char="Ø"/>
              <a:defRPr/>
            </a:pPr>
            <a:r>
              <a:rPr lang="el-GR" altLang="el-GR" sz="2400" b="1" dirty="0">
                <a:latin typeface="Calibri" panose="020F0502020204030204" pitchFamily="34" charset="0"/>
              </a:rPr>
              <a:t>γίνονται εφαρμογές και γενικεύσεις των συμπερασμάτων.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749"/>
                                          </p:stCondLst>
                                        </p:cTn>
                                        <p:tgtEl>
                                          <p:spTgt spid="18435">
                                            <p:txEl>
                                              <p:pRg st="0" end="0"/>
                                            </p:txEl>
                                          </p:spTgt>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nodeType="afterEffect">
                                  <p:stCondLst>
                                    <p:cond delay="2750"/>
                                  </p:stCondLst>
                                  <p:childTnLst>
                                    <p:set>
                                      <p:cBhvr>
                                        <p:cTn id="9" dur="1" fill="hold">
                                          <p:stCondLst>
                                            <p:cond delay="749"/>
                                          </p:stCondLst>
                                        </p:cTn>
                                        <p:tgtEl>
                                          <p:spTgt spid="18435">
                                            <p:txEl>
                                              <p:pRg st="1" end="1"/>
                                            </p:txEl>
                                          </p:spTgt>
                                        </p:tgtEl>
                                        <p:attrNameLst>
                                          <p:attrName>style.visibility</p:attrName>
                                        </p:attrNameLst>
                                      </p:cBhvr>
                                      <p:to>
                                        <p:strVal val="visible"/>
                                      </p:to>
                                    </p:set>
                                  </p:childTnLst>
                                </p:cTn>
                              </p:par>
                            </p:childTnLst>
                          </p:cTn>
                        </p:par>
                        <p:par>
                          <p:cTn id="10" fill="hold">
                            <p:stCondLst>
                              <p:cond delay="4250"/>
                            </p:stCondLst>
                            <p:childTnLst>
                              <p:par>
                                <p:cTn id="11" presetID="1" presetClass="entr" presetSubtype="0" fill="hold" nodeType="afterEffect">
                                  <p:stCondLst>
                                    <p:cond delay="2750"/>
                                  </p:stCondLst>
                                  <p:childTnLst>
                                    <p:set>
                                      <p:cBhvr>
                                        <p:cTn id="12" dur="1" fill="hold">
                                          <p:stCondLst>
                                            <p:cond delay="749"/>
                                          </p:stCondLst>
                                        </p:cTn>
                                        <p:tgtEl>
                                          <p:spTgt spid="18435">
                                            <p:txEl>
                                              <p:pRg st="2" end="2"/>
                                            </p:txEl>
                                          </p:spTgt>
                                        </p:tgtEl>
                                        <p:attrNameLst>
                                          <p:attrName>style.visibility</p:attrName>
                                        </p:attrNameLst>
                                      </p:cBhvr>
                                      <p:to>
                                        <p:strVal val="visible"/>
                                      </p:to>
                                    </p:set>
                                  </p:childTnLst>
                                </p:cTn>
                              </p:par>
                            </p:childTnLst>
                          </p:cTn>
                        </p:par>
                        <p:par>
                          <p:cTn id="13" fill="hold">
                            <p:stCondLst>
                              <p:cond delay="7750"/>
                            </p:stCondLst>
                            <p:childTnLst>
                              <p:par>
                                <p:cTn id="14" presetID="1" presetClass="entr" presetSubtype="0" fill="hold" nodeType="afterEffect">
                                  <p:stCondLst>
                                    <p:cond delay="2750"/>
                                  </p:stCondLst>
                                  <p:childTnLst>
                                    <p:set>
                                      <p:cBhvr>
                                        <p:cTn id="15" dur="1" fill="hold">
                                          <p:stCondLst>
                                            <p:cond delay="749"/>
                                          </p:stCondLst>
                                        </p:cTn>
                                        <p:tgtEl>
                                          <p:spTgt spid="18435">
                                            <p:txEl>
                                              <p:pRg st="3" end="3"/>
                                            </p:txEl>
                                          </p:spTgt>
                                        </p:tgtEl>
                                        <p:attrNameLst>
                                          <p:attrName>style.visibility</p:attrName>
                                        </p:attrNameLst>
                                      </p:cBhvr>
                                      <p:to>
                                        <p:strVal val="visible"/>
                                      </p:to>
                                    </p:set>
                                  </p:childTnLst>
                                </p:cTn>
                              </p:par>
                            </p:childTnLst>
                          </p:cTn>
                        </p:par>
                        <p:par>
                          <p:cTn id="16" fill="hold">
                            <p:stCondLst>
                              <p:cond delay="11250"/>
                            </p:stCondLst>
                            <p:childTnLst>
                              <p:par>
                                <p:cTn id="17" presetID="1" presetClass="entr" presetSubtype="0" fill="hold" nodeType="afterEffect">
                                  <p:stCondLst>
                                    <p:cond delay="2750"/>
                                  </p:stCondLst>
                                  <p:childTnLst>
                                    <p:set>
                                      <p:cBhvr>
                                        <p:cTn id="18" dur="1" fill="hold">
                                          <p:stCondLst>
                                            <p:cond delay="749"/>
                                          </p:stCondLst>
                                        </p:cTn>
                                        <p:tgtEl>
                                          <p:spTgt spid="18435">
                                            <p:txEl>
                                              <p:pRg st="4" end="4"/>
                                            </p:txEl>
                                          </p:spTgt>
                                        </p:tgtEl>
                                        <p:attrNameLst>
                                          <p:attrName>style.visibility</p:attrName>
                                        </p:attrNameLst>
                                      </p:cBhvr>
                                      <p:to>
                                        <p:strVal val="visible"/>
                                      </p:to>
                                    </p:set>
                                  </p:childTnLst>
                                </p:cTn>
                              </p:par>
                            </p:childTnLst>
                          </p:cTn>
                        </p:par>
                        <p:par>
                          <p:cTn id="19" fill="hold">
                            <p:stCondLst>
                              <p:cond delay="14750"/>
                            </p:stCondLst>
                            <p:childTnLst>
                              <p:par>
                                <p:cTn id="20" presetID="1" presetClass="entr" presetSubtype="0" fill="hold" nodeType="afterEffect">
                                  <p:stCondLst>
                                    <p:cond delay="2750"/>
                                  </p:stCondLst>
                                  <p:childTnLst>
                                    <p:set>
                                      <p:cBhvr>
                                        <p:cTn id="21" dur="1" fill="hold">
                                          <p:stCondLst>
                                            <p:cond delay="749"/>
                                          </p:stCondLst>
                                        </p:cTn>
                                        <p:tgtEl>
                                          <p:spTgt spid="18435">
                                            <p:txEl>
                                              <p:pRg st="5" end="5"/>
                                            </p:txEl>
                                          </p:spTgt>
                                        </p:tgtEl>
                                        <p:attrNameLst>
                                          <p:attrName>style.visibility</p:attrName>
                                        </p:attrNameLst>
                                      </p:cBhvr>
                                      <p:to>
                                        <p:strVal val="visible"/>
                                      </p:to>
                                    </p:set>
                                  </p:childTnLst>
                                </p:cTn>
                              </p:par>
                            </p:childTnLst>
                          </p:cTn>
                        </p:par>
                        <p:par>
                          <p:cTn id="22" fill="hold">
                            <p:stCondLst>
                              <p:cond delay="18250"/>
                            </p:stCondLst>
                            <p:childTnLst>
                              <p:par>
                                <p:cTn id="23" presetID="1" presetClass="entr" presetSubtype="0" fill="hold" nodeType="afterEffect">
                                  <p:stCondLst>
                                    <p:cond delay="2750"/>
                                  </p:stCondLst>
                                  <p:childTnLst>
                                    <p:set>
                                      <p:cBhvr>
                                        <p:cTn id="24" dur="1" fill="hold">
                                          <p:stCondLst>
                                            <p:cond delay="749"/>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idx="4294967295"/>
          </p:nvPr>
        </p:nvSpPr>
        <p:spPr bwMode="auto">
          <a:xfrm>
            <a:off x="1089025" y="288925"/>
            <a:ext cx="10058400" cy="852488"/>
          </a:xfrm>
          <a:solidFill>
            <a:srgbClr val="996600">
              <a:alpha val="20000"/>
            </a:srgbClr>
          </a:solidFill>
        </p:spPr>
        <p:txBody>
          <a:bodyPr wrap="square" numCol="1" anchorCtr="0" compatLnSpc="1">
            <a:prstTxWarp prst="textNoShape">
              <a:avLst/>
            </a:prstTxWarp>
          </a:bodyPr>
          <a:lstStyle/>
          <a:p>
            <a:pPr eaLnBrk="1" hangingPunct="1"/>
            <a:r>
              <a:rPr lang="el-GR" sz="2600" smtClean="0">
                <a:solidFill>
                  <a:srgbClr val="800000"/>
                </a:solidFill>
                <a:latin typeface="Calibri" pitchFamily="34" charset="0"/>
                <a:ea typeface="Calibri" pitchFamily="34" charset="0"/>
                <a:cs typeface="Calibri" pitchFamily="34" charset="0"/>
              </a:rPr>
              <a:t>Μεθοδολογική προσέγγιση: Δίνοντας «φωνή» στους μαθητές και η σημασία της εξασφάλισης των υλικών</a:t>
            </a:r>
          </a:p>
        </p:txBody>
      </p:sp>
      <p:sp>
        <p:nvSpPr>
          <p:cNvPr id="19459" name="Rectangle 3"/>
          <p:cNvSpPr>
            <a:spLocks noGrp="1"/>
          </p:cNvSpPr>
          <p:nvPr>
            <p:ph type="body" idx="4294967295"/>
          </p:nvPr>
        </p:nvSpPr>
        <p:spPr>
          <a:xfrm>
            <a:off x="985838" y="1320800"/>
            <a:ext cx="7729537" cy="5210175"/>
          </a:xfrm>
        </p:spPr>
        <p:txBody>
          <a:bodyPr/>
          <a:lstStyle/>
          <a:p>
            <a:pPr marL="174625" indent="-174625" algn="just" eaLnBrk="1" hangingPunct="1">
              <a:lnSpc>
                <a:spcPct val="100000"/>
              </a:lnSpc>
              <a:spcBef>
                <a:spcPct val="0"/>
              </a:spcBef>
              <a:spcAft>
                <a:spcPct val="0"/>
              </a:spcAft>
              <a:buFont typeface="Wingdings" panose="05000000000000000000" pitchFamily="2" charset="2"/>
              <a:buChar char="Ø"/>
              <a:defRPr/>
            </a:pPr>
            <a:r>
              <a:rPr lang="el-GR" altLang="el-GR" b="1" dirty="0">
                <a:latin typeface="Calibri" panose="020F0502020204030204" pitchFamily="34" charset="0"/>
              </a:rPr>
              <a:t>Είμαστε ανοικτοί/</a:t>
            </a:r>
            <a:r>
              <a:rPr lang="el-GR" altLang="el-GR" b="1" dirty="0" err="1">
                <a:latin typeface="Calibri" panose="020F0502020204030204" pitchFamily="34" charset="0"/>
              </a:rPr>
              <a:t>ές</a:t>
            </a:r>
            <a:r>
              <a:rPr lang="el-GR" altLang="el-GR" b="1" dirty="0">
                <a:latin typeface="Calibri" panose="020F0502020204030204" pitchFamily="34" charset="0"/>
              </a:rPr>
              <a:t> να αξιοποιήσουμε τις ιδέες και τα υποθέματα που θα προκύψουν από τους/τις μαθητές/</a:t>
            </a:r>
            <a:r>
              <a:rPr lang="el-GR" altLang="el-GR" b="1" dirty="0" err="1">
                <a:latin typeface="Calibri" panose="020F0502020204030204" pitchFamily="34" charset="0"/>
              </a:rPr>
              <a:t>τριες</a:t>
            </a:r>
            <a:r>
              <a:rPr lang="el-GR" altLang="el-GR" dirty="0">
                <a:latin typeface="Calibri" panose="020F0502020204030204" pitchFamily="34" charset="0"/>
              </a:rPr>
              <a:t>, εφόσον εξυπηρετούν την επίτευξη των επιδιωκόμενων στόχων του μαθήματος, δίνοντάς τους φωνή και καθιστώντας τους </a:t>
            </a:r>
            <a:r>
              <a:rPr lang="el-GR" altLang="el-GR" dirty="0" err="1">
                <a:latin typeface="Calibri" panose="020F0502020204030204" pitchFamily="34" charset="0"/>
              </a:rPr>
              <a:t>συνδιαμορφωτές</a:t>
            </a:r>
            <a:r>
              <a:rPr lang="el-GR" altLang="el-GR" dirty="0">
                <a:latin typeface="Calibri" panose="020F0502020204030204" pitchFamily="34" charset="0"/>
              </a:rPr>
              <a:t> της διδακτικής μαθησιακής διαδικασίας. </a:t>
            </a:r>
          </a:p>
          <a:p>
            <a:pPr marL="0" indent="0" algn="just" eaLnBrk="1" hangingPunct="1">
              <a:lnSpc>
                <a:spcPct val="100000"/>
              </a:lnSpc>
              <a:spcBef>
                <a:spcPct val="0"/>
              </a:spcBef>
              <a:spcAft>
                <a:spcPct val="0"/>
              </a:spcAft>
              <a:buFont typeface="Wingdings" panose="05000000000000000000" pitchFamily="2" charset="2"/>
              <a:buChar char="Ø"/>
              <a:defRPr/>
            </a:pPr>
            <a:endParaRPr lang="el-GR" altLang="el-GR" sz="500" dirty="0">
              <a:latin typeface="Calibri" panose="020F0502020204030204" pitchFamily="34" charset="0"/>
            </a:endParaRPr>
          </a:p>
          <a:p>
            <a:pPr marL="174625" indent="-174625" algn="just" eaLnBrk="1" hangingPunct="1">
              <a:lnSpc>
                <a:spcPct val="100000"/>
              </a:lnSpc>
              <a:spcBef>
                <a:spcPct val="0"/>
              </a:spcBef>
              <a:spcAft>
                <a:spcPct val="0"/>
              </a:spcAft>
              <a:buFont typeface="Wingdings" panose="05000000000000000000" pitchFamily="2" charset="2"/>
              <a:buChar char="Ø"/>
              <a:defRPr/>
            </a:pPr>
            <a:r>
              <a:rPr lang="el-GR" altLang="el-GR" b="1" dirty="0">
                <a:latin typeface="Calibri" panose="020F0502020204030204" pitchFamily="34" charset="0"/>
              </a:rPr>
              <a:t>Η διδακτική διαδικασία μπορεί να εμπλουτιστεί με την εισαγωγή και άλλων πειραμάτων ή τεχνολογικών κατασκευών από τους/τις μαθητές/</a:t>
            </a:r>
            <a:r>
              <a:rPr lang="el-GR" altLang="el-GR" b="1" dirty="0" err="1">
                <a:latin typeface="Calibri" panose="020F0502020204030204" pitchFamily="34" charset="0"/>
              </a:rPr>
              <a:t>τριες</a:t>
            </a:r>
            <a:r>
              <a:rPr lang="el-GR" altLang="el-GR" dirty="0">
                <a:latin typeface="Calibri" panose="020F0502020204030204" pitchFamily="34" charset="0"/>
              </a:rPr>
              <a:t> </a:t>
            </a:r>
          </a:p>
          <a:p>
            <a:pPr marL="292100" lvl="1" indent="0" algn="just" eaLnBrk="1" hangingPunct="1">
              <a:lnSpc>
                <a:spcPct val="100000"/>
              </a:lnSpc>
              <a:spcBef>
                <a:spcPct val="0"/>
              </a:spcBef>
              <a:spcAft>
                <a:spcPct val="0"/>
              </a:spcAft>
              <a:buFont typeface="Wingdings" panose="05000000000000000000" pitchFamily="2" charset="2"/>
              <a:buNone/>
              <a:defRPr/>
            </a:pPr>
            <a:r>
              <a:rPr lang="el-GR" altLang="el-GR" sz="1800" i="1" dirty="0">
                <a:latin typeface="Calibri" panose="020F0502020204030204" pitchFamily="34" charset="0"/>
              </a:rPr>
              <a:t>π.χ. κατασκευή ενός φακού με απλά υλικά στην ενότητα του ηλεκτρισμού, </a:t>
            </a:r>
          </a:p>
          <a:p>
            <a:pPr marL="292100" lvl="1" indent="0" algn="just" eaLnBrk="1" hangingPunct="1">
              <a:lnSpc>
                <a:spcPct val="100000"/>
              </a:lnSpc>
              <a:spcBef>
                <a:spcPct val="0"/>
              </a:spcBef>
              <a:spcAft>
                <a:spcPct val="0"/>
              </a:spcAft>
              <a:buFont typeface="Wingdings" panose="05000000000000000000" pitchFamily="2" charset="2"/>
              <a:buNone/>
              <a:defRPr/>
            </a:pPr>
            <a:r>
              <a:rPr lang="el-GR" altLang="el-GR" sz="1800" i="1" dirty="0">
                <a:latin typeface="Calibri" panose="020F0502020204030204" pitchFamily="34" charset="0"/>
              </a:rPr>
              <a:t>ενός προβλήματος-γρίφου "μπορούν οι σκιές να έχουν χρώματα;" ή "γιατί το ουράνιο τόξο έχει αυτό το σχήμα και αυτά τα χρώματα;" στην ενότητα του φωτός</a:t>
            </a:r>
            <a:endParaRPr lang="el-GR" altLang="el-GR" sz="500" dirty="0">
              <a:latin typeface="Calibri" panose="020F0502020204030204" pitchFamily="34" charset="0"/>
            </a:endParaRPr>
          </a:p>
          <a:p>
            <a:pPr marL="174625" indent="-174625" algn="just" eaLnBrk="1" hangingPunct="1">
              <a:lnSpc>
                <a:spcPct val="100000"/>
              </a:lnSpc>
              <a:spcAft>
                <a:spcPct val="0"/>
              </a:spcAft>
              <a:buFont typeface="Wingdings" panose="05000000000000000000" pitchFamily="2" charset="2"/>
              <a:buChar char="Ø"/>
              <a:defRPr/>
            </a:pPr>
            <a:r>
              <a:rPr lang="el-GR" altLang="el-GR" dirty="0">
                <a:latin typeface="Calibri" panose="020F0502020204030204" pitchFamily="34" charset="0"/>
              </a:rPr>
              <a:t>Απαραίτητη προϋπόθεση για την επιτυχία του μαθήματος είναι </a:t>
            </a:r>
            <a:r>
              <a:rPr lang="el-GR" altLang="el-GR" b="1" dirty="0">
                <a:latin typeface="Calibri" panose="020F0502020204030204" pitchFamily="34" charset="0"/>
              </a:rPr>
              <a:t>η εξασφάλιση των υλικών για την εκτέλεση πειραμάτων και τη δημιουργία κατασκευών</a:t>
            </a:r>
            <a:r>
              <a:rPr lang="el-GR" altLang="el-GR" dirty="0">
                <a:latin typeface="Calibri" panose="020F0502020204030204" pitchFamily="34" charset="0"/>
              </a:rPr>
              <a:t> από τους/τις μαθητές/</a:t>
            </a:r>
            <a:r>
              <a:rPr lang="el-GR" altLang="el-GR" dirty="0" err="1">
                <a:latin typeface="Calibri" panose="020F0502020204030204" pitchFamily="34" charset="0"/>
              </a:rPr>
              <a:t>τριες</a:t>
            </a:r>
            <a:r>
              <a:rPr lang="el-GR" altLang="el-GR" dirty="0">
                <a:latin typeface="Calibri" panose="020F0502020204030204" pitchFamily="34" charset="0"/>
              </a:rPr>
              <a:t>. </a:t>
            </a:r>
          </a:p>
        </p:txBody>
      </p:sp>
      <p:sp>
        <p:nvSpPr>
          <p:cNvPr id="19460" name="AutoShape 4"/>
          <p:cNvSpPr>
            <a:spLocks noChangeArrowheads="1"/>
          </p:cNvSpPr>
          <p:nvPr/>
        </p:nvSpPr>
        <p:spPr bwMode="auto">
          <a:xfrm>
            <a:off x="8807450" y="1577975"/>
            <a:ext cx="3384550" cy="3373438"/>
          </a:xfrm>
          <a:prstGeom prst="octagon">
            <a:avLst>
              <a:gd name="adj" fmla="val 29287"/>
            </a:avLst>
          </a:prstGeom>
          <a:solidFill>
            <a:srgbClr val="CCFFCC"/>
          </a:solidFill>
          <a:ln w="9525">
            <a:solidFill>
              <a:schemeClr val="tx1"/>
            </a:solidFill>
            <a:miter lim="800000"/>
            <a:headEnd/>
            <a:tailEnd/>
          </a:ln>
        </p:spPr>
        <p:txBody>
          <a:bodyPr wrap="none" anchor="ctr"/>
          <a:lstStyle/>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Ανοικτή  ανακαλυπτική-</a:t>
            </a:r>
          </a:p>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 διερευνητική διαδικασία </a:t>
            </a:r>
          </a:p>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που προσιδιάζει στην επιθυμητή </a:t>
            </a:r>
          </a:p>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φύση των Φ.Ε.  και ταυτόχρονα </a:t>
            </a:r>
          </a:p>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ανταποκρίνεται στις ανάγκες </a:t>
            </a:r>
          </a:p>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και τα ενδιαφέροντα των </a:t>
            </a:r>
          </a:p>
          <a:p>
            <a:pPr algn="ctr" defTabSz="914400">
              <a:lnSpc>
                <a:spcPct val="70000"/>
              </a:lnSpc>
              <a:spcBef>
                <a:spcPts val="1200"/>
              </a:spcBef>
              <a:spcAft>
                <a:spcPts val="200"/>
              </a:spcAft>
              <a:buClr>
                <a:schemeClr val="accent1"/>
              </a:buClr>
              <a:buSzPct val="100000"/>
              <a:buFont typeface="Wingdings" pitchFamily="2" charset="2"/>
              <a:buNone/>
            </a:pPr>
            <a:r>
              <a:rPr lang="el-GR" altLang="el-GR" sz="1400" b="1"/>
              <a:t>μαθητών/τριών. </a:t>
            </a:r>
          </a:p>
          <a:p>
            <a:pPr algn="ctr" defTabSz="914400"/>
            <a:endParaRPr lang="el-GR" altLang="el-G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par>
                          <p:cTn id="8" fill="hold">
                            <p:stCondLst>
                              <p:cond delay="500"/>
                            </p:stCondLst>
                            <p:childTnLst>
                              <p:par>
                                <p:cTn id="9" presetID="1" presetClass="entr" presetSubtype="0" fill="hold" nodeType="afterEffect">
                                  <p:stCondLst>
                                    <p:cond delay="2750"/>
                                  </p:stCondLst>
                                  <p:childTnLst>
                                    <p:set>
                                      <p:cBhvr>
                                        <p:cTn id="10" dur="1" fill="hold">
                                          <p:stCondLst>
                                            <p:cond delay="0"/>
                                          </p:stCondLst>
                                        </p:cTn>
                                        <p:tgtEl>
                                          <p:spTgt spid="19459">
                                            <p:txEl>
                                              <p:pRg st="0" end="0"/>
                                            </p:txEl>
                                          </p:spTgt>
                                        </p:tgtEl>
                                        <p:attrNameLst>
                                          <p:attrName>style.visibility</p:attrName>
                                        </p:attrNameLst>
                                      </p:cBhvr>
                                      <p:to>
                                        <p:strVal val="visible"/>
                                      </p:to>
                                    </p:set>
                                  </p:childTnLst>
                                </p:cTn>
                              </p:par>
                            </p:childTnLst>
                          </p:cTn>
                        </p:par>
                        <p:par>
                          <p:cTn id="11" fill="hold">
                            <p:stCondLst>
                              <p:cond delay="3250"/>
                            </p:stCondLst>
                            <p:childTnLst>
                              <p:par>
                                <p:cTn id="12" presetID="1" presetClass="entr" presetSubtype="0" fill="hold" nodeType="afterEffect">
                                  <p:stCondLst>
                                    <p:cond delay="2750"/>
                                  </p:stCondLst>
                                  <p:childTnLst>
                                    <p:set>
                                      <p:cBhvr>
                                        <p:cTn id="13" dur="1" fill="hold">
                                          <p:stCondLst>
                                            <p:cond delay="0"/>
                                          </p:stCondLst>
                                        </p:cTn>
                                        <p:tgtEl>
                                          <p:spTgt spid="19459">
                                            <p:txEl>
                                              <p:pRg st="2" end="2"/>
                                            </p:txEl>
                                          </p:spTgt>
                                        </p:tgtEl>
                                        <p:attrNameLst>
                                          <p:attrName>style.visibility</p:attrName>
                                        </p:attrNameLst>
                                      </p:cBhvr>
                                      <p:to>
                                        <p:strVal val="visible"/>
                                      </p:to>
                                    </p:set>
                                  </p:childTnLst>
                                </p:cTn>
                              </p:par>
                            </p:childTnLst>
                          </p:cTn>
                        </p:par>
                        <p:par>
                          <p:cTn id="14" fill="hold">
                            <p:stCondLst>
                              <p:cond delay="6000"/>
                            </p:stCondLst>
                            <p:childTnLst>
                              <p:par>
                                <p:cTn id="15" presetID="1" presetClass="entr" presetSubtype="0" fill="hold" nodeType="afterEffect">
                                  <p:stCondLst>
                                    <p:cond delay="75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childTnLst>
                          </p:cTn>
                        </p:par>
                        <p:par>
                          <p:cTn id="17" fill="hold">
                            <p:stCondLst>
                              <p:cond delay="6750"/>
                            </p:stCondLst>
                            <p:childTnLst>
                              <p:par>
                                <p:cTn id="18" presetID="1" presetClass="entr" presetSubtype="0" fill="hold" nodeType="afterEffect">
                                  <p:stCondLst>
                                    <p:cond delay="750"/>
                                  </p:stCondLst>
                                  <p:childTnLst>
                                    <p:set>
                                      <p:cBhvr>
                                        <p:cTn id="19" dur="1" fill="hold">
                                          <p:stCondLst>
                                            <p:cond delay="0"/>
                                          </p:stCondLst>
                                        </p:cTn>
                                        <p:tgtEl>
                                          <p:spTgt spid="19459">
                                            <p:txEl>
                                              <p:pRg st="4" end="4"/>
                                            </p:txEl>
                                          </p:spTgt>
                                        </p:tgtEl>
                                        <p:attrNameLst>
                                          <p:attrName>style.visibility</p:attrName>
                                        </p:attrNameLst>
                                      </p:cBhvr>
                                      <p:to>
                                        <p:strVal val="visible"/>
                                      </p:to>
                                    </p:set>
                                  </p:childTnLst>
                                </p:cTn>
                              </p:par>
                            </p:childTnLst>
                          </p:cTn>
                        </p:par>
                        <p:par>
                          <p:cTn id="20" fill="hold">
                            <p:stCondLst>
                              <p:cond delay="7500"/>
                            </p:stCondLst>
                            <p:childTnLst>
                              <p:par>
                                <p:cTn id="21" presetID="1" presetClass="entr" presetSubtype="0" fill="hold" nodeType="afterEffect">
                                  <p:stCondLst>
                                    <p:cond delay="275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idx="4294967295"/>
          </p:nvPr>
        </p:nvSpPr>
        <p:spPr bwMode="auto">
          <a:xfrm>
            <a:off x="806450" y="130175"/>
            <a:ext cx="10356850" cy="965200"/>
          </a:xfrm>
          <a:solidFill>
            <a:srgbClr val="996600">
              <a:alpha val="20000"/>
            </a:srgbClr>
          </a:solidFill>
        </p:spPr>
        <p:txBody>
          <a:bodyPr wrap="square" numCol="1" anchorCtr="0" compatLnSpc="1">
            <a:prstTxWarp prst="textNoShape">
              <a:avLst/>
            </a:prstTxWarp>
          </a:bodyPr>
          <a:lstStyle/>
          <a:p>
            <a:pPr eaLnBrk="1" hangingPunct="1"/>
            <a:r>
              <a:rPr lang="el-GR" sz="2800" smtClean="0">
                <a:solidFill>
                  <a:srgbClr val="800000"/>
                </a:solidFill>
                <a:latin typeface="Calibri" pitchFamily="34" charset="0"/>
                <a:ea typeface="Calibri" pitchFamily="34" charset="0"/>
                <a:cs typeface="Calibri" pitchFamily="34" charset="0"/>
              </a:rPr>
              <a:t>Μεθοδολογική προσέγγιση: εργασία σε ομάδες, φύση της επιστήμης &amp; αναστοχασμός</a:t>
            </a:r>
            <a:endParaRPr lang="el-GR" sz="2800" smtClean="0">
              <a:solidFill>
                <a:srgbClr val="FF0000"/>
              </a:solidFill>
              <a:latin typeface="Calibri" pitchFamily="34" charset="0"/>
              <a:ea typeface="Calibri" pitchFamily="34" charset="0"/>
              <a:cs typeface="Calibri" pitchFamily="34" charset="0"/>
            </a:endParaRPr>
          </a:p>
        </p:txBody>
      </p:sp>
      <p:sp>
        <p:nvSpPr>
          <p:cNvPr id="57347" name="Rectangle 3"/>
          <p:cNvSpPr>
            <a:spLocks noGrp="1"/>
          </p:cNvSpPr>
          <p:nvPr>
            <p:ph type="body" idx="4294967295"/>
          </p:nvPr>
        </p:nvSpPr>
        <p:spPr>
          <a:xfrm>
            <a:off x="806450" y="1095375"/>
            <a:ext cx="10356850" cy="5181600"/>
          </a:xfrm>
        </p:spPr>
        <p:txBody>
          <a:bodyPr/>
          <a:lstStyle/>
          <a:p>
            <a:pPr marL="0" indent="0" algn="just" eaLnBrk="1" hangingPunct="1">
              <a:lnSpc>
                <a:spcPct val="100000"/>
              </a:lnSpc>
              <a:spcBef>
                <a:spcPts val="0"/>
              </a:spcBef>
              <a:spcAft>
                <a:spcPts val="0"/>
              </a:spcAft>
              <a:defRPr/>
            </a:pPr>
            <a:r>
              <a:rPr lang="el-GR" sz="2400" b="1" dirty="0">
                <a:latin typeface="Calibri" pitchFamily="34" charset="0"/>
              </a:rPr>
              <a:t>Είναι σημαντικό στο μάθημα των Φυσικών οι μαθητές/</a:t>
            </a:r>
            <a:r>
              <a:rPr lang="el-GR" sz="2400" b="1" dirty="0" err="1">
                <a:latin typeface="Calibri" pitchFamily="34" charset="0"/>
              </a:rPr>
              <a:t>τριες</a:t>
            </a:r>
            <a:r>
              <a:rPr lang="el-GR" sz="2400" b="1" dirty="0">
                <a:latin typeface="Calibri" pitchFamily="34" charset="0"/>
              </a:rPr>
              <a:t> να εργάζονται σε ομάδες, γιατί έτσι: </a:t>
            </a:r>
          </a:p>
          <a:p>
            <a:pPr marL="0" indent="0" algn="just" eaLnBrk="1" hangingPunct="1">
              <a:lnSpc>
                <a:spcPct val="100000"/>
              </a:lnSpc>
              <a:spcBef>
                <a:spcPts val="0"/>
              </a:spcBef>
              <a:spcAft>
                <a:spcPts val="0"/>
              </a:spcAft>
              <a:defRPr/>
            </a:pPr>
            <a:r>
              <a:rPr lang="el-GR" sz="1800" dirty="0">
                <a:latin typeface="Calibri" pitchFamily="34" charset="0"/>
              </a:rPr>
              <a:t>- εξασφαλίζεται η αλληλεπίδραση και η συμμετοχή όλων των μαθητών/τριών στη διδακτική-μαθησιακή διαδικασία, όπως ο χειρισμός των υλικών, η εμπλοκή τους σε επιστημονικές διαδικασίες, η διατύπωση απόψεων, επιχειρημάτων, συμπερασμάτων, κ.λπ. </a:t>
            </a:r>
          </a:p>
          <a:p>
            <a:pPr marL="0" indent="0" algn="just" eaLnBrk="1" hangingPunct="1">
              <a:lnSpc>
                <a:spcPct val="100000"/>
              </a:lnSpc>
              <a:spcBef>
                <a:spcPts val="0"/>
              </a:spcBef>
              <a:spcAft>
                <a:spcPts val="0"/>
              </a:spcAft>
              <a:defRPr/>
            </a:pPr>
            <a:r>
              <a:rPr lang="el-GR" sz="1800" dirty="0">
                <a:latin typeface="Calibri" pitchFamily="34" charset="0"/>
              </a:rPr>
              <a:t>- αποτυπώνεται μια πιο επιθυμητή εικόνα για τις Φ.Ε. και πως αναπτύσσεται η επιστημονική γνώση, καθώς οι μαθητές όπως και οι επιστήμονες εργάζονται σε ομάδες, συνεργάζονται, αλληλεπιδρούν, ανταλλάσσουν επιχειρήματα προσπαθώντας να λειτουργήσουν αντικειμενικά και δεοντολογικά, σημειώνουν επιτυχίες και αποτυχίες, επηρεάζονται από τα πιστεύω τους, την κοινωνία και την κουλτούρα κάθε εποχής</a:t>
            </a:r>
            <a:r>
              <a:rPr lang="el-GR" dirty="0">
                <a:latin typeface="Calibri" pitchFamily="34" charset="0"/>
              </a:rPr>
              <a:t>. </a:t>
            </a:r>
          </a:p>
          <a:p>
            <a:pPr marL="0" indent="0" algn="just" eaLnBrk="1" hangingPunct="1">
              <a:lnSpc>
                <a:spcPct val="100000"/>
              </a:lnSpc>
              <a:spcBef>
                <a:spcPts val="0"/>
              </a:spcBef>
              <a:spcAft>
                <a:spcPts val="0"/>
              </a:spcAft>
              <a:defRPr/>
            </a:pPr>
            <a:endParaRPr lang="el-GR" sz="1000" dirty="0">
              <a:latin typeface="Calibri" pitchFamily="34" charset="0"/>
            </a:endParaRPr>
          </a:p>
          <a:p>
            <a:pPr marL="0" indent="0" algn="just" eaLnBrk="1" hangingPunct="1">
              <a:lnSpc>
                <a:spcPct val="100000"/>
              </a:lnSpc>
              <a:spcBef>
                <a:spcPts val="0"/>
              </a:spcBef>
              <a:spcAft>
                <a:spcPts val="0"/>
              </a:spcAft>
              <a:buFont typeface="Calibri" pitchFamily="34" charset="0"/>
              <a:buNone/>
              <a:defRPr/>
            </a:pPr>
            <a:r>
              <a:rPr lang="el-GR" sz="2400" dirty="0">
                <a:latin typeface="Calibri" pitchFamily="34" charset="0"/>
              </a:rPr>
              <a:t>Μάλιστα όλα τα παραπάνω αν συμβαίνουν κατά τη διάρκεια της μαθησιακής διαδικασίας καλό είναι να αναδεικνύονται με έναν </a:t>
            </a:r>
            <a:r>
              <a:rPr lang="el-GR" sz="2400" b="1" dirty="0" err="1">
                <a:latin typeface="Calibri" pitchFamily="34" charset="0"/>
              </a:rPr>
              <a:t>αναστοχαστικό</a:t>
            </a:r>
            <a:r>
              <a:rPr lang="el-GR" sz="2400" b="1" dirty="0">
                <a:latin typeface="Calibri" pitchFamily="34" charset="0"/>
              </a:rPr>
              <a:t> τρόπο</a:t>
            </a:r>
            <a:r>
              <a:rPr lang="el-GR" sz="2400" dirty="0">
                <a:latin typeface="Calibri" pitchFamily="34" charset="0"/>
              </a:rPr>
              <a:t> (μια θεμελιώδη διδακτική στρατηγική που θα πρέπει να χαρακτηρίζει τη διδασκαλία). </a:t>
            </a:r>
            <a:r>
              <a:rPr lang="el-GR" sz="1400" dirty="0">
                <a:latin typeface="Calibri" pitchFamily="34" charset="0"/>
              </a:rPr>
              <a:t>Π.χ.</a:t>
            </a:r>
            <a:endParaRPr lang="el-GR" sz="2400" dirty="0">
              <a:latin typeface="Calibri" pitchFamily="34" charset="0"/>
            </a:endParaRPr>
          </a:p>
          <a:p>
            <a:pPr marL="0" indent="0" algn="just" eaLnBrk="1" hangingPunct="1">
              <a:lnSpc>
                <a:spcPct val="100000"/>
              </a:lnSpc>
              <a:spcBef>
                <a:spcPts val="0"/>
              </a:spcBef>
              <a:spcAft>
                <a:spcPts val="0"/>
              </a:spcAft>
              <a:defRPr/>
            </a:pPr>
            <a:r>
              <a:rPr lang="el-GR" sz="1800" dirty="0">
                <a:latin typeface="Calibri" pitchFamily="34" charset="0"/>
              </a:rPr>
              <a:t>- «Πώς εργαστήκαμε για να καταλήξουμε στο συμπέρασμα αυτό;»</a:t>
            </a:r>
          </a:p>
          <a:p>
            <a:pPr marL="0" indent="0" algn="just" eaLnBrk="1" hangingPunct="1">
              <a:lnSpc>
                <a:spcPct val="100000"/>
              </a:lnSpc>
              <a:spcBef>
                <a:spcPts val="0"/>
              </a:spcBef>
              <a:spcAft>
                <a:spcPts val="0"/>
              </a:spcAft>
              <a:defRPr/>
            </a:pPr>
            <a:r>
              <a:rPr lang="el-GR" sz="1800" dirty="0">
                <a:latin typeface="Calibri" pitchFamily="34" charset="0"/>
              </a:rPr>
              <a:t>- «Πώς συμβαίνει οι ομάδες να καταγράψατε διαφορετικές παρατηρήσεις;»</a:t>
            </a:r>
          </a:p>
          <a:p>
            <a:pPr marL="0" indent="0" algn="just" eaLnBrk="1" hangingPunct="1">
              <a:lnSpc>
                <a:spcPct val="100000"/>
              </a:lnSpc>
              <a:spcBef>
                <a:spcPts val="0"/>
              </a:spcBef>
              <a:spcAft>
                <a:spcPts val="0"/>
              </a:spcAft>
              <a:defRPr/>
            </a:pPr>
            <a:r>
              <a:rPr lang="el-GR" sz="1800" dirty="0">
                <a:latin typeface="Calibri" pitchFamily="34" charset="0"/>
              </a:rPr>
              <a:t>- «Παρατηρήσατε το ίδιο θερμόμετρο και καταγράψατε διαφορετική θερμοκρασία. Πώς μπορεί να συμβαίνει αυτό;»</a:t>
            </a:r>
          </a:p>
          <a:p>
            <a:pPr eaLnBrk="1" hangingPunct="1">
              <a:lnSpc>
                <a:spcPct val="70000"/>
              </a:lnSpc>
              <a:defRPr/>
            </a:pPr>
            <a:r>
              <a:rPr lang="el-GR" sz="1600" dirty="0">
                <a:latin typeface="Calibri"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1096963" y="174625"/>
            <a:ext cx="10414000" cy="1042988"/>
          </a:xfrm>
          <a:solidFill>
            <a:srgbClr val="996600">
              <a:alpha val="20000"/>
            </a:srgbClr>
          </a:solidFill>
        </p:spPr>
        <p:txBody>
          <a:bodyPr wrap="square" numCol="1" anchorCtr="0" compatLnSpc="1">
            <a:prstTxWarp prst="textNoShape">
              <a:avLst/>
            </a:prstTxWarp>
          </a:bodyPr>
          <a:lstStyle/>
          <a:p>
            <a:pPr eaLnBrk="1" hangingPunct="1"/>
            <a:r>
              <a:rPr lang="el-GR" sz="3000" smtClean="0">
                <a:solidFill>
                  <a:srgbClr val="800000"/>
                </a:solidFill>
                <a:latin typeface="Calibri" pitchFamily="34" charset="0"/>
              </a:rPr>
              <a:t>Στόχοι της αναδιάρθρωσης και εξορθολογισμού της διδακτέας ύλης</a:t>
            </a:r>
            <a:r>
              <a:rPr lang="el-GR" smtClean="0">
                <a:latin typeface="Calibri" pitchFamily="34" charset="0"/>
              </a:rPr>
              <a:t> </a:t>
            </a:r>
          </a:p>
        </p:txBody>
      </p:sp>
      <p:sp>
        <p:nvSpPr>
          <p:cNvPr id="49155" name="Rectangle 3"/>
          <p:cNvSpPr>
            <a:spLocks noGrp="1"/>
          </p:cNvSpPr>
          <p:nvPr>
            <p:ph type="body" idx="4294967295"/>
          </p:nvPr>
        </p:nvSpPr>
        <p:spPr>
          <a:xfrm>
            <a:off x="1096963" y="1236663"/>
            <a:ext cx="10414000" cy="5016500"/>
          </a:xfrm>
        </p:spPr>
        <p:txBody>
          <a:bodyPr/>
          <a:lstStyle/>
          <a:p>
            <a:pPr marL="0" indent="0" algn="just" eaLnBrk="1" hangingPunct="1">
              <a:lnSpc>
                <a:spcPct val="150000"/>
              </a:lnSpc>
              <a:spcBef>
                <a:spcPct val="0"/>
              </a:spcBef>
              <a:spcAft>
                <a:spcPct val="0"/>
              </a:spcAft>
              <a:buFont typeface="Wingdings" pitchFamily="2" charset="2"/>
              <a:buNone/>
            </a:pPr>
            <a:r>
              <a:rPr lang="el-GR" sz="2400" smtClean="0">
                <a:latin typeface="Arial" charset="0"/>
              </a:rPr>
              <a:t>Να</a:t>
            </a:r>
            <a:r>
              <a:rPr lang="el-GR" sz="2400" smtClean="0">
                <a:latin typeface="Calibri" pitchFamily="34" charset="0"/>
              </a:rPr>
              <a:t> «αποδεσμευθούν» οι εκπαιδευτικοί από την πίεση να ολοκληρώσουν τη διδακτέα ύλη και να τους προσφερθεί άνεση χρόνου για να σχεδιάσουν τη διδασκαλία τους έτσι ώστε: </a:t>
            </a:r>
          </a:p>
          <a:p>
            <a:pPr marL="0" indent="0" algn="just" eaLnBrk="1" hangingPunct="1">
              <a:lnSpc>
                <a:spcPct val="120000"/>
              </a:lnSpc>
              <a:spcBef>
                <a:spcPct val="0"/>
              </a:spcBef>
              <a:spcAft>
                <a:spcPct val="0"/>
              </a:spcAft>
              <a:buFont typeface="Wingdings" pitchFamily="2" charset="2"/>
              <a:buChar char="Ø"/>
            </a:pPr>
            <a:r>
              <a:rPr lang="el-GR" sz="2400" smtClean="0">
                <a:latin typeface="Calibri" pitchFamily="34" charset="0"/>
              </a:rPr>
              <a:t> </a:t>
            </a:r>
            <a:r>
              <a:rPr lang="el-GR" sz="2400" b="1" smtClean="0">
                <a:latin typeface="Calibri" pitchFamily="34" charset="0"/>
              </a:rPr>
              <a:t>να προωθείται η ανακαλυπτική-διερευνητική μάθηση, </a:t>
            </a:r>
          </a:p>
          <a:p>
            <a:pPr marL="0" indent="0" algn="just" eaLnBrk="1" hangingPunct="1">
              <a:lnSpc>
                <a:spcPct val="120000"/>
              </a:lnSpc>
              <a:spcBef>
                <a:spcPct val="0"/>
              </a:spcBef>
              <a:spcAft>
                <a:spcPct val="0"/>
              </a:spcAft>
              <a:buFont typeface="Wingdings" pitchFamily="2" charset="2"/>
              <a:buChar char="Ø"/>
            </a:pPr>
            <a:r>
              <a:rPr lang="el-GR" sz="2400" b="1" smtClean="0">
                <a:latin typeface="Calibri" pitchFamily="34" charset="0"/>
              </a:rPr>
              <a:t> να υπάρχει χρόνος για πρακτικές, συμμετοχικές δραστηριότητες ανακεφαλαίωσης και αναστοχασμού,  </a:t>
            </a:r>
          </a:p>
          <a:p>
            <a:pPr marL="0" indent="0" algn="just" eaLnBrk="1" hangingPunct="1">
              <a:lnSpc>
                <a:spcPct val="120000"/>
              </a:lnSpc>
              <a:spcBef>
                <a:spcPct val="0"/>
              </a:spcBef>
              <a:spcAft>
                <a:spcPct val="0"/>
              </a:spcAft>
              <a:buFont typeface="Wingdings" pitchFamily="2" charset="2"/>
              <a:buChar char="Ø"/>
            </a:pPr>
            <a:r>
              <a:rPr lang="el-GR" sz="2400" b="1" smtClean="0">
                <a:latin typeface="Calibri" pitchFamily="34" charset="0"/>
              </a:rPr>
              <a:t>να συνδέονται οι Φυσικές Επιστήμες με την τεχνολογία,</a:t>
            </a:r>
          </a:p>
          <a:p>
            <a:pPr marL="0" indent="0" algn="just" eaLnBrk="1" hangingPunct="1">
              <a:lnSpc>
                <a:spcPct val="120000"/>
              </a:lnSpc>
              <a:spcBef>
                <a:spcPct val="0"/>
              </a:spcBef>
              <a:spcAft>
                <a:spcPct val="0"/>
              </a:spcAft>
              <a:buFont typeface="Wingdings" pitchFamily="2" charset="2"/>
              <a:buChar char="Ø"/>
            </a:pPr>
            <a:r>
              <a:rPr lang="el-GR" sz="2400" b="1" smtClean="0">
                <a:latin typeface="Calibri" pitchFamily="34" charset="0"/>
              </a:rPr>
              <a:t>να υιοθετούν οι μαθητές επιθυμητές ταυτότητες στο μάθημα των Φυσικών Επιστημών (θετική  αλλά ταυτόχρονα κριτική στάση προς τις επιστήμες και τις εφαρμογές τους).</a:t>
            </a:r>
          </a:p>
          <a:p>
            <a:pPr marL="0" indent="0" eaLnBrk="1" hangingPunct="1">
              <a:buFont typeface="Wingdings" pitchFamily="2" charset="2"/>
              <a:buChar char="Ø"/>
            </a:pPr>
            <a:endParaRPr lang="el-GR" sz="2400" b="1" smtClean="0">
              <a:latin typeface="Calibri" pitchFamily="34" charset="0"/>
            </a:endParaRPr>
          </a:p>
          <a:p>
            <a:pPr marL="0" indent="0" eaLnBrk="1" hangingPunct="1">
              <a:buFont typeface="Wingdings" pitchFamily="2" charset="2"/>
              <a:buChar char="Ø"/>
            </a:pPr>
            <a:endParaRPr lang="el-GR" b="1"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749"/>
                                          </p:stCondLst>
                                        </p:cTn>
                                        <p:tgtEl>
                                          <p:spTgt spid="49155">
                                            <p:txEl>
                                              <p:pRg st="0" end="0"/>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2000"/>
                                  </p:stCondLst>
                                  <p:childTnLst>
                                    <p:set>
                                      <p:cBhvr>
                                        <p:cTn id="12" dur="1" fill="hold">
                                          <p:stCondLst>
                                            <p:cond delay="749"/>
                                          </p:stCondLst>
                                        </p:cTn>
                                        <p:tgtEl>
                                          <p:spTgt spid="49155">
                                            <p:txEl>
                                              <p:pRg st="1" end="1"/>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749"/>
                                          </p:stCondLst>
                                        </p:cTn>
                                        <p:tgtEl>
                                          <p:spTgt spid="49155">
                                            <p:txEl>
                                              <p:pRg st="2" end="2"/>
                                            </p:txEl>
                                          </p:spTgt>
                                        </p:tgtEl>
                                        <p:attrNameLst>
                                          <p:attrName>style.visibility</p:attrName>
                                        </p:attrNameLst>
                                      </p:cBhvr>
                                      <p:to>
                                        <p:strVal val="visible"/>
                                      </p:to>
                                    </p:set>
                                  </p:childTnLst>
                                </p:cTn>
                              </p:par>
                            </p:childTnLst>
                          </p:cTn>
                        </p:par>
                        <p:par>
                          <p:cTn id="16" fill="hold">
                            <p:stCondLst>
                              <p:cond delay="6750"/>
                            </p:stCondLst>
                            <p:childTnLst>
                              <p:par>
                                <p:cTn id="17" presetID="1" presetClass="entr" presetSubtype="0" fill="hold" nodeType="afterEffect">
                                  <p:stCondLst>
                                    <p:cond delay="2000"/>
                                  </p:stCondLst>
                                  <p:childTnLst>
                                    <p:set>
                                      <p:cBhvr>
                                        <p:cTn id="18" dur="1" fill="hold">
                                          <p:stCondLst>
                                            <p:cond delay="749"/>
                                          </p:stCondLst>
                                        </p:cTn>
                                        <p:tgtEl>
                                          <p:spTgt spid="49155">
                                            <p:txEl>
                                              <p:pRg st="3" end="3"/>
                                            </p:txEl>
                                          </p:spTgt>
                                        </p:tgtEl>
                                        <p:attrNameLst>
                                          <p:attrName>style.visibility</p:attrName>
                                        </p:attrNameLst>
                                      </p:cBhvr>
                                      <p:to>
                                        <p:strVal val="visible"/>
                                      </p:to>
                                    </p:set>
                                  </p:childTnLst>
                                </p:cTn>
                              </p:par>
                            </p:childTnLst>
                          </p:cTn>
                        </p:par>
                        <p:par>
                          <p:cTn id="19" fill="hold">
                            <p:stCondLst>
                              <p:cond delay="9500"/>
                            </p:stCondLst>
                            <p:childTnLst>
                              <p:par>
                                <p:cTn id="20" presetID="1" presetClass="entr" presetSubtype="0" fill="hold" nodeType="afterEffect">
                                  <p:stCondLst>
                                    <p:cond delay="2000"/>
                                  </p:stCondLst>
                                  <p:childTnLst>
                                    <p:set>
                                      <p:cBhvr>
                                        <p:cTn id="21" dur="1" fill="hold">
                                          <p:stCondLst>
                                            <p:cond delay="749"/>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idx="4294967295"/>
          </p:nvPr>
        </p:nvSpPr>
        <p:spPr bwMode="auto">
          <a:xfrm>
            <a:off x="1096963" y="188913"/>
            <a:ext cx="10058400" cy="550862"/>
          </a:xfrm>
          <a:solidFill>
            <a:srgbClr val="996600">
              <a:alpha val="20000"/>
            </a:srgbClr>
          </a:solidFill>
        </p:spPr>
        <p:txBody>
          <a:bodyPr wrap="square" numCol="1" anchorCtr="0" compatLnSpc="1">
            <a:prstTxWarp prst="textNoShape">
              <a:avLst/>
            </a:prstTxWarp>
          </a:bodyPr>
          <a:lstStyle/>
          <a:p>
            <a:pPr eaLnBrk="1" hangingPunct="1"/>
            <a:r>
              <a:rPr lang="el-GR" sz="2800" smtClean="0">
                <a:solidFill>
                  <a:srgbClr val="800000"/>
                </a:solidFill>
                <a:latin typeface="Calibri" pitchFamily="34" charset="0"/>
                <a:ea typeface="Calibri" pitchFamily="34" charset="0"/>
                <a:cs typeface="Calibri" pitchFamily="34" charset="0"/>
              </a:rPr>
              <a:t>Μεθοδολογική προσέγγιση: Ο καθοριστικός ρόλος της γλώσσας </a:t>
            </a:r>
            <a:endParaRPr lang="el-GR" sz="2800" b="1" smtClean="0">
              <a:solidFill>
                <a:srgbClr val="FF0000"/>
              </a:solidFill>
              <a:latin typeface="Century Schoolbook" pitchFamily="18" charset="0"/>
              <a:cs typeface="Arial" charset="0"/>
            </a:endParaRPr>
          </a:p>
        </p:txBody>
      </p:sp>
      <p:sp>
        <p:nvSpPr>
          <p:cNvPr id="21507" name="Rectangle 3"/>
          <p:cNvSpPr>
            <a:spLocks noGrp="1"/>
          </p:cNvSpPr>
          <p:nvPr>
            <p:ph type="body" idx="4294967295"/>
          </p:nvPr>
        </p:nvSpPr>
        <p:spPr>
          <a:xfrm>
            <a:off x="1096963" y="969963"/>
            <a:ext cx="10337800" cy="4879975"/>
          </a:xfrm>
        </p:spPr>
        <p:txBody>
          <a:bodyPr/>
          <a:lstStyle/>
          <a:p>
            <a:pPr algn="just" eaLnBrk="1" hangingPunct="1"/>
            <a:r>
              <a:rPr lang="el-GR" altLang="el-GR" sz="2400" smtClean="0">
                <a:latin typeface="Calibri" pitchFamily="34" charset="0"/>
              </a:rPr>
              <a:t>Στις μέρες μας τονίζεται ο καθοριστικός ρόλος της γλώσσας στη μαθησιακή διαδικασία των Φ.Ε. (όπως και σε κάθε γνωστικό αντικείμενο) που θα προσφέρει τη δυνατότητα στους/στις μαθητές/τριες να χρησιμοποιήσουν το λόγο κατάλληλα και θα εξοικειωθούν σταδιακά με την επιστημονική ορολογία, χωρίς βέβαια αυτό να τους επιβάλλεται, καθώς δεν είναι την ίδια χρονική στιγμή όλοι/ες οι μαθητές/τριες έτοιμοι/ες να κατανοήσουν μια έννοια με τον ίδιο τρόπο.</a:t>
            </a:r>
          </a:p>
          <a:p>
            <a:pPr algn="just" eaLnBrk="1" hangingPunct="1"/>
            <a:r>
              <a:rPr lang="el-GR" altLang="el-GR" sz="1800" i="1" smtClean="0">
                <a:latin typeface="Calibri" pitchFamily="34" charset="0"/>
              </a:rPr>
              <a:t>Για παράδειγμα, κατά τη διάρκεια μιας συζήτησης για τη διάδοσης του φωτός, ο/η εκπαιδευτικός μπορεί μέσω μιας διερεύνησης να αναδείξει σταδιακά (και να σημειώσει ίσως στον πίνακα) λέξεις/ορολογία που χρησιμοποιούν οι επιστήμονες σε σχέση με την καθημερινή γλώσσα («το φως ταξιδεύει» – «το φως διαδίδεται», «ίσια – ευθύγραμμα») παρακινώντας τους/τις μαθητές/τριες στο μάθημα των Φ.Ε. να επιδιώκουν να μιλούν και να πράττουν - στο βαθμό που μπορούν - όπως οι επιστήμονες, γεφυρώνοντας και όχι επιβάλλοντας- τον καθημερινό λόγο των μαθητών με τον λόγο των ΦΕ. </a:t>
            </a:r>
          </a:p>
          <a:p>
            <a:pPr algn="just" eaLnBrk="1" hangingPunct="1"/>
            <a:r>
              <a:rPr lang="el-GR" altLang="el-GR" sz="2400" smtClean="0">
                <a:latin typeface="Calibri" pitchFamily="34" charset="0"/>
              </a:rPr>
              <a:t>Θα πρέπει </a:t>
            </a:r>
            <a:r>
              <a:rPr lang="el-GR" altLang="el-GR" sz="2400" b="1" smtClean="0">
                <a:latin typeface="Calibri" pitchFamily="34" charset="0"/>
              </a:rPr>
              <a:t>να αποφεύγεται η άσκοπη απομνημόνευση όρων</a:t>
            </a:r>
            <a:r>
              <a:rPr lang="el-GR" altLang="el-GR" sz="2400" smtClean="0">
                <a:latin typeface="Calibri" pitchFamily="34" charset="0"/>
              </a:rPr>
              <a:t> (π.χ. ονοματολογία δοντιών,…) ή επιστημονικών κειμένων από το Βιβλίο του Μαθητή.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2500"/>
                                  </p:stCondLst>
                                  <p:childTnLst>
                                    <p:set>
                                      <p:cBhvr>
                                        <p:cTn id="8" dur="1" fill="hold">
                                          <p:stCondLst>
                                            <p:cond delay="749"/>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250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idx="4294967295"/>
          </p:nvPr>
        </p:nvSpPr>
        <p:spPr bwMode="auto">
          <a:xfrm>
            <a:off x="949325" y="0"/>
            <a:ext cx="10058400" cy="801688"/>
          </a:xfrm>
          <a:solidFill>
            <a:srgbClr val="996600">
              <a:alpha val="20000"/>
            </a:srgbClr>
          </a:solidFill>
        </p:spPr>
        <p:txBody>
          <a:bodyPr wrap="square" numCol="1" anchorCtr="0" compatLnSpc="1">
            <a:prstTxWarp prst="textNoShape">
              <a:avLst/>
            </a:prstTxWarp>
          </a:bodyPr>
          <a:lstStyle/>
          <a:p>
            <a:pPr eaLnBrk="1" hangingPunct="1"/>
            <a:r>
              <a:rPr lang="el-GR" sz="2400" smtClean="0">
                <a:solidFill>
                  <a:srgbClr val="800000"/>
                </a:solidFill>
                <a:latin typeface="Calibri" pitchFamily="34" charset="0"/>
                <a:ea typeface="Calibri" pitchFamily="34" charset="0"/>
                <a:cs typeface="Calibri" pitchFamily="34" charset="0"/>
              </a:rPr>
              <a:t>Μεθοδολογική προσέγγιση: Αξιοποίηση διδακτικών εργαλείων στο μάθημα των Φυσικών</a:t>
            </a:r>
            <a:endParaRPr lang="el-GR" sz="2400" smtClean="0">
              <a:solidFill>
                <a:srgbClr val="FF0000"/>
              </a:solidFill>
              <a:latin typeface="Calibri" pitchFamily="34" charset="0"/>
              <a:ea typeface="Calibri" pitchFamily="34" charset="0"/>
              <a:cs typeface="Calibri" pitchFamily="34" charset="0"/>
            </a:endParaRPr>
          </a:p>
        </p:txBody>
      </p:sp>
      <p:sp>
        <p:nvSpPr>
          <p:cNvPr id="22531" name="Rectangle 3"/>
          <p:cNvSpPr>
            <a:spLocks noGrp="1"/>
          </p:cNvSpPr>
          <p:nvPr>
            <p:ph type="body" idx="4294967295"/>
          </p:nvPr>
        </p:nvSpPr>
        <p:spPr>
          <a:xfrm>
            <a:off x="1096963" y="990600"/>
            <a:ext cx="10366375" cy="5599113"/>
          </a:xfrm>
        </p:spPr>
        <p:txBody>
          <a:bodyPr/>
          <a:lstStyle/>
          <a:p>
            <a:pPr eaLnBrk="1" hangingPunct="1">
              <a:lnSpc>
                <a:spcPct val="70000"/>
              </a:lnSpc>
            </a:pPr>
            <a:r>
              <a:rPr lang="el-GR" altLang="el-GR" sz="1600" smtClean="0">
                <a:latin typeface="Calibri" pitchFamily="34" charset="0"/>
              </a:rPr>
              <a:t>Για να επιτευχθεί καλύτερο μαθησιακό αποτέλεσμα στη διδασκαλία των Φ.Ε. καλό είναι να αξιοποιούνται κατάλληλα επιλεγμένες διδακτικές τεχνικές ή εργαλεία, όπως:</a:t>
            </a:r>
          </a:p>
          <a:p>
            <a:pPr eaLnBrk="1" hangingPunct="1">
              <a:lnSpc>
                <a:spcPct val="100000"/>
              </a:lnSpc>
              <a:spcBef>
                <a:spcPts val="600"/>
              </a:spcBef>
              <a:spcAft>
                <a:spcPct val="0"/>
              </a:spcAft>
              <a:buFont typeface="Wingdings" pitchFamily="2" charset="2"/>
              <a:buChar char="Ø"/>
            </a:pPr>
            <a:r>
              <a:rPr lang="el-GR" altLang="el-GR" sz="1600" smtClean="0">
                <a:latin typeface="Calibri" pitchFamily="34" charset="0"/>
              </a:rPr>
              <a:t>η </a:t>
            </a:r>
            <a:r>
              <a:rPr lang="el-GR" altLang="el-GR" sz="1800" smtClean="0">
                <a:latin typeface="Calibri" pitchFamily="34" charset="0"/>
              </a:rPr>
              <a:t>αξιοποίηση γεγονότων από την ιστορία των Φυσικών Επιστημών (αφηγηματική τεχνική, γραμμή του χρόνου, κ.ά.),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οι πειραματικές δραστηριότητες,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οι τεχνολογικές κατασκευές,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οι ερωτήσεις,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η ομαδική συζήτηση και ο διάλογος,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οι μεταφορές και οι αναλογίες,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η επίλυση προβλημάτων,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τα νοητικά πειράματα,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οι εννοιολογικοί χάρτες,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η κατασκευή μοντέλων,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η επιχειρηματολογία - ακαδημαϊκή αντιπαράθεση,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η δραματοποίηση και το παιχνίδι ρόλων, </a:t>
            </a:r>
          </a:p>
          <a:p>
            <a:pPr eaLnBrk="1" hangingPunct="1">
              <a:lnSpc>
                <a:spcPct val="100000"/>
              </a:lnSpc>
              <a:spcBef>
                <a:spcPts val="600"/>
              </a:spcBef>
              <a:spcAft>
                <a:spcPct val="0"/>
              </a:spcAft>
              <a:buFont typeface="Wingdings" pitchFamily="2" charset="2"/>
              <a:buChar char="Ø"/>
            </a:pPr>
            <a:r>
              <a:rPr lang="el-GR" altLang="el-GR" sz="1800" smtClean="0">
                <a:latin typeface="Calibri" pitchFamily="34" charset="0"/>
              </a:rPr>
              <a:t>η προσομοίωση στον ηλεκτρονικό υπολογιστή και γενικότερα η αξιοποίηση των ΤΠΕ κ.λπ.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nodeType="withEffect">
                                  <p:stCondLst>
                                    <p:cond delay="100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22531">
                                            <p:txEl>
                                              <p:pRg st="6" end="6"/>
                                            </p:txEl>
                                          </p:spTgt>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22531">
                                            <p:txEl>
                                              <p:pRg st="7" end="7"/>
                                            </p:txEl>
                                          </p:spTgt>
                                        </p:tgtEl>
                                        <p:attrNameLst>
                                          <p:attrName>style.visibility</p:attrName>
                                        </p:attrNameLst>
                                      </p:cBhvr>
                                      <p:to>
                                        <p:strVal val="visible"/>
                                      </p:to>
                                    </p:set>
                                  </p:childTnLst>
                                </p:cTn>
                              </p:par>
                              <p:par>
                                <p:cTn id="21" presetID="1" presetClass="entr" presetSubtype="0" fill="hold" nodeType="withEffect">
                                  <p:stCondLst>
                                    <p:cond delay="1000"/>
                                  </p:stCondLst>
                                  <p:childTnLst>
                                    <p:set>
                                      <p:cBhvr>
                                        <p:cTn id="22" dur="1" fill="hold">
                                          <p:stCondLst>
                                            <p:cond delay="0"/>
                                          </p:stCondLst>
                                        </p:cTn>
                                        <p:tgtEl>
                                          <p:spTgt spid="22531">
                                            <p:txEl>
                                              <p:pRg st="8" end="8"/>
                                            </p:txEl>
                                          </p:spTgt>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22531">
                                            <p:txEl>
                                              <p:pRg st="9" end="9"/>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2531">
                                            <p:txEl>
                                              <p:pRg st="10" end="10"/>
                                            </p:txEl>
                                          </p:spTgt>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22531">
                                            <p:txEl>
                                              <p:pRg st="11" end="11"/>
                                            </p:txEl>
                                          </p:spTgt>
                                        </p:tgtEl>
                                        <p:attrNameLst>
                                          <p:attrName>style.visibility</p:attrName>
                                        </p:attrNameLst>
                                      </p:cBhvr>
                                      <p:to>
                                        <p:strVal val="visible"/>
                                      </p:to>
                                    </p:set>
                                  </p:childTnLst>
                                </p:cTn>
                              </p:par>
                              <p:par>
                                <p:cTn id="29" presetID="1" presetClass="entr" presetSubtype="0" fill="hold" nodeType="withEffect">
                                  <p:stCondLst>
                                    <p:cond delay="1000"/>
                                  </p:stCondLst>
                                  <p:childTnLst>
                                    <p:set>
                                      <p:cBhvr>
                                        <p:cTn id="30" dur="1" fill="hold">
                                          <p:stCondLst>
                                            <p:cond delay="0"/>
                                          </p:stCondLst>
                                        </p:cTn>
                                        <p:tgtEl>
                                          <p:spTgt spid="22531">
                                            <p:txEl>
                                              <p:pRg st="12" end="12"/>
                                            </p:txEl>
                                          </p:spTgt>
                                        </p:tgtEl>
                                        <p:attrNameLst>
                                          <p:attrName>style.visibility</p:attrName>
                                        </p:attrNameLst>
                                      </p:cBhvr>
                                      <p:to>
                                        <p:strVal val="visible"/>
                                      </p:to>
                                    </p:set>
                                  </p:childTnLst>
                                </p:cTn>
                              </p:par>
                              <p:par>
                                <p:cTn id="31" presetID="1" presetClass="entr" presetSubtype="0" fill="hold" nodeType="withEffect">
                                  <p:stCondLst>
                                    <p:cond delay="1000"/>
                                  </p:stCondLst>
                                  <p:childTnLst>
                                    <p:set>
                                      <p:cBhvr>
                                        <p:cTn id="32" dur="1" fill="hold">
                                          <p:stCondLst>
                                            <p:cond delay="0"/>
                                          </p:stCondLst>
                                        </p:cTn>
                                        <p:tgtEl>
                                          <p:spTgt spid="2253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a:xfrm>
            <a:off x="957263" y="103188"/>
            <a:ext cx="10471150" cy="992187"/>
          </a:xfrm>
          <a:solidFill>
            <a:srgbClr val="996600">
              <a:alpha val="20000"/>
            </a:srgbClr>
          </a:solidFill>
        </p:spPr>
        <p:txBody>
          <a:bodyPr wrap="square" numCol="1" anchorCtr="0" compatLnSpc="1">
            <a:prstTxWarp prst="textNoShape">
              <a:avLst/>
            </a:prstTxWarp>
          </a:bodyPr>
          <a:lstStyle/>
          <a:p>
            <a:pPr algn="just" eaLnBrk="1" hangingPunct="1">
              <a:lnSpc>
                <a:spcPct val="100000"/>
              </a:lnSpc>
            </a:pPr>
            <a:r>
              <a:rPr lang="el-GR" sz="2800" smtClean="0">
                <a:solidFill>
                  <a:srgbClr val="800000"/>
                </a:solidFill>
                <a:latin typeface="Calibri" pitchFamily="34" charset="0"/>
              </a:rPr>
              <a:t>Κριτήρια που αξιοποιήθηκαν για τη διαδικασία αναδιάρθρωσης και εξορθολογισμού της διδακτέας ύλης</a:t>
            </a:r>
          </a:p>
        </p:txBody>
      </p:sp>
      <p:sp>
        <p:nvSpPr>
          <p:cNvPr id="8195" name="Rectangle 3"/>
          <p:cNvSpPr>
            <a:spLocks noGrp="1"/>
          </p:cNvSpPr>
          <p:nvPr>
            <p:ph type="body" idx="4294967295"/>
          </p:nvPr>
        </p:nvSpPr>
        <p:spPr>
          <a:xfrm>
            <a:off x="731838" y="1095375"/>
            <a:ext cx="10922000" cy="5165725"/>
          </a:xfrm>
        </p:spPr>
        <p:txBody>
          <a:bodyPr/>
          <a:lstStyle/>
          <a:p>
            <a:pPr marL="361950" indent="-361950" algn="just" eaLnBrk="1" hangingPunct="1">
              <a:lnSpc>
                <a:spcPct val="100000"/>
              </a:lnSpc>
              <a:spcAft>
                <a:spcPct val="0"/>
              </a:spcAft>
              <a:buFont typeface="Wingdings" pitchFamily="2" charset="2"/>
              <a:buChar char="Ø"/>
            </a:pPr>
            <a:r>
              <a:rPr lang="el-GR" altLang="el-GR" sz="2300" smtClean="0">
                <a:latin typeface="Calibri" pitchFamily="34" charset="0"/>
              </a:rPr>
              <a:t>Όλες οι ενότητες του Φυσικών Επιστημών που καταγράφονται στα αναλυτικά προγράμματα και στα υπάρχοντα σχολικά εγχειρίδια εξετάστηκαν και σε διασύνδεση με άλλα μαθήματα τόσο της Πρωτοβάθμιας όσο και της Δευτεροβάθμιας Εκπαίδευσης.</a:t>
            </a:r>
          </a:p>
          <a:p>
            <a:pPr marL="361950" indent="-361950" algn="just" eaLnBrk="1" hangingPunct="1">
              <a:lnSpc>
                <a:spcPct val="100000"/>
              </a:lnSpc>
              <a:spcAft>
                <a:spcPct val="0"/>
              </a:spcAft>
              <a:buFont typeface="Wingdings" pitchFamily="2" charset="2"/>
              <a:buChar char="Ø"/>
            </a:pPr>
            <a:r>
              <a:rPr lang="el-GR" altLang="el-GR" sz="2300" b="1" smtClean="0">
                <a:latin typeface="Calibri" pitchFamily="34" charset="0"/>
              </a:rPr>
              <a:t>Ενότητες που διδάσκονται σε άλλες τάξεις ή μαθήματα, έχουν παραλειφθεί ή τροποποιηθεί.</a:t>
            </a:r>
          </a:p>
          <a:p>
            <a:pPr marL="361950" indent="-361950" algn="just" eaLnBrk="1" hangingPunct="1">
              <a:lnSpc>
                <a:spcPct val="100000"/>
              </a:lnSpc>
              <a:spcAft>
                <a:spcPct val="0"/>
              </a:spcAft>
              <a:buFont typeface="Wingdings" pitchFamily="2" charset="2"/>
              <a:buChar char="Ø"/>
            </a:pPr>
            <a:r>
              <a:rPr lang="el-GR" altLang="el-GR" sz="2300" smtClean="0">
                <a:latin typeface="Calibri" pitchFamily="34" charset="0"/>
              </a:rPr>
              <a:t>Εξετάστηκε η συμβατότητα των περιεχομένων των εγχειριδίων των Φυσικών με τις πρότερες  γνώσεις που αναμένεται να έχουν αποκτήσει και με τις επόμενες που αναμένεται να αποκτήσουν οι μαθητές/τριες.</a:t>
            </a:r>
          </a:p>
          <a:p>
            <a:pPr marL="361950" indent="-361950" algn="just" eaLnBrk="1" hangingPunct="1">
              <a:lnSpc>
                <a:spcPct val="100000"/>
              </a:lnSpc>
              <a:spcAft>
                <a:spcPct val="0"/>
              </a:spcAft>
              <a:buFont typeface="Wingdings" pitchFamily="2" charset="2"/>
              <a:buChar char="Ø"/>
            </a:pPr>
            <a:r>
              <a:rPr lang="el-GR" altLang="el-GR" sz="2300" b="1" smtClean="0">
                <a:latin typeface="Calibri" pitchFamily="34" charset="0"/>
              </a:rPr>
              <a:t>Ελήφθη υπόψη η συμβατότητα των προς μελέτη θεμάτων/εννοιών των Φυσικών με τις γνωστικές δυνατότητες μαθητών/τριών  που φοιτούν στην αντίστοιχη τάξη.</a:t>
            </a:r>
          </a:p>
          <a:p>
            <a:pPr marL="361950" indent="-361950" algn="just" eaLnBrk="1" hangingPunct="1">
              <a:lnSpc>
                <a:spcPct val="100000"/>
              </a:lnSpc>
              <a:spcAft>
                <a:spcPct val="0"/>
              </a:spcAft>
              <a:buFont typeface="Wingdings" pitchFamily="2" charset="2"/>
              <a:buChar char="Ø"/>
            </a:pPr>
            <a:r>
              <a:rPr lang="el-GR" altLang="el-GR" sz="2300" b="1" smtClean="0">
                <a:latin typeface="Calibri" pitchFamily="34" charset="0"/>
              </a:rPr>
              <a:t>Εξετάστηκε ποια ή ποιες ενότητες μπορεί να μεταφερθούν σε επόμενη τάξη ή μπορεί να αλλάξουν σειρά, ώστε η προσέγγιση του μαθήματος των Φυσικών να γίνεται με πιο συνεκτικό και ολιστικό τρόπο.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2500"/>
                                  </p:stCondLst>
                                  <p:childTnLst>
                                    <p:set>
                                      <p:cBhvr>
                                        <p:cTn id="12" dur="1" fill="hold">
                                          <p:stCondLst>
                                            <p:cond delay="0"/>
                                          </p:stCondLst>
                                        </p:cTn>
                                        <p:tgtEl>
                                          <p:spTgt spid="8195">
                                            <p:txEl>
                                              <p:pRg st="1" end="1"/>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2500"/>
                                  </p:stCondLst>
                                  <p:childTnLst>
                                    <p:set>
                                      <p:cBhvr>
                                        <p:cTn id="15" dur="1" fill="hold">
                                          <p:stCondLst>
                                            <p:cond delay="0"/>
                                          </p:stCondLst>
                                        </p:cTn>
                                        <p:tgtEl>
                                          <p:spTgt spid="8195">
                                            <p:txEl>
                                              <p:pRg st="2" end="2"/>
                                            </p:txEl>
                                          </p:spTgt>
                                        </p:tgtEl>
                                        <p:attrNameLst>
                                          <p:attrName>style.visibility</p:attrName>
                                        </p:attrNameLst>
                                      </p:cBhvr>
                                      <p:to>
                                        <p:strVal val="visible"/>
                                      </p:to>
                                    </p:set>
                                  </p:childTnLst>
                                </p:cTn>
                              </p:par>
                            </p:childTnLst>
                          </p:cTn>
                        </p:par>
                        <p:par>
                          <p:cTn id="16" fill="hold">
                            <p:stCondLst>
                              <p:cond delay="5000"/>
                            </p:stCondLst>
                            <p:childTnLst>
                              <p:par>
                                <p:cTn id="17" presetID="1" presetClass="entr" presetSubtype="0" fill="hold" nodeType="afterEffect">
                                  <p:stCondLst>
                                    <p:cond delay="250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nodeType="afterEffect">
                                  <p:stCondLst>
                                    <p:cond delay="2500"/>
                                  </p:stCondLst>
                                  <p:childTnLst>
                                    <p:set>
                                      <p:cBhvr>
                                        <p:cTn id="21"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Εικόνα 5"/>
          <p:cNvPicPr>
            <a:picLocks noChangeAspect="1"/>
          </p:cNvPicPr>
          <p:nvPr/>
        </p:nvPicPr>
        <p:blipFill>
          <a:blip r:embed="rId2"/>
          <a:srcRect/>
          <a:stretch>
            <a:fillRect/>
          </a:stretch>
        </p:blipFill>
        <p:spPr bwMode="auto">
          <a:xfrm>
            <a:off x="-53975" y="463550"/>
            <a:ext cx="12245975" cy="5849938"/>
          </a:xfrm>
          <a:prstGeom prst="rect">
            <a:avLst/>
          </a:prstGeom>
          <a:noFill/>
          <a:ln w="9525">
            <a:noFill/>
            <a:miter lim="800000"/>
            <a:headEnd/>
            <a:tailEnd/>
          </a:ln>
        </p:spPr>
      </p:pic>
      <p:sp>
        <p:nvSpPr>
          <p:cNvPr id="8" name="AutoShape 34"/>
          <p:cNvSpPr>
            <a:spLocks noChangeArrowheads="1"/>
          </p:cNvSpPr>
          <p:nvPr/>
        </p:nvSpPr>
        <p:spPr bwMode="auto">
          <a:xfrm rot="539091">
            <a:off x="3101975" y="188913"/>
            <a:ext cx="2508250" cy="1209675"/>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l-GR" altLang="el-GR" sz="1800"/>
              <a:t>Ενδεικτικά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1" name="Group 3"/>
          <p:cNvGraphicFramePr>
            <a:graphicFrameLocks noGrp="1"/>
          </p:cNvGraphicFramePr>
          <p:nvPr>
            <p:ph idx="4294967295"/>
          </p:nvPr>
        </p:nvGraphicFramePr>
        <p:xfrm>
          <a:off x="0" y="0"/>
          <a:ext cx="12015788" cy="6140453"/>
        </p:xfrm>
        <a:graphic>
          <a:graphicData uri="http://schemas.openxmlformats.org/drawingml/2006/table">
            <a:tbl>
              <a:tblPr/>
              <a:tblGrid>
                <a:gridCol w="5921375">
                  <a:extLst>
                    <a:ext uri="{9D8B030D-6E8A-4147-A177-3AD203B41FA5}"/>
                  </a:extLst>
                </a:gridCol>
                <a:gridCol w="1609725">
                  <a:extLst>
                    <a:ext uri="{9D8B030D-6E8A-4147-A177-3AD203B41FA5}"/>
                  </a:extLst>
                </a:gridCol>
                <a:gridCol w="4484688">
                  <a:extLst>
                    <a:ext uri="{9D8B030D-6E8A-4147-A177-3AD203B41FA5}"/>
                  </a:extLst>
                </a:gridCol>
              </a:tblGrid>
              <a:tr h="430213">
                <a:tc gridSpan="2">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a:ln>
                            <a:noFill/>
                          </a:ln>
                          <a:solidFill>
                            <a:schemeClr val="tx1"/>
                          </a:solidFill>
                          <a:effectLst/>
                          <a:latin typeface="Calibri" pitchFamily="34" charset="0"/>
                          <a:ea typeface="Calibri" pitchFamily="34" charset="0"/>
                          <a:cs typeface="Times New Roman" pitchFamily="18" charset="0"/>
                        </a:rPr>
                        <a:t>ΕΝΕΡΓΕΙΑ</a:t>
                      </a: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DBDB"/>
                    </a:solidFill>
                  </a:tcPr>
                </a:tc>
                <a:tc hMerge="1">
                  <a:txBody>
                    <a:bodyPr/>
                    <a:lstStyle/>
                    <a:p>
                      <a:endParaRPr lang="el-GR"/>
                    </a:p>
                  </a:txBody>
                  <a:tcPr/>
                </a:tc>
                <a:tc>
                  <a:txBody>
                    <a:bodyPr/>
                    <a:lstStyle/>
                    <a:p>
                      <a:pPr marL="0" marR="0" lvl="0" indent="0" algn="l" defTabSz="914400" rtl="0" eaLnBrk="1" fontAlgn="base" latinLnBrk="0" hangingPunct="1">
                        <a:lnSpc>
                          <a:spcPct val="90000"/>
                        </a:lnSpc>
                        <a:spcBef>
                          <a:spcPts val="1200"/>
                        </a:spcBef>
                        <a:spcAft>
                          <a:spcPts val="200"/>
                        </a:spcAft>
                        <a:buClr>
                          <a:schemeClr val="accent1"/>
                        </a:buClr>
                        <a:buSzPct val="100000"/>
                        <a:buFont typeface="Calibri" pitchFamily="34" charset="0"/>
                        <a:buNone/>
                        <a:tabLst/>
                      </a:pPr>
                      <a:endParaRPr kumimoji="0" lang="el-GR" sz="2000" b="0" i="0" u="none" strike="noStrike" cap="none" normalizeH="0" baseline="0">
                        <a:ln>
                          <a:noFill/>
                        </a:ln>
                        <a:solidFill>
                          <a:srgbClr val="40404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DBDBDB"/>
                    </a:solidFill>
                  </a:tcPr>
                </a:tc>
                <a:extLst>
                  <a:ext uri="{0D108BD9-81ED-4DB2-BD59-A6C34878D82A}"/>
                </a:extLst>
              </a:tr>
              <a:tr h="1473198">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Μορφές ενέργειας (σελ. 20-22) </a:t>
                      </a:r>
                      <a:endParaRPr kumimoji="0" lang="el-GR" sz="2000" b="0" i="0" u="none" strike="noStrike" cap="none" normalizeH="0" baseline="0" dirty="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1 διδακτική ώρα</a:t>
                      </a:r>
                      <a:endParaRPr kumimoji="0" lang="el-GR" sz="2000" b="0" i="0" u="none" strike="noStrike" cap="none" normalizeH="0" baseline="0" dirty="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Αυτό το φύλλο εργασίας είναι πανομοιότυπο με αυτό της Ε΄ τάξης  «Η ενέργεια έχει πολλά "πρόσωπα"» (σελ. 40-42), οπότε μπορεί να χρησιμοποιηθεί και για διασύνδεση με τις προηγούμενες γνώσεις για τη ενέργεια που έχουν οι μαθητές/τριες. </a:t>
                      </a:r>
                      <a:endParaRPr kumimoji="0" lang="el-GR"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90488" marR="0" lvl="0" indent="-90488" algn="just"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Ή και για σύνδεση της δυναμικής ενέργειας με τις πειραματικές διαδικασίες που ακολούθησαν οι μαθητές/τριες στην ενότητα των δυνάμεων.</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30213">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2. Πηγές ενέργειας (σελ. 23-25)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1 διδακτική ώρα</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200"/>
                        </a:spcBef>
                        <a:spcAft>
                          <a:spcPts val="200"/>
                        </a:spcAft>
                        <a:buClr>
                          <a:schemeClr val="accent1"/>
                        </a:buClr>
                        <a:buSzPct val="100000"/>
                        <a:buFont typeface="Calibri" pitchFamily="34" charset="0"/>
                        <a:buNone/>
                        <a:tabLst/>
                      </a:pPr>
                      <a:endParaRPr kumimoji="0" lang="el-GR" sz="2000" b="0" i="0" u="none" strike="noStrike" cap="none" normalizeH="0" baseline="0">
                        <a:ln>
                          <a:noFill/>
                        </a:ln>
                        <a:solidFill>
                          <a:srgbClr val="40404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30213">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3. Πετρέλαιο - Από το υπέδαφος στο σπίτι μας (σελ. 26-27) </a:t>
                      </a:r>
                      <a:endParaRPr kumimoji="0" lang="el-GR" sz="2000" b="0" i="0" u="none" strike="noStrike" cap="none" normalizeH="0" baseline="0" dirty="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1 διδακτική ώρα</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200"/>
                        </a:spcBef>
                        <a:spcAft>
                          <a:spcPts val="200"/>
                        </a:spcAft>
                        <a:buClr>
                          <a:schemeClr val="accent1"/>
                        </a:buClr>
                        <a:buSzPct val="100000"/>
                        <a:buFont typeface="Calibri" pitchFamily="34" charset="0"/>
                        <a:buNone/>
                        <a:tabLst/>
                      </a:pPr>
                      <a:endParaRPr kumimoji="0" lang="el-GR" sz="2000" b="0" i="0" u="none" strike="noStrike" cap="none" normalizeH="0" baseline="0">
                        <a:ln>
                          <a:noFill/>
                        </a:ln>
                        <a:solidFill>
                          <a:srgbClr val="40404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03238">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4. Επεξεργασία του αργού πετρελαίου (σελ. 28-30)  </a:t>
                      </a:r>
                      <a:endParaRPr kumimoji="0" lang="el-GR" sz="2000" b="0" i="0" u="none" strike="noStrike" cap="none" normalizeH="0" baseline="0" dirty="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Να μη διδαχθεί</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Οι ενότητες αυτές έχουν εξειδικευμένες πληροφορίες για την ηλικία και το γνωστικό επίπεδο των μαθητών.</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03238">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5. Το πετρέλαιο ως πηγή ενέργειας (σελ. 31-32)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Να μη διδαχθεί</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Οι ενότητες αυτές έχουν εξειδικευμένες πληροφορίες για την ηλικία και το γνωστικό επίπεδο των μαθητών.</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03238">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6. Το πετρέλαιο ως πρώτη ύλη (σελ. 33-34)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Να μη διδαχθεί</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Οι ενότητες αυτές έχουν εξειδικευμένες πληροφορίες για την ηλικία και το γνωστικό επίπεδο των μαθητών.</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30213">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7. Ορυκτοί άνθρακες - Ένα πολύτιμο στερεό (σελ. 35-36)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1 διδακτική ώρα</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200"/>
                        </a:spcBef>
                        <a:spcAft>
                          <a:spcPts val="200"/>
                        </a:spcAft>
                        <a:buClr>
                          <a:schemeClr val="accent1"/>
                        </a:buClr>
                        <a:buSzPct val="100000"/>
                        <a:buFont typeface="Calibri" pitchFamily="34" charset="0"/>
                        <a:buNone/>
                        <a:tabLst/>
                      </a:pPr>
                      <a:endParaRPr kumimoji="0" lang="el-GR" sz="2000" b="0" i="0" u="none" strike="noStrike" cap="none" normalizeH="0" baseline="0">
                        <a:ln>
                          <a:noFill/>
                        </a:ln>
                        <a:solidFill>
                          <a:srgbClr val="40404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03238">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8. Οι ορυκτοί άνθρακες ως πηγή ενέργειας (σελ. 37-38)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Να μη διδαχθεί</a:t>
                      </a:r>
                      <a:endParaRPr kumimoji="0" lang="el-GR" sz="2000" b="0" i="0" u="none" strike="noStrike" cap="none" normalizeH="0" baseline="0" dirty="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Οι ενότητες αυτές έχουν εξειδικευμένες πληροφορίες για την ηλικία και το γνωστικό επίπεδο των μαθητών.</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30213">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9. Φυσικό αέριο - Ένα πολύτιμο αέριο (σελ. 39-40)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1 διδακτική ώρα</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1200"/>
                        </a:spcBef>
                        <a:spcAft>
                          <a:spcPts val="200"/>
                        </a:spcAft>
                        <a:buClr>
                          <a:schemeClr val="accent1"/>
                        </a:buClr>
                        <a:buSzPct val="100000"/>
                        <a:buFont typeface="Calibri" pitchFamily="34" charset="0"/>
                        <a:buNone/>
                        <a:tabLst/>
                      </a:pPr>
                      <a:endParaRPr kumimoji="0" lang="el-GR" sz="2000" b="0" i="0" u="none" strike="noStrike" cap="none" normalizeH="0" baseline="0">
                        <a:ln>
                          <a:noFill/>
                        </a:ln>
                        <a:solidFill>
                          <a:srgbClr val="404040"/>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503238">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10. Το φυσικό αέριο ως πηγή ενέργειας (σελ. 41-42) </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ctr"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a:ln>
                            <a:noFill/>
                          </a:ln>
                          <a:solidFill>
                            <a:schemeClr val="tx1"/>
                          </a:solidFill>
                          <a:effectLst/>
                          <a:latin typeface="Calibri" pitchFamily="34" charset="0"/>
                          <a:ea typeface="Calibri" pitchFamily="34" charset="0"/>
                          <a:cs typeface="Times New Roman" pitchFamily="18" charset="0"/>
                        </a:rPr>
                        <a:t>Να μη διδαχθεί</a:t>
                      </a:r>
                      <a:endParaRPr kumimoji="0" lang="el-GR" sz="2000" b="0" i="0" u="none" strike="noStrike" cap="none" normalizeH="0" baseline="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Οι ενότητες αυτές έχουν εξειδικευμένες πληροφορίες για την ηλικία και το γνωστικό επίπεδο των μαθητών.</a:t>
                      </a:r>
                      <a:endParaRPr kumimoji="0" lang="el-GR" sz="2000" b="0" i="0" u="none" strike="noStrike" cap="none" normalizeH="0" baseline="0" dirty="0">
                        <a:ln>
                          <a:noFill/>
                        </a:ln>
                        <a:solidFill>
                          <a:schemeClr val="tx1"/>
                        </a:solidFill>
                        <a:effectLst/>
                        <a:latin typeface="Calibri" pitchFamily="34"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10291" name="AutoShape 53"/>
          <p:cNvSpPr>
            <a:spLocks noChangeArrowheads="1"/>
          </p:cNvSpPr>
          <p:nvPr/>
        </p:nvSpPr>
        <p:spPr bwMode="auto">
          <a:xfrm rot="473189">
            <a:off x="3362325" y="333375"/>
            <a:ext cx="2508250" cy="1209675"/>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l-GR" altLang="el-GR" sz="1800"/>
              <a:t>Ενδεικτικά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bwMode="auto">
          <a:xfrm>
            <a:off x="1096963" y="215900"/>
            <a:ext cx="10058400" cy="617538"/>
          </a:xfrm>
          <a:solidFill>
            <a:srgbClr val="996600">
              <a:alpha val="20000"/>
            </a:srgbClr>
          </a:solidFill>
        </p:spPr>
        <p:txBody>
          <a:bodyPr wrap="square" numCol="1" anchorCtr="0" compatLnSpc="1">
            <a:prstTxWarp prst="textNoShape">
              <a:avLst/>
            </a:prstTxWarp>
          </a:bodyPr>
          <a:lstStyle/>
          <a:p>
            <a:pPr eaLnBrk="1" hangingPunct="1"/>
            <a:r>
              <a:rPr lang="el-GR" sz="2600" smtClean="0">
                <a:solidFill>
                  <a:srgbClr val="800000"/>
                </a:solidFill>
                <a:latin typeface="Calibri" pitchFamily="34" charset="0"/>
                <a:ea typeface="Calibri" pitchFamily="34" charset="0"/>
                <a:cs typeface="Calibri" pitchFamily="34" charset="0"/>
              </a:rPr>
              <a:t>Αναδιάρθρωση και εξορθολογισμός - Ε΄ τάξη</a:t>
            </a:r>
          </a:p>
        </p:txBody>
      </p:sp>
      <p:sp>
        <p:nvSpPr>
          <p:cNvPr id="11267" name="Θέση περιεχομένου 3"/>
          <p:cNvSpPr>
            <a:spLocks noGrp="1"/>
          </p:cNvSpPr>
          <p:nvPr>
            <p:ph idx="4294967295"/>
          </p:nvPr>
        </p:nvSpPr>
        <p:spPr>
          <a:xfrm>
            <a:off x="1096963" y="1001713"/>
            <a:ext cx="10058400" cy="5480050"/>
          </a:xfrm>
        </p:spPr>
        <p:txBody>
          <a:bodyPr/>
          <a:lstStyle/>
          <a:p>
            <a:pPr marL="0" indent="0" algn="just" eaLnBrk="1" hangingPunct="1">
              <a:lnSpc>
                <a:spcPct val="110000"/>
              </a:lnSpc>
              <a:spcBef>
                <a:spcPct val="0"/>
              </a:spcBef>
              <a:spcAft>
                <a:spcPct val="0"/>
              </a:spcAft>
              <a:buFont typeface="Calibri" pitchFamily="34" charset="0"/>
              <a:buNone/>
              <a:defRPr/>
            </a:pPr>
            <a:r>
              <a:rPr lang="el-GR" altLang="el-GR" dirty="0">
                <a:solidFill>
                  <a:srgbClr val="9A3D01"/>
                </a:solidFill>
                <a:latin typeface="Calibri" panose="020F0502020204030204" pitchFamily="34" charset="0"/>
              </a:rPr>
              <a:t>Φυσικά Ε΄: 3 ώρες εβδομαδιαίως</a:t>
            </a:r>
          </a:p>
          <a:p>
            <a:pPr marL="0" indent="0" algn="just" eaLnBrk="1" hangingPunct="1">
              <a:lnSpc>
                <a:spcPct val="110000"/>
              </a:lnSpc>
              <a:spcBef>
                <a:spcPct val="0"/>
              </a:spcBef>
              <a:spcAft>
                <a:spcPct val="0"/>
              </a:spcAft>
              <a:buFont typeface="Calibri" pitchFamily="34" charset="0"/>
              <a:buNone/>
              <a:defRPr/>
            </a:pPr>
            <a:r>
              <a:rPr lang="el-GR" altLang="el-GR" dirty="0">
                <a:solidFill>
                  <a:srgbClr val="9A3D01"/>
                </a:solidFill>
                <a:latin typeface="Calibri" panose="020F0502020204030204" pitchFamily="34" charset="0"/>
              </a:rPr>
              <a:t>Διαθέσιμος χρόνος  σχ. έτους 2016-2017: 34-36 εβδομάδες (περίπου 90 ώρες)</a:t>
            </a:r>
          </a:p>
          <a:p>
            <a:pPr marL="0" indent="0" algn="just" eaLnBrk="1" hangingPunct="1">
              <a:lnSpc>
                <a:spcPct val="110000"/>
              </a:lnSpc>
              <a:spcBef>
                <a:spcPct val="0"/>
              </a:spcBef>
              <a:spcAft>
                <a:spcPct val="0"/>
              </a:spcAft>
              <a:buFont typeface="Calibri" pitchFamily="34" charset="0"/>
              <a:buNone/>
              <a:defRPr/>
            </a:pPr>
            <a:r>
              <a:rPr lang="el-GR" altLang="el-GR" dirty="0">
                <a:solidFill>
                  <a:srgbClr val="9A3D01"/>
                </a:solidFill>
                <a:latin typeface="Calibri" panose="020F0502020204030204" pitchFamily="34" charset="0"/>
              </a:rPr>
              <a:t>Προβλεπόμενη διάρκεια με το νέο </a:t>
            </a:r>
            <a:r>
              <a:rPr lang="el-GR" altLang="el-GR" dirty="0" err="1">
                <a:solidFill>
                  <a:srgbClr val="9A3D01"/>
                </a:solidFill>
                <a:latin typeface="Calibri" panose="020F0502020204030204" pitchFamily="34" charset="0"/>
              </a:rPr>
              <a:t>εξορθολογισμό</a:t>
            </a:r>
            <a:r>
              <a:rPr lang="el-GR" altLang="el-GR" dirty="0">
                <a:solidFill>
                  <a:srgbClr val="9A3D01"/>
                </a:solidFill>
                <a:latin typeface="Calibri" panose="020F0502020204030204" pitchFamily="34" charset="0"/>
              </a:rPr>
              <a:t>: </a:t>
            </a:r>
            <a:r>
              <a:rPr lang="el-GR" altLang="el-GR" b="1" dirty="0">
                <a:solidFill>
                  <a:srgbClr val="9A3D01"/>
                </a:solidFill>
                <a:latin typeface="Calibri" panose="020F0502020204030204" pitchFamily="34" charset="0"/>
              </a:rPr>
              <a:t>72 ώρες </a:t>
            </a:r>
            <a:endParaRPr lang="el-GR" altLang="el-GR" dirty="0">
              <a:solidFill>
                <a:srgbClr val="9A3D01"/>
              </a:solidFill>
              <a:latin typeface="Calibri" panose="020F0502020204030204" pitchFamily="34" charset="0"/>
            </a:endParaRPr>
          </a:p>
          <a:p>
            <a:pPr marL="0" indent="0" algn="just" eaLnBrk="1" hangingPunct="1">
              <a:lnSpc>
                <a:spcPct val="110000"/>
              </a:lnSpc>
              <a:spcBef>
                <a:spcPct val="0"/>
              </a:spcBef>
              <a:spcAft>
                <a:spcPct val="0"/>
              </a:spcAft>
              <a:defRPr/>
            </a:pPr>
            <a:endParaRPr lang="el-GR" altLang="el-GR" sz="500" dirty="0">
              <a:solidFill>
                <a:srgbClr val="9A3D01"/>
              </a:solidFill>
              <a:latin typeface="Calibri" panose="020F0502020204030204" pitchFamily="34" charset="0"/>
            </a:endParaRPr>
          </a:p>
          <a:p>
            <a:pPr marL="268288" indent="-268288" algn="just" eaLnBrk="1" hangingPunct="1">
              <a:lnSpc>
                <a:spcPct val="110000"/>
              </a:lnSpc>
              <a:spcBef>
                <a:spcPct val="0"/>
              </a:spcBef>
              <a:spcAft>
                <a:spcPct val="0"/>
              </a:spcAft>
              <a:buFont typeface="Wingdings" panose="05000000000000000000" pitchFamily="2" charset="2"/>
              <a:buChar char="Ø"/>
              <a:defRPr/>
            </a:pPr>
            <a:r>
              <a:rPr lang="el-GR" altLang="el-GR" sz="2400" dirty="0">
                <a:latin typeface="Calibri" panose="020F0502020204030204" pitchFamily="34" charset="0"/>
              </a:rPr>
              <a:t>Η ενότητα των Μιγμάτων αφαιρείται γιατί έχει μελετηθεί στη Μελέτη Περιβάλλοντος της Δ΄ τάξης.</a:t>
            </a:r>
          </a:p>
          <a:p>
            <a:pPr marL="268288" indent="-268288" algn="just" eaLnBrk="1" hangingPunct="1">
              <a:lnSpc>
                <a:spcPct val="110000"/>
              </a:lnSpc>
              <a:spcBef>
                <a:spcPct val="0"/>
              </a:spcBef>
              <a:spcAft>
                <a:spcPct val="0"/>
              </a:spcAft>
              <a:buFont typeface="Wingdings" panose="05000000000000000000" pitchFamily="2" charset="2"/>
              <a:buChar char="Ø"/>
              <a:defRPr/>
            </a:pPr>
            <a:r>
              <a:rPr lang="el-GR" altLang="el-GR" sz="2400" dirty="0">
                <a:latin typeface="Calibri" panose="020F0502020204030204" pitchFamily="34" charset="0"/>
              </a:rPr>
              <a:t>Το φύλλο εργασίας «Τροφές και ενέργεια» από την Ενότητα Ενέργεια μεταφέρεται στο Πεπτικό Σύστημα και προτείνεται να αποτελέσει τη βάση για σχέδιο εργασίας σε συνδυασμό με το «Ισορροπημένη Διατροφή» και «Το ταξίδι της τροφής συνεχίζεται».</a:t>
            </a:r>
          </a:p>
          <a:p>
            <a:pPr marL="268288" indent="-268288" algn="just" eaLnBrk="1" hangingPunct="1">
              <a:lnSpc>
                <a:spcPct val="110000"/>
              </a:lnSpc>
              <a:spcBef>
                <a:spcPct val="0"/>
              </a:spcBef>
              <a:spcAft>
                <a:spcPct val="0"/>
              </a:spcAft>
              <a:buFont typeface="Wingdings" panose="05000000000000000000" pitchFamily="2" charset="2"/>
              <a:buChar char="Ø"/>
              <a:defRPr/>
            </a:pPr>
            <a:r>
              <a:rPr lang="el-GR" altLang="el-GR" sz="2400" dirty="0">
                <a:latin typeface="Calibri" panose="020F0502020204030204" pitchFamily="34" charset="0"/>
              </a:rPr>
              <a:t>Η ενότητα της Μηχανικής μεταφέρεται στη ΣΤ΄ τάξη.</a:t>
            </a:r>
          </a:p>
          <a:p>
            <a:pPr marL="268288" indent="-268288" algn="just" eaLnBrk="1" hangingPunct="1">
              <a:lnSpc>
                <a:spcPct val="110000"/>
              </a:lnSpc>
              <a:spcBef>
                <a:spcPct val="0"/>
              </a:spcBef>
              <a:spcAft>
                <a:spcPct val="0"/>
              </a:spcAft>
              <a:buFont typeface="Wingdings" panose="05000000000000000000" pitchFamily="2" charset="2"/>
              <a:buChar char="Ø"/>
              <a:defRPr/>
            </a:pPr>
            <a:r>
              <a:rPr lang="el-GR" altLang="el-GR" sz="2400" dirty="0">
                <a:latin typeface="Calibri" panose="020F0502020204030204" pitchFamily="34" charset="0"/>
              </a:rPr>
              <a:t>Αυξάνεται ο χρόνος της ανασκόπησης των ενοτήτων. </a:t>
            </a:r>
          </a:p>
          <a:p>
            <a:pPr marL="268288" indent="-268288" algn="just" eaLnBrk="1" hangingPunct="1">
              <a:lnSpc>
                <a:spcPct val="110000"/>
              </a:lnSpc>
              <a:spcBef>
                <a:spcPct val="0"/>
              </a:spcBef>
              <a:spcAft>
                <a:spcPct val="0"/>
              </a:spcAft>
              <a:buFont typeface="Wingdings" panose="05000000000000000000" pitchFamily="2" charset="2"/>
              <a:buChar char="Ø"/>
              <a:defRPr/>
            </a:pPr>
            <a:r>
              <a:rPr lang="el-GR" altLang="el-GR" sz="2400" dirty="0">
                <a:latin typeface="Calibri" panose="020F0502020204030204" pitchFamily="34" charset="0"/>
              </a:rPr>
              <a:t>Ο πλεονάζων χρόνος προτείνεται να αξιοποιηθεί για δημιουργικές δραστηριότητες όπως το </a:t>
            </a:r>
            <a:r>
              <a:rPr lang="el-GR" altLang="el-GR" sz="2400" i="1" dirty="0">
                <a:latin typeface="Calibri" panose="020F0502020204030204" pitchFamily="34" charset="0"/>
              </a:rPr>
              <a:t>Πανηγύρι της Επιστήμης</a:t>
            </a:r>
            <a:r>
              <a:rPr lang="el-GR" altLang="el-GR" sz="2400" dirty="0">
                <a:latin typeface="Calibri" panose="020F0502020204030204" pitchFamily="34" charset="0"/>
              </a:rPr>
              <a:t>.</a:t>
            </a:r>
          </a:p>
          <a:p>
            <a:pPr marL="0" indent="0" algn="just" eaLnBrk="1" hangingPunct="1">
              <a:lnSpc>
                <a:spcPct val="110000"/>
              </a:lnSpc>
              <a:spcBef>
                <a:spcPct val="0"/>
              </a:spcBef>
              <a:spcAft>
                <a:spcPct val="0"/>
              </a:spcAft>
              <a:defRPr/>
            </a:pPr>
            <a:endParaRPr lang="el-GR" altLang="el-GR"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50"/>
                                  </p:stCondLst>
                                  <p:childTnLst>
                                    <p:set>
                                      <p:cBhvr>
                                        <p:cTn id="9" dur="1" fill="hold">
                                          <p:stCondLst>
                                            <p:cond delay="499"/>
                                          </p:stCondLst>
                                        </p:cTn>
                                        <p:tgtEl>
                                          <p:spTgt spid="11267">
                                            <p:txEl>
                                              <p:pRg st="1" end="1"/>
                                            </p:txEl>
                                          </p:spTgt>
                                        </p:tgtEl>
                                        <p:attrNameLst>
                                          <p:attrName>style.visibility</p:attrName>
                                        </p:attrNameLst>
                                      </p:cBhvr>
                                      <p:to>
                                        <p:strVal val="visible"/>
                                      </p:to>
                                    </p:set>
                                  </p:childTnLst>
                                </p:cTn>
                              </p:par>
                            </p:childTnLst>
                          </p:cTn>
                        </p:par>
                        <p:par>
                          <p:cTn id="10" fill="hold">
                            <p:stCondLst>
                              <p:cond delay="1250"/>
                            </p:stCondLst>
                            <p:childTnLst>
                              <p:par>
                                <p:cTn id="11" presetID="1" presetClass="entr" presetSubtype="0" fill="hold" nodeType="afterEffect">
                                  <p:stCondLst>
                                    <p:cond delay="250"/>
                                  </p:stCondLst>
                                  <p:childTnLst>
                                    <p:set>
                                      <p:cBhvr>
                                        <p:cTn id="12" dur="1" fill="hold">
                                          <p:stCondLst>
                                            <p:cond delay="499"/>
                                          </p:stCondLst>
                                        </p:cTn>
                                        <p:tgtEl>
                                          <p:spTgt spid="11267">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2000"/>
                                  </p:stCondLst>
                                  <p:childTnLst>
                                    <p:set>
                                      <p:cBhvr>
                                        <p:cTn id="15" dur="1" fill="hold">
                                          <p:stCondLst>
                                            <p:cond delay="499"/>
                                          </p:stCondLst>
                                        </p:cTn>
                                        <p:tgtEl>
                                          <p:spTgt spid="11267">
                                            <p:txEl>
                                              <p:pRg st="4" end="4"/>
                                            </p:txEl>
                                          </p:spTgt>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2000"/>
                                  </p:stCondLst>
                                  <p:childTnLst>
                                    <p:set>
                                      <p:cBhvr>
                                        <p:cTn id="18" dur="1" fill="hold">
                                          <p:stCondLst>
                                            <p:cond delay="499"/>
                                          </p:stCondLst>
                                        </p:cTn>
                                        <p:tgtEl>
                                          <p:spTgt spid="11267">
                                            <p:txEl>
                                              <p:pRg st="5" end="5"/>
                                            </p:txEl>
                                          </p:spTgt>
                                        </p:tgtEl>
                                        <p:attrNameLst>
                                          <p:attrName>style.visibility</p:attrName>
                                        </p:attrNameLst>
                                      </p:cBhvr>
                                      <p:to>
                                        <p:strVal val="visible"/>
                                      </p:to>
                                    </p:set>
                                  </p:childTnLst>
                                </p:cTn>
                              </p:par>
                            </p:childTnLst>
                          </p:cTn>
                        </p:par>
                        <p:par>
                          <p:cTn id="19" fill="hold">
                            <p:stCondLst>
                              <p:cond delay="7000"/>
                            </p:stCondLst>
                            <p:childTnLst>
                              <p:par>
                                <p:cTn id="20" presetID="1" presetClass="entr" presetSubtype="0" fill="hold" nodeType="afterEffect">
                                  <p:stCondLst>
                                    <p:cond delay="2000"/>
                                  </p:stCondLst>
                                  <p:childTnLst>
                                    <p:set>
                                      <p:cBhvr>
                                        <p:cTn id="21" dur="1" fill="hold">
                                          <p:stCondLst>
                                            <p:cond delay="499"/>
                                          </p:stCondLst>
                                        </p:cTn>
                                        <p:tgtEl>
                                          <p:spTgt spid="11267">
                                            <p:txEl>
                                              <p:pRg st="6" end="6"/>
                                            </p:txEl>
                                          </p:spTgt>
                                        </p:tgtEl>
                                        <p:attrNameLst>
                                          <p:attrName>style.visibility</p:attrName>
                                        </p:attrNameLst>
                                      </p:cBhvr>
                                      <p:to>
                                        <p:strVal val="visible"/>
                                      </p:to>
                                    </p:set>
                                  </p:childTnLst>
                                </p:cTn>
                              </p:par>
                            </p:childTnLst>
                          </p:cTn>
                        </p:par>
                        <p:par>
                          <p:cTn id="22" fill="hold">
                            <p:stCondLst>
                              <p:cond delay="9500"/>
                            </p:stCondLst>
                            <p:childTnLst>
                              <p:par>
                                <p:cTn id="23" presetID="1" presetClass="entr" presetSubtype="0" fill="hold" nodeType="afterEffect">
                                  <p:stCondLst>
                                    <p:cond delay="2000"/>
                                  </p:stCondLst>
                                  <p:childTnLst>
                                    <p:set>
                                      <p:cBhvr>
                                        <p:cTn id="24" dur="1" fill="hold">
                                          <p:stCondLst>
                                            <p:cond delay="499"/>
                                          </p:stCondLst>
                                        </p:cTn>
                                        <p:tgtEl>
                                          <p:spTgt spid="11267">
                                            <p:txEl>
                                              <p:pRg st="7" end="7"/>
                                            </p:txEl>
                                          </p:spTgt>
                                        </p:tgtEl>
                                        <p:attrNameLst>
                                          <p:attrName>style.visibility</p:attrName>
                                        </p:attrNameLst>
                                      </p:cBhvr>
                                      <p:to>
                                        <p:strVal val="visible"/>
                                      </p:to>
                                    </p:set>
                                  </p:childTnLst>
                                </p:cTn>
                              </p:par>
                            </p:childTnLst>
                          </p:cTn>
                        </p:par>
                        <p:par>
                          <p:cTn id="25" fill="hold">
                            <p:stCondLst>
                              <p:cond delay="12000"/>
                            </p:stCondLst>
                            <p:childTnLst>
                              <p:par>
                                <p:cTn id="26" presetID="1" presetClass="entr" presetSubtype="0" fill="hold" nodeType="afterEffect">
                                  <p:stCondLst>
                                    <p:cond delay="2000"/>
                                  </p:stCondLst>
                                  <p:childTnLst>
                                    <p:set>
                                      <p:cBhvr>
                                        <p:cTn id="27" dur="1" fill="hold">
                                          <p:stCondLst>
                                            <p:cond delay="499"/>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bwMode="auto">
          <a:xfrm>
            <a:off x="1104900" y="12700"/>
            <a:ext cx="10333038" cy="606425"/>
          </a:xfrm>
          <a:solidFill>
            <a:srgbClr val="996600">
              <a:alpha val="20000"/>
            </a:srgbClr>
          </a:solidFill>
        </p:spPr>
        <p:txBody>
          <a:bodyPr wrap="square" numCol="1" anchorCtr="0" compatLnSpc="1">
            <a:prstTxWarp prst="textNoShape">
              <a:avLst/>
            </a:prstTxWarp>
            <a:noAutofit/>
          </a:bodyPr>
          <a:lstStyle/>
          <a:p>
            <a:pPr eaLnBrk="1" hangingPunct="1"/>
            <a:r>
              <a:rPr lang="el-GR" sz="2800" smtClean="0">
                <a:solidFill>
                  <a:srgbClr val="800000"/>
                </a:solidFill>
                <a:latin typeface="Calibri" pitchFamily="34" charset="0"/>
              </a:rPr>
              <a:t>Αναδιάρθρωση και εξορθολογισμός - Στ΄ τάξη</a:t>
            </a:r>
          </a:p>
        </p:txBody>
      </p:sp>
      <p:sp>
        <p:nvSpPr>
          <p:cNvPr id="4" name="Θέση περιεχομένου 3"/>
          <p:cNvSpPr>
            <a:spLocks noGrp="1"/>
          </p:cNvSpPr>
          <p:nvPr>
            <p:ph idx="4294967295"/>
          </p:nvPr>
        </p:nvSpPr>
        <p:spPr>
          <a:xfrm>
            <a:off x="1104900" y="550863"/>
            <a:ext cx="10333038" cy="5937250"/>
          </a:xfrm>
        </p:spPr>
        <p:txBody>
          <a:bodyPr>
            <a:normAutofit/>
          </a:bodyPr>
          <a:lstStyle/>
          <a:p>
            <a:pPr marL="0" indent="0" eaLnBrk="1" hangingPunct="1">
              <a:lnSpc>
                <a:spcPct val="130000"/>
              </a:lnSpc>
              <a:spcBef>
                <a:spcPct val="0"/>
              </a:spcBef>
              <a:spcAft>
                <a:spcPct val="0"/>
              </a:spcAft>
              <a:buFont typeface="Calibri" pitchFamily="34" charset="0"/>
              <a:buNone/>
            </a:pPr>
            <a:r>
              <a:rPr lang="el-GR" sz="1800" smtClean="0">
                <a:solidFill>
                  <a:srgbClr val="9A3D01"/>
                </a:solidFill>
                <a:latin typeface="Calibri" pitchFamily="34" charset="0"/>
              </a:rPr>
              <a:t>Φυσικά  Στ΄: 3 ώρες εβδομαδιαίως</a:t>
            </a:r>
          </a:p>
          <a:p>
            <a:pPr marL="0" indent="0" eaLnBrk="1" hangingPunct="1">
              <a:lnSpc>
                <a:spcPct val="130000"/>
              </a:lnSpc>
              <a:spcBef>
                <a:spcPct val="0"/>
              </a:spcBef>
              <a:spcAft>
                <a:spcPct val="0"/>
              </a:spcAft>
              <a:buFont typeface="Calibri" pitchFamily="34" charset="0"/>
              <a:buNone/>
            </a:pPr>
            <a:r>
              <a:rPr lang="el-GR" sz="1800" smtClean="0">
                <a:solidFill>
                  <a:srgbClr val="9A3D01"/>
                </a:solidFill>
                <a:latin typeface="Calibri" pitchFamily="34" charset="0"/>
              </a:rPr>
              <a:t>Διαθέσιμος χρόνος σχ. έτους 2016-2017: 34-36 εβδομάδες (περίπου 90 ώρες)</a:t>
            </a:r>
          </a:p>
          <a:p>
            <a:pPr marL="0" indent="0" eaLnBrk="1" hangingPunct="1">
              <a:lnSpc>
                <a:spcPct val="130000"/>
              </a:lnSpc>
              <a:spcBef>
                <a:spcPct val="0"/>
              </a:spcBef>
              <a:spcAft>
                <a:spcPct val="0"/>
              </a:spcAft>
              <a:buFont typeface="Calibri" pitchFamily="34" charset="0"/>
              <a:buNone/>
            </a:pPr>
            <a:r>
              <a:rPr lang="el-GR" sz="1800" smtClean="0">
                <a:solidFill>
                  <a:srgbClr val="9A3D01"/>
                </a:solidFill>
                <a:latin typeface="Calibri" pitchFamily="34" charset="0"/>
              </a:rPr>
              <a:t>Προβλεπόμενη διάρκεια με το νέο εξορθολογισμό: </a:t>
            </a:r>
            <a:r>
              <a:rPr lang="el-GR" sz="1800" b="1" smtClean="0">
                <a:solidFill>
                  <a:srgbClr val="9A3D01"/>
                </a:solidFill>
                <a:latin typeface="Calibri" pitchFamily="34" charset="0"/>
              </a:rPr>
              <a:t>72 ώρες </a:t>
            </a:r>
            <a:endParaRPr lang="el-GR" sz="1800" smtClean="0">
              <a:solidFill>
                <a:srgbClr val="9A3D01"/>
              </a:solidFill>
              <a:latin typeface="Calibri" pitchFamily="34" charset="0"/>
            </a:endParaRPr>
          </a:p>
          <a:p>
            <a:pPr marL="0" indent="0" eaLnBrk="1" hangingPunct="1">
              <a:lnSpc>
                <a:spcPct val="130000"/>
              </a:lnSpc>
              <a:spcBef>
                <a:spcPct val="0"/>
              </a:spcBef>
              <a:spcAft>
                <a:spcPct val="0"/>
              </a:spcAft>
            </a:pPr>
            <a:endParaRPr lang="el-GR" sz="600" smtClean="0">
              <a:solidFill>
                <a:srgbClr val="333333"/>
              </a:solidFill>
              <a:latin typeface="Calibri" pitchFamily="34" charset="0"/>
            </a:endParaRPr>
          </a:p>
          <a:p>
            <a:pPr marL="0" indent="0" eaLnBrk="1" hangingPunct="1">
              <a:lnSpc>
                <a:spcPct val="130000"/>
              </a:lnSpc>
              <a:spcBef>
                <a:spcPct val="0"/>
              </a:spcBef>
              <a:spcAft>
                <a:spcPct val="0"/>
              </a:spcAft>
              <a:buFont typeface="Wingdings" pitchFamily="2" charset="2"/>
              <a:buChar char="Ø"/>
            </a:pPr>
            <a:r>
              <a:rPr lang="el-GR" sz="2300" smtClean="0">
                <a:solidFill>
                  <a:srgbClr val="333333"/>
                </a:solidFill>
                <a:latin typeface="Calibri" pitchFamily="34" charset="0"/>
              </a:rPr>
              <a:t> Η Μηχανική διδάσκεται στην Στ΄ τάξη.</a:t>
            </a:r>
          </a:p>
          <a:p>
            <a:pPr marL="0" indent="0" algn="just" eaLnBrk="1" hangingPunct="1">
              <a:lnSpc>
                <a:spcPct val="130000"/>
              </a:lnSpc>
              <a:spcBef>
                <a:spcPct val="0"/>
              </a:spcBef>
              <a:spcAft>
                <a:spcPct val="0"/>
              </a:spcAft>
              <a:buFont typeface="Wingdings" pitchFamily="2" charset="2"/>
              <a:buChar char="Ø"/>
            </a:pPr>
            <a:r>
              <a:rPr lang="el-GR" sz="2300" smtClean="0">
                <a:solidFill>
                  <a:srgbClr val="333333"/>
                </a:solidFill>
                <a:latin typeface="Calibri" pitchFamily="34" charset="0"/>
              </a:rPr>
              <a:t>Αυξάνονται κατά μία οι ώρες που διατίθενται στην διδασκαλία της Θερμότητας και του Αναπαραγωγικού Συστήματος.</a:t>
            </a:r>
          </a:p>
          <a:p>
            <a:pPr marL="0" indent="0" algn="just" eaLnBrk="1" hangingPunct="1">
              <a:lnSpc>
                <a:spcPct val="130000"/>
              </a:lnSpc>
              <a:spcBef>
                <a:spcPct val="0"/>
              </a:spcBef>
              <a:spcAft>
                <a:spcPct val="0"/>
              </a:spcAft>
              <a:buFont typeface="Wingdings" pitchFamily="2" charset="2"/>
              <a:buChar char="Ø"/>
            </a:pPr>
            <a:r>
              <a:rPr lang="el-GR" sz="2300" smtClean="0">
                <a:solidFill>
                  <a:schemeClr val="tx1"/>
                </a:solidFill>
                <a:latin typeface="Calibri" pitchFamily="34" charset="0"/>
              </a:rPr>
              <a:t>Οι</a:t>
            </a:r>
            <a:r>
              <a:rPr lang="el-GR" sz="2300" smtClean="0">
                <a:solidFill>
                  <a:srgbClr val="333333"/>
                </a:solidFill>
                <a:latin typeface="Calibri" pitchFamily="34" charset="0"/>
              </a:rPr>
              <a:t> ενότητες Φυτά, Ζώα και Οικοσυστήματα αφαιρούνται γιατί καλύπτουν  έννοιες που έχουν γίνει σε μικρότερες τάξεις στη Μελέτη Περιβάλλοντος και έννοιες που καλύπτονται στη Βιολογία της Α΄ &amp; Β΄ Γυμνασίου.  </a:t>
            </a:r>
          </a:p>
          <a:p>
            <a:pPr marL="0" indent="0" algn="just" eaLnBrk="1" hangingPunct="1">
              <a:lnSpc>
                <a:spcPct val="130000"/>
              </a:lnSpc>
              <a:spcBef>
                <a:spcPct val="0"/>
              </a:spcBef>
              <a:spcAft>
                <a:spcPct val="0"/>
              </a:spcAft>
              <a:buFont typeface="Wingdings" pitchFamily="2" charset="2"/>
              <a:buChar char="Ø"/>
            </a:pPr>
            <a:r>
              <a:rPr lang="el-GR" sz="2300" smtClean="0">
                <a:solidFill>
                  <a:srgbClr val="333333"/>
                </a:solidFill>
                <a:latin typeface="Calibri" pitchFamily="34" charset="0"/>
              </a:rPr>
              <a:t>Για συνεκτική παρουσίαση των συστημάτων η διδασκαλία των ενοτήτων Αναπνευστικό Σύστημα και Κυκλοφορικό Σύστημα μεταφέρεται μετά τις ενότητες  Ηλεκτρομαγνητισμός, Φως και Οξέα – Βάσεις - Άλατα. </a:t>
            </a:r>
          </a:p>
          <a:p>
            <a:pPr marL="0" indent="0" algn="just" eaLnBrk="1" hangingPunct="1">
              <a:lnSpc>
                <a:spcPct val="130000"/>
              </a:lnSpc>
              <a:spcBef>
                <a:spcPct val="0"/>
              </a:spcBef>
              <a:spcAft>
                <a:spcPct val="0"/>
              </a:spcAft>
              <a:buFont typeface="Wingdings" pitchFamily="2" charset="2"/>
              <a:buChar char="Ø"/>
            </a:pPr>
            <a:r>
              <a:rPr lang="el-GR" sz="2300" smtClean="0">
                <a:solidFill>
                  <a:srgbClr val="333333"/>
                </a:solidFill>
                <a:latin typeface="Calibri" pitchFamily="34" charset="0"/>
              </a:rPr>
              <a:t> Αυξάνεται ο χρόνος για ανασκόπηση ενοτήτων και </a:t>
            </a:r>
            <a:r>
              <a:rPr lang="el-GR" sz="2300" i="1" smtClean="0">
                <a:solidFill>
                  <a:srgbClr val="333333"/>
                </a:solidFill>
                <a:latin typeface="Calibri" pitchFamily="34" charset="0"/>
              </a:rPr>
              <a:t>Πανηγύρι της Επιστήμης</a:t>
            </a:r>
            <a:r>
              <a:rPr lang="el-GR" sz="2300" smtClean="0">
                <a:solidFill>
                  <a:srgbClr val="333333"/>
                </a:solidFill>
                <a:latin typeface="Calibri" pitchFamily="34" charset="0"/>
              </a:rPr>
              <a:t>.</a:t>
            </a:r>
          </a:p>
          <a:p>
            <a:pPr marL="0" indent="0" eaLnBrk="1" hangingPunct="1">
              <a:lnSpc>
                <a:spcPct val="130000"/>
              </a:lnSpc>
              <a:spcBef>
                <a:spcPct val="0"/>
              </a:spcBef>
              <a:spcAft>
                <a:spcPct val="0"/>
              </a:spcAft>
              <a:buFont typeface="Calibri" pitchFamily="34" charset="0"/>
              <a:buNone/>
            </a:pPr>
            <a:endParaRPr lang="el-GR" sz="600" smtClean="0">
              <a:solidFill>
                <a:srgbClr val="333333"/>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25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1250"/>
                                  </p:stCondLst>
                                  <p:childTnLst>
                                    <p:set>
                                      <p:cBhvr>
                                        <p:cTn id="8" dur="1" fill="hold">
                                          <p:stCondLst>
                                            <p:cond delay="9"/>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1250"/>
                                  </p:stCondLst>
                                  <p:childTnLst>
                                    <p:set>
                                      <p:cBhvr>
                                        <p:cTn id="10" dur="1" fill="hold">
                                          <p:stCondLst>
                                            <p:cond delay="9"/>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1250"/>
                                  </p:stCondLst>
                                  <p:childTnLst>
                                    <p:set>
                                      <p:cBhvr>
                                        <p:cTn id="12" dur="1" fill="hold">
                                          <p:stCondLst>
                                            <p:cond delay="9"/>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1250"/>
                                  </p:stCondLst>
                                  <p:childTnLst>
                                    <p:set>
                                      <p:cBhvr>
                                        <p:cTn id="14" dur="1" fill="hold">
                                          <p:stCondLst>
                                            <p:cond delay="9"/>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1250"/>
                                  </p:stCondLst>
                                  <p:childTnLst>
                                    <p:set>
                                      <p:cBhvr>
                                        <p:cTn id="16" dur="1" fill="hold">
                                          <p:stCondLst>
                                            <p:cond delay="9"/>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1250"/>
                                  </p:stCondLst>
                                  <p:childTnLst>
                                    <p:set>
                                      <p:cBhvr>
                                        <p:cTn id="18" dur="1" fill="hold">
                                          <p:stCondLst>
                                            <p:cond delay="9"/>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1250"/>
                                  </p:stCondLst>
                                  <p:childTnLst>
                                    <p:set>
                                      <p:cBhvr>
                                        <p:cTn id="20" dur="1" fill="hold">
                                          <p:stCondLst>
                                            <p:cond delay="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idx="4294967295"/>
          </p:nvPr>
        </p:nvSpPr>
        <p:spPr bwMode="auto">
          <a:xfrm>
            <a:off x="649288" y="100013"/>
            <a:ext cx="10807700" cy="881062"/>
          </a:xfrm>
          <a:solidFill>
            <a:srgbClr val="996600">
              <a:alpha val="20000"/>
            </a:srgbClr>
          </a:solidFill>
        </p:spPr>
        <p:txBody>
          <a:bodyPr wrap="square" numCol="1" anchorCtr="0" compatLnSpc="1">
            <a:prstTxWarp prst="textNoShape">
              <a:avLst/>
            </a:prstTxWarp>
          </a:bodyPr>
          <a:lstStyle/>
          <a:p>
            <a:pPr algn="just" eaLnBrk="1" hangingPunct="1"/>
            <a:r>
              <a:rPr lang="el-GR" sz="2800" smtClean="0">
                <a:solidFill>
                  <a:srgbClr val="800000"/>
                </a:solidFill>
                <a:latin typeface="Calibri" pitchFamily="34" charset="0"/>
              </a:rPr>
              <a:t>Προτεραιότητες με βάση τον παρόντα εξορθολογισμό και αναδιάρθρωση</a:t>
            </a:r>
          </a:p>
        </p:txBody>
      </p:sp>
      <p:sp>
        <p:nvSpPr>
          <p:cNvPr id="13314" name="Rectangle 3"/>
          <p:cNvSpPr>
            <a:spLocks noGrp="1"/>
          </p:cNvSpPr>
          <p:nvPr>
            <p:ph type="body" idx="4294967295"/>
          </p:nvPr>
        </p:nvSpPr>
        <p:spPr>
          <a:xfrm>
            <a:off x="484188" y="1182688"/>
            <a:ext cx="10972800" cy="5257800"/>
          </a:xfrm>
        </p:spPr>
        <p:txBody>
          <a:bodyPr/>
          <a:lstStyle/>
          <a:p>
            <a:pPr marL="361950" indent="-361950" eaLnBrk="1" hangingPunct="1">
              <a:lnSpc>
                <a:spcPct val="80000"/>
              </a:lnSpc>
              <a:buFont typeface="Wingdings" pitchFamily="2" charset="2"/>
              <a:buChar char="Ø"/>
            </a:pPr>
            <a:r>
              <a:rPr lang="el-GR" altLang="el-GR" sz="2400" smtClean="0">
                <a:latin typeface="Calibri" pitchFamily="34" charset="0"/>
              </a:rPr>
              <a:t>Η διδακτέα ύλη έχει βασική αλλά όχι αποκλειστική αναφορά τα ισχύοντα σχολικά εγχειρίδια, καθώς προτείνεται η υλοποίηση σχεδίων εργασίας, η αξιοποίηση στοιχείων των «Νέων Προγραμμάτων Σπουδών» (</a:t>
            </a:r>
            <a:r>
              <a:rPr lang="en-US" altLang="el-GR" sz="2400" smtClean="0">
                <a:latin typeface="Calibri" pitchFamily="34" charset="0"/>
                <a:hlinkClick r:id="rId2"/>
              </a:rPr>
              <a:t>http://ebooks.edu.gr/new/ps.php</a:t>
            </a:r>
            <a:r>
              <a:rPr lang="el-GR" altLang="el-GR" sz="2400" smtClean="0">
                <a:latin typeface="Calibri" pitchFamily="34" charset="0"/>
              </a:rPr>
              <a:t>) και των διαδραστικών βιβλίων και γενικώς επιλεγμένου διαθέσιμου ψηφιακού υλικού. </a:t>
            </a:r>
          </a:p>
          <a:p>
            <a:pPr marL="361950" indent="-361950" algn="just" eaLnBrk="1" hangingPunct="1">
              <a:lnSpc>
                <a:spcPct val="80000"/>
              </a:lnSpc>
              <a:buFont typeface="Wingdings" pitchFamily="2" charset="2"/>
              <a:buChar char="Ø"/>
            </a:pPr>
            <a:r>
              <a:rPr lang="el-GR" altLang="el-GR" sz="2400" smtClean="0">
                <a:latin typeface="Calibri" pitchFamily="34" charset="0"/>
              </a:rPr>
              <a:t>Να ενταχτεί πιο γόνιμα στην εκπαιδευτική διαδικασία των Φυσικών η εκπόνηση σχεδίων εργασίας σε θέματα που προκύπτουν μέσα από τη συζήτηση με τους/τις μαθητές/τριες στην τάξη, εμπλέκοντάς τους σε μια δημιουργική ενασχόληση με διερευνητικές δραστηριότητες, πειράματα, τεχνολογικές κατασκευές, μοντέλα κ.ά.. </a:t>
            </a:r>
          </a:p>
          <a:p>
            <a:pPr marL="361950" indent="-361950" algn="just" eaLnBrk="1" hangingPunct="1">
              <a:lnSpc>
                <a:spcPct val="80000"/>
              </a:lnSpc>
              <a:buFont typeface="Wingdings" pitchFamily="2" charset="2"/>
              <a:buChar char="Ø"/>
            </a:pPr>
            <a:r>
              <a:rPr lang="el-GR" altLang="el-GR" sz="2400" smtClean="0">
                <a:latin typeface="Calibri" pitchFamily="34" charset="0"/>
              </a:rPr>
              <a:t>Οι δραστηριότητες ανασκόπησης με την ολοκλήρωση των ενοτήτων να έχουν πρακτικό και βιωματικό χαρακτήρα και να μην αποτελούν (αποκλειστικά και μόνο) απλές δοκιμασίες ελέγχου των γνώσεων των μαθητών. </a:t>
            </a:r>
          </a:p>
          <a:p>
            <a:pPr marL="361950" indent="-361950" algn="just" eaLnBrk="1" hangingPunct="1">
              <a:lnSpc>
                <a:spcPct val="80000"/>
              </a:lnSpc>
              <a:buFont typeface="Wingdings" pitchFamily="2" charset="2"/>
              <a:buChar char="Ø"/>
            </a:pPr>
            <a:r>
              <a:rPr lang="el-GR" altLang="el-GR" sz="2400" smtClean="0">
                <a:latin typeface="Calibri" pitchFamily="34" charset="0"/>
              </a:rPr>
              <a:t>Προτείνεται, η ολόπλευρη συμμετοχή των μαθητών στην υλοποίηση Πανηγυριών της Επιστήμης και η δημοσιοποίηση των εργασιών τους σε όλη τη σχολική κοινότητα.</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Ανασκόπηση">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1_Ανασκόπηση">
      <a:majorFont>
        <a:latin typeface=""/>
        <a:ea typeface=""/>
        <a:cs typeface=""/>
      </a:majorFont>
      <a:minorFont>
        <a:latin typeface=""/>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853</TotalTime>
  <Words>2451</Words>
  <Application>Microsoft Office PowerPoint</Application>
  <PresentationFormat>Προσαρμογή</PresentationFormat>
  <Paragraphs>199</Paragraphs>
  <Slides>31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31</vt:i4>
      </vt:variant>
    </vt:vector>
  </HeadingPairs>
  <TitlesOfParts>
    <vt:vector size="37" baseType="lpstr">
      <vt:lpstr>Arial</vt:lpstr>
      <vt:lpstr>Calibri</vt:lpstr>
      <vt:lpstr>Century Schoolbook</vt:lpstr>
      <vt:lpstr>Wingdings</vt:lpstr>
      <vt:lpstr>Times New Roman</vt:lpstr>
      <vt:lpstr>1_Ανασκόπηση</vt:lpstr>
      <vt:lpstr>Αναδιάρθρωση και Εξορθολογισμός της Διδακτέας  Ύλης Πρωτοβάθμιας και Δευτεροβάθμιας Εκπαίδευσης </vt:lpstr>
      <vt:lpstr>Τι έχει προηγηθεί;</vt:lpstr>
      <vt:lpstr>Στόχοι της αναδιάρθρωσης και εξορθολογισμού της διδακτέας ύλης </vt:lpstr>
      <vt:lpstr>Κριτήρια που αξιοποιήθηκαν για τη διαδικασία αναδιάρθρωσης και εξορθολογισμού της διδακτέας ύλης</vt:lpstr>
      <vt:lpstr>Διαφάνεια 5</vt:lpstr>
      <vt:lpstr>Διαφάνεια 6</vt:lpstr>
      <vt:lpstr>Αναδιάρθρωση και εξορθολογισμός - Ε΄ τάξη</vt:lpstr>
      <vt:lpstr>Αναδιάρθρωση και εξορθολογισμός - Στ΄ τάξη</vt:lpstr>
      <vt:lpstr>Προτεραιότητες με βάση τον παρόντα εξορθολογισμό και αναδιάρθρωση</vt:lpstr>
      <vt:lpstr>Προτάσεις από τα νέα Προγράμματα Σπουδών των ΦΕ που λειτουργούν ως συμπληρωματικά των ισχυόντων ΔΕΠΠΣ και ΑΠΣ </vt:lpstr>
      <vt:lpstr>Το εκπαιδευτικό υλικό του μαθήματος των Φυσικών </vt:lpstr>
      <vt:lpstr>Διαφάνεια 12</vt:lpstr>
      <vt:lpstr>Διαφάνεια 13</vt:lpstr>
      <vt:lpstr>Μεθοδολογική προσέγγιση: φάση της ολοκλήρωσης/ ανασκόπησης </vt:lpstr>
      <vt:lpstr>Μεθοδολογική προσέγγιση: Πανηγύρι της Επιστήμης </vt:lpstr>
      <vt:lpstr>Διαφάνεια 16</vt:lpstr>
      <vt:lpstr>Συνοψίζοντας (1)</vt:lpstr>
      <vt:lpstr>Συνοψίζοντας (2)</vt:lpstr>
      <vt:lpstr>Συνοψίζοντας (3)</vt:lpstr>
      <vt:lpstr>Διαφάνεια 20</vt:lpstr>
      <vt:lpstr>Διαφάνεια 21</vt:lpstr>
      <vt:lpstr>Διαφάνεια 22</vt:lpstr>
      <vt:lpstr>Διαφάνεια 23</vt:lpstr>
      <vt:lpstr>Διαφάνεια 24</vt:lpstr>
      <vt:lpstr>Διαφάνεια 25</vt:lpstr>
      <vt:lpstr>Παράρτημα</vt:lpstr>
      <vt:lpstr>Η μεθοδολογική προσέγγιση του διδακτικού εγχειριδίου</vt:lpstr>
      <vt:lpstr>Μεθοδολογική προσέγγιση: Δίνοντας «φωνή» στους μαθητές και η σημασία της εξασφάλισης των υλικών</vt:lpstr>
      <vt:lpstr>Μεθοδολογική προσέγγιση: εργασία σε ομάδες, φύση της επιστήμης &amp; αναστοχασμός</vt:lpstr>
      <vt:lpstr>Μεθοδολογική προσέγγιση: Ο καθοριστικός ρόλος της γλώσσας </vt:lpstr>
      <vt:lpstr>Μεθοδολογική προσέγγιση: Αξιοποίηση διδακτικών εργαλείων στο μάθημα των Φυσικών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Εξορθολογισμός της ύλης στα Φυσικά του Δημοτικού</dc:title>
  <dc:creator>Matthaios Patrinopoulos</dc:creator>
  <cp:lastModifiedBy>gfermeli</cp:lastModifiedBy>
  <cp:revision>146</cp:revision>
  <dcterms:created xsi:type="dcterms:W3CDTF">2016-09-14T18:06:15Z</dcterms:created>
  <dcterms:modified xsi:type="dcterms:W3CDTF">2016-10-03T10:50:03Z</dcterms:modified>
</cp:coreProperties>
</file>