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8" r:id="rId2"/>
    <p:sldId id="303" r:id="rId3"/>
    <p:sldId id="305" r:id="rId4"/>
    <p:sldId id="263" r:id="rId5"/>
    <p:sldId id="300" r:id="rId6"/>
    <p:sldId id="324" r:id="rId7"/>
    <p:sldId id="326" r:id="rId8"/>
    <p:sldId id="327" r:id="rId9"/>
    <p:sldId id="317" r:id="rId10"/>
    <p:sldId id="341" r:id="rId11"/>
    <p:sldId id="339" r:id="rId12"/>
    <p:sldId id="340" r:id="rId13"/>
    <p:sldId id="271" r:id="rId14"/>
    <p:sldId id="330" r:id="rId15"/>
    <p:sldId id="309" r:id="rId16"/>
    <p:sldId id="343" r:id="rId17"/>
    <p:sldId id="323" r:id="rId18"/>
    <p:sldId id="329" r:id="rId19"/>
    <p:sldId id="328" r:id="rId20"/>
    <p:sldId id="318" r:id="rId21"/>
    <p:sldId id="333" r:id="rId22"/>
    <p:sldId id="331" r:id="rId23"/>
    <p:sldId id="332" r:id="rId24"/>
    <p:sldId id="306" r:id="rId25"/>
    <p:sldId id="320" r:id="rId26"/>
    <p:sldId id="334" r:id="rId27"/>
    <p:sldId id="319" r:id="rId28"/>
    <p:sldId id="307" r:id="rId29"/>
    <p:sldId id="344" r:id="rId30"/>
    <p:sldId id="335" r:id="rId31"/>
    <p:sldId id="311" r:id="rId32"/>
    <p:sldId id="325" r:id="rId33"/>
    <p:sldId id="315" r:id="rId34"/>
    <p:sldId id="316" r:id="rId35"/>
    <p:sldId id="322" r:id="rId36"/>
    <p:sldId id="321" r:id="rId37"/>
    <p:sldId id="313" r:id="rId38"/>
    <p:sldId id="314" r:id="rId39"/>
    <p:sldId id="312" r:id="rId40"/>
    <p:sldId id="336" r:id="rId41"/>
    <p:sldId id="345" r:id="rId42"/>
    <p:sldId id="346" r:id="rId43"/>
    <p:sldId id="347" r:id="rId4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73" d="100"/>
          <a:sy n="73" d="100"/>
        </p:scale>
        <p:origin x="-1074" y="-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9B930-61DC-4861-8DBB-45C5D609EE16}" type="datetimeFigureOut">
              <a:rPr lang="el-GR" smtClean="0"/>
              <a:pPr/>
              <a:t>9/1/2017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21AB6-0D31-4EE5-9D3A-752EBEF72D5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5764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3194-6E8A-4238-A12C-A6DEC6D1FC3A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B7E0A-5DCC-4A3E-BA89-92172A1755DA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13E1-BC0F-41FB-860F-48DFDE89646B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EAF1-F937-4751-A38F-762FCEFA3345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F0C41-3638-4043-8EC9-286726E3C062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C0E5-1145-4A84-8906-9703F0AFA763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F259-BD22-43D5-AB48-2C31000FD4C6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124C-A858-4098-9776-7B924F65240C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E731-994F-4235-AFE7-635B136EF497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6EB3-3F24-4EC2-9ACE-FA6B464BA900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B7E81-7519-47E9-A1C9-EC9169370E72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6F73F-1CC5-47BE-BCF9-B0F0863941E9}" type="datetime1">
              <a:rPr lang="el-GR" smtClean="0"/>
              <a:pPr/>
              <a:t>9/1/2017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B1504-4A19-4E22-A8AE-BCAD6AD39DE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Δημογραφική ανάπτυξη της Αγγλίας μεταξύ 11</a:t>
            </a:r>
            <a:r>
              <a:rPr lang="el-GR" i="1" baseline="30000" dirty="0" smtClean="0">
                <a:latin typeface="Times New Roman" pitchFamily="18" charset="0"/>
                <a:cs typeface="Times New Roman" pitchFamily="18" charset="0"/>
              </a:rPr>
              <a:t>ου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 και 14</a:t>
            </a:r>
            <a:r>
              <a:rPr lang="el-GR" i="1" baseline="30000" dirty="0" smtClean="0">
                <a:latin typeface="Times New Roman" pitchFamily="18" charset="0"/>
                <a:cs typeface="Times New Roman" pitchFamily="18" charset="0"/>
              </a:rPr>
              <a:t>ου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 αι.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</a:t>
            </a:fld>
            <a:endParaRPr lang="el-GR"/>
          </a:p>
        </p:txBody>
      </p:sp>
      <p:pic>
        <p:nvPicPr>
          <p:cNvPr id="4098" name="Picture 2" descr="C:\Users\ΕΦΗ\Documents\σχολικά\ΠΕΙΡΑΜΑΤΙΚΟ\Δειγματικές\ΔΕΙΓΜΑΤΙΚΗ Β΄ ΛΥΚΕΙΟΥ Δ Ευρώπη 11-13ος αι\εικόνες δειγματικής Β Λυκείου\πληθυσμός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920879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71600" y="476672"/>
            <a:ext cx="6696744" cy="851694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rotazione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triennale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l-GR" sz="2400" i="1" dirty="0" err="1" smtClean="0">
                <a:latin typeface="Times New Roman" pitchFamily="18" charset="0"/>
                <a:cs typeface="Times New Roman" pitchFamily="18" charset="0"/>
              </a:rPr>
              <a:t>Τριζωνική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 καλλιέργεια</a:t>
            </a:r>
            <a:endParaRPr lang="el-GR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Il campo = </a:t>
            </a:r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κτήμα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Anno = </a:t>
            </a:r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χρόνος</a:t>
            </a:r>
          </a:p>
          <a:p>
            <a:endParaRPr lang="el-GR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…….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Semina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invernale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endParaRPr lang="el-GR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         χειμερινή  σπορά</a:t>
            </a:r>
          </a:p>
          <a:p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…….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Semina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primaverile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endParaRPr lang="el-GR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         ανοιξιάτικη σπορά</a:t>
            </a:r>
          </a:p>
          <a:p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el-GR" sz="1800" b="1" dirty="0" smtClean="0"/>
              <a:t> </a:t>
            </a:r>
            <a:endParaRPr lang="el-GR" sz="1800" b="1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2050" name="Picture 2" descr="C:\Users\ΕΦΗ\Desktop\εικόνες για άκη\εναλλαγη-καλλιεργειων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060848"/>
            <a:ext cx="5796136" cy="3024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1" y="273050"/>
            <a:ext cx="2674640" cy="707678"/>
          </a:xfrm>
        </p:spPr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Τα δάση της Δύσης μεταξύ 5</a:t>
            </a:r>
            <a:r>
              <a:rPr lang="el-GR" i="1" baseline="30000" dirty="0" smtClean="0">
                <a:latin typeface="Times New Roman" pitchFamily="18" charset="0"/>
                <a:cs typeface="Times New Roman" pitchFamily="18" charset="0"/>
              </a:rPr>
              <a:t>ου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 και 11</a:t>
            </a:r>
            <a:r>
              <a:rPr lang="el-GR" i="1" baseline="30000" dirty="0" smtClean="0">
                <a:latin typeface="Times New Roman" pitchFamily="18" charset="0"/>
                <a:cs typeface="Times New Roman" pitchFamily="18" charset="0"/>
              </a:rPr>
              <a:t>ου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 αι.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5 - Θέση περιεχομένου" descr="δαση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1864" y="273050"/>
            <a:ext cx="5246646" cy="5853113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2880319" cy="4691063"/>
          </a:xfrm>
        </p:spPr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 </a:t>
            </a:r>
            <a:r>
              <a:rPr lang="el-GR" sz="1800" b="1" i="1" dirty="0" smtClean="0">
                <a:latin typeface="Times New Roman" pitchFamily="18" charset="0"/>
                <a:cs typeface="Times New Roman" pitchFamily="18" charset="0"/>
              </a:rPr>
              <a:t>Κύρια ίχνη δασών  </a:t>
            </a:r>
          </a:p>
          <a:p>
            <a:endParaRPr lang="el-GR" sz="18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8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800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l-GR" sz="1800" b="1" i="1" dirty="0" smtClean="0">
                <a:latin typeface="Times New Roman" pitchFamily="18" charset="0"/>
                <a:cs typeface="Times New Roman" pitchFamily="18" charset="0"/>
              </a:rPr>
              <a:t> Ίχνη δασών για τα οποία υπάρχουν αμφιβολίες  ως προς  την   πυκνότητα και έκτασή τους 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395536" y="1628800"/>
            <a:ext cx="62636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395536" y="2924944"/>
            <a:ext cx="648072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1" cy="491654"/>
          </a:xfrm>
        </p:spPr>
        <p:txBody>
          <a:bodyPr>
            <a:normAutofit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Χάρτης εκχέρσωσης –Πιεμόντε 12</a:t>
            </a:r>
            <a:r>
              <a:rPr lang="el-GR" i="1" baseline="30000" dirty="0" smtClean="0">
                <a:latin typeface="Times New Roman" pitchFamily="18" charset="0"/>
                <a:cs typeface="Times New Roman" pitchFamily="18" charset="0"/>
              </a:rPr>
              <a:t>ος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- 13</a:t>
            </a:r>
            <a:r>
              <a:rPr lang="el-GR" i="1" baseline="30000" dirty="0" smtClean="0">
                <a:latin typeface="Times New Roman" pitchFamily="18" charset="0"/>
                <a:cs typeface="Times New Roman" pitchFamily="18" charset="0"/>
              </a:rPr>
              <a:t>ος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 αι.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23529" y="1412776"/>
            <a:ext cx="2664295" cy="4691063"/>
          </a:xfrm>
        </p:spPr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Ζώνη εκχερσωθείσα μετά το 1118</a:t>
            </a: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Ζώνη εκχερσωθείσα πριν το 1191</a:t>
            </a: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Ζώνη εκχερσωθείσα μετά το 1298</a:t>
            </a: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                       Χωριό </a:t>
            </a: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Εκκλησία</a:t>
            </a:r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1026" name="Picture 2" descr="C:\Users\ΕΦΗ\Desktop\εικόνες για άκη\IMG_20160904_113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764704"/>
            <a:ext cx="5626968" cy="5518483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395536" y="1484784"/>
            <a:ext cx="1008112" cy="216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395536" y="2348880"/>
            <a:ext cx="1080120" cy="2160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395536" y="3068960"/>
            <a:ext cx="1080120" cy="28803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Αστέρι 5 ακτινών"/>
          <p:cNvSpPr/>
          <p:nvPr/>
        </p:nvSpPr>
        <p:spPr>
          <a:xfrm>
            <a:off x="611560" y="3933056"/>
            <a:ext cx="482352" cy="482352"/>
          </a:xfrm>
          <a:prstGeom prst="star5">
            <a:avLst>
              <a:gd name="adj" fmla="val 2148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539552" y="3933056"/>
            <a:ext cx="651412" cy="57122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755576" y="5240193"/>
            <a:ext cx="288032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Ισοσκελές τρίγωνο"/>
          <p:cNvSpPr/>
          <p:nvPr/>
        </p:nvSpPr>
        <p:spPr>
          <a:xfrm>
            <a:off x="611560" y="4653136"/>
            <a:ext cx="628656" cy="55436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Ορθογώνιο"/>
          <p:cNvSpPr/>
          <p:nvPr/>
        </p:nvSpPr>
        <p:spPr>
          <a:xfrm>
            <a:off x="1043608" y="5589240"/>
            <a:ext cx="720080" cy="4320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Ισοσκελές τρίγωνο"/>
          <p:cNvSpPr/>
          <p:nvPr/>
        </p:nvSpPr>
        <p:spPr>
          <a:xfrm flipH="1">
            <a:off x="971600" y="5301208"/>
            <a:ext cx="890385" cy="26174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Ορθογώνιο"/>
          <p:cNvSpPr/>
          <p:nvPr/>
        </p:nvSpPr>
        <p:spPr>
          <a:xfrm flipH="1">
            <a:off x="1331640" y="5661248"/>
            <a:ext cx="91438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Πλανόδιος έμπορος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- Θέση περιεχομένου" descr="εμποριο11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484784"/>
            <a:ext cx="4176464" cy="5180304"/>
          </a:xfrm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Ληστές επιτίθενται σε πλανόδιο έμπορο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27650" name="Picture 2" descr="C:\Users\ΕΦΗ\Documents\σχολικά\ΠΕΙΡΑΜΑΤΙΚΟ\Δειγματικές\ΔΕΙΓΜΑΤΙΚΗ Β΄ ΛΥΚΕΙΟΥ Δ Ευρώπη 11-13ος αι\εικόνες δειγματικής Β Λυκείου\εμποριο2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560839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Εμπόριο στον ΄Αγιο Ιωάννης της ΄Ακρας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5122" name="Picture 2" descr="C:\Users\ΕΦΗ\Documents\σχολικά\ΠΕΙΡΑΜΑΤΙΚΟ\Δειγματικές\ΔΕΙΓΜΑΤΙΚΗ Β΄ ΛΥΚΕΙΟΥ Δ Ευρώπη 11-13ος αι\εικόνες δειγματικής Β Λυκείου\καταστημα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77686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074242"/>
          </a:xfrm>
        </p:spPr>
        <p:txBody>
          <a:bodyPr>
            <a:normAutofit/>
          </a:bodyPr>
          <a:lstStyle/>
          <a:p>
            <a:pPr algn="l"/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               Πόλη της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νσεατικής Ένωσης</a:t>
            </a:r>
            <a:br>
              <a:rPr lang="el-GR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               Κύρια εμποροπανήγυρη </a:t>
            </a:r>
            <a:br>
              <a:rPr lang="el-GR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               κέντρο τραπεζικής δραστηριότητας</a:t>
            </a:r>
            <a:br>
              <a:rPr lang="el-GR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               θαλάσσιος δρόμος </a:t>
            </a:r>
            <a:br>
              <a:rPr lang="el-GR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               χερσαίος δρόμος 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3074" name="Picture 2" descr="C:\Users\ΕΦΗ\Desktop\εικόνες για άκη\χαρτης-εμποριου118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7992888" cy="4824536"/>
          </a:xfrm>
          <a:prstGeom prst="rect">
            <a:avLst/>
          </a:prstGeom>
          <a:noFill/>
        </p:spPr>
      </p:pic>
      <p:sp>
        <p:nvSpPr>
          <p:cNvPr id="6" name="5 - Διάγραμμα ροής: Παραπομπή"/>
          <p:cNvSpPr/>
          <p:nvPr/>
        </p:nvSpPr>
        <p:spPr>
          <a:xfrm>
            <a:off x="899592" y="188640"/>
            <a:ext cx="216024" cy="216024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κρηξη 1"/>
          <p:cNvSpPr/>
          <p:nvPr/>
        </p:nvSpPr>
        <p:spPr>
          <a:xfrm>
            <a:off x="827584" y="476672"/>
            <a:ext cx="288032" cy="288032"/>
          </a:xfrm>
          <a:prstGeom prst="irregularSeal1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ιάγραμμα ροής: Παραπομπή"/>
          <p:cNvSpPr/>
          <p:nvPr/>
        </p:nvSpPr>
        <p:spPr>
          <a:xfrm>
            <a:off x="899592" y="836712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Μείον"/>
          <p:cNvSpPr/>
          <p:nvPr/>
        </p:nvSpPr>
        <p:spPr>
          <a:xfrm>
            <a:off x="539552" y="1124744"/>
            <a:ext cx="914400" cy="144016"/>
          </a:xfrm>
          <a:prstGeom prst="mathMinus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Μείον"/>
          <p:cNvSpPr/>
          <p:nvPr/>
        </p:nvSpPr>
        <p:spPr>
          <a:xfrm>
            <a:off x="539552" y="1412776"/>
            <a:ext cx="914400" cy="14401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Από τον πίνακα: ο ανταλλάσων χρήματα και η γυναίκα του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20482" name="Picture 2" descr="C:\Users\ΕΦΗ\Documents\σχολικά\ΠΕΙΡΑΜΑΤΙΚΟ\Δειγματικές\ΔΕΙΓΜΑΤΙΚΗ Β΄ ΛΥΚΕΙΟΥ Δ Ευρώπη 11-13ος αι\εικόνες δειγματικής Β Λυκείου\χρημα122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273" y="1600200"/>
            <a:ext cx="653545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Εργασία σε ναυπηγείο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18</a:t>
            </a:fld>
            <a:endParaRPr lang="el-GR"/>
          </a:p>
        </p:txBody>
      </p:sp>
      <p:pic>
        <p:nvPicPr>
          <p:cNvPr id="26626" name="Picture 2" descr="C:\Users\ΕΦΗ\Documents\σχολικά\ΠΕΙΡΑΜΑΤΙΚΟ\Δειγματικές\ΔΕΙΓΜΑΤΙΚΗ Β΄ ΛΥΚΕΙΟΥ Δ Ευρώπη 11-13ος αι\εικόνες δειγματικής Β Λυκείου\ναυπηγειο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24744"/>
            <a:ext cx="583264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Πύργος και πλοία στο λιμάνι της Πίζας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l-GR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25602" name="Picture 2" descr="C:\Users\ΕΦΗ\Documents\σχολικά\ΠΕΙΡΑΜΑΤΙΚΟ\Δειγματικές\ΔΕΙΓΜΑΤΙΚΗ Β΄ ΛΥΚΕΙΟΥ Δ Ευρώπη 11-13ος αι\εικόνες δειγματικής Β Λυκείου\πλοια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7" y="2267744"/>
            <a:ext cx="6753225" cy="319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</a:t>
            </a:fld>
            <a:endParaRPr lang="el-GR"/>
          </a:p>
        </p:txBody>
      </p:sp>
      <p:pic>
        <p:nvPicPr>
          <p:cNvPr id="3" name="2 - Εικόνα" descr="δημογραφικά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08912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Πλοίο 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15362" name="Picture 2" descr="C:\Users\ΕΦΗ\Documents\σχολικά\ΠΕΙΡΑΜΑΤΙΚΟ\Δειγματικές\ΔΕΙΓΜΑΤΙΚΗ Β΄ ΛΥΚΕΙΟΥ Δ Ευρώπη 11-13ος αι\εικόνες δειγματικής Β Λυκείου\καραβι-βικιγκ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4299" y="1600200"/>
            <a:ext cx="229540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Σφαίρα, αστρολάβος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21</a:t>
            </a:fld>
            <a:endParaRPr lang="el-GR"/>
          </a:p>
        </p:txBody>
      </p:sp>
      <p:pic>
        <p:nvPicPr>
          <p:cNvPr id="30722" name="Picture 2" descr="C:\Users\ΕΦΗ\Documents\σχολικά\ΠΕΙΡΑΜΑΤΙΚΟ\Δειγματικές\ΔΕΙΓΜΑΤΙΚΗ Β΄ ΛΥΚΕΙΟΥ Δ Ευρώπη 11-13ος αι\εικόνες δειγματικής Β Λυκείου\ΣΦΑΙΡΑ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340768"/>
            <a:ext cx="3312368" cy="4785395"/>
          </a:xfrm>
          <a:prstGeom prst="rect">
            <a:avLst/>
          </a:prstGeom>
          <a:noFill/>
        </p:spPr>
      </p:pic>
      <p:pic>
        <p:nvPicPr>
          <p:cNvPr id="30723" name="Picture 3" descr="C:\Users\ΕΦΗ\Documents\σχολικά\ΠΕΙΡΑΜΑΤΙΚΟ\Δειγματικές\ΔΕΙΓΜΑΤΙΚΗ Β΄ ΛΥΚΕΙΟΥ Δ Ευρώπη 11-13ος αι\εικόνες δειγματικής Β Λυκείου\ΑΣΤΡΟΛΑΒΟΣ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96752"/>
            <a:ext cx="3816424" cy="4622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3600" i="1" dirty="0" smtClean="0">
                <a:latin typeface="Times New Roman" pitchFamily="18" charset="0"/>
                <a:cs typeface="Times New Roman" pitchFamily="18" charset="0"/>
              </a:rPr>
              <a:t>Η φορά των ανέμων με τη γη στο κέντρο </a:t>
            </a:r>
            <a:r>
              <a:rPr lang="el-GR" sz="2200" i="1" dirty="0" smtClean="0">
                <a:latin typeface="Times New Roman" pitchFamily="18" charset="0"/>
                <a:cs typeface="Times New Roman" pitchFamily="18" charset="0"/>
              </a:rPr>
              <a:t>(δημιουργήθηκε εγγράφοντας ένα τετράγωνο σε ένα κύκλο σύμφωνα με υποδείξεις του </a:t>
            </a:r>
            <a:r>
              <a:rPr lang="el-GR" sz="2200" i="1" dirty="0" err="1" smtClean="0">
                <a:latin typeface="Times New Roman" pitchFamily="18" charset="0"/>
                <a:cs typeface="Times New Roman" pitchFamily="18" charset="0"/>
              </a:rPr>
              <a:t>Κασιόδωρου</a:t>
            </a:r>
            <a:r>
              <a:rPr lang="el-GR" sz="22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2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22</a:t>
            </a:fld>
            <a:endParaRPr lang="el-GR"/>
          </a:p>
        </p:txBody>
      </p:sp>
      <p:pic>
        <p:nvPicPr>
          <p:cNvPr id="28674" name="Picture 2" descr="C:\Users\ΕΦΗ\Documents\σχολικά\ΠΕΙΡΑΜΑΤΙΚΟ\Δειγματικές\ΔΕΙΓΜΑΤΙΚΗ Β΄ ΛΥΚΕΙΟΥ Δ Ευρώπη 11-13ος αι\εικόνες δειγματικής Β Λυκείου\4-σημεια-οριζοντα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12068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Ρόδο των ανέμων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29698" name="Picture 2" descr="C:\Users\ΕΦΗ\Documents\σχολικά\ΠΕΙΡΑΜΑΤΙΚΟ\Δειγματικές\ΔΕΙΓΜΑΤΙΚΗ Β΄ ΛΥΚΕΙΟΥ Δ Ευρώπη 11-13ος αι\εικόνες δειγματικής Β Λυκείου\αέρηδες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4968552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Ανεμόμυλος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2050" name="Picture 2" descr="C:\Users\ΕΦΗ\Documents\σχολικά\ΠΕΙΡΑΜΑΤΙΚΟ\Δειγματικές\ΔΕΙΓΜΑΤΙΚΗ Β΄ ΛΥΚΕΙΟΥ Δ Ευρώπη 11-13ος αι\εικόνες δειγματικής Β Λυκείου\μυλος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704855" cy="4392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Χωρικός ισιώνει το δρεπάνι 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17410" name="Picture 2" descr="C:\Users\ΕΦΗ\Documents\σχολικά\ΠΕΙΡΑΜΑΤΙΚΟ\Δειγματικές\ΔΕΙΓΜΑΤΙΚΗ Β΄ ΛΥΚΕΙΟΥ Δ Ευρώπη 11-13ος αι\εικόνες δειγματικής Β Λυκείου\τεχνιτης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4"/>
            <a:ext cx="3960440" cy="4857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Αποθήκη συντήρησης γεωργικών και κτηνοτροφικών προϊόντων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26</a:t>
            </a:fld>
            <a:endParaRPr lang="el-GR"/>
          </a:p>
        </p:txBody>
      </p:sp>
      <p:pic>
        <p:nvPicPr>
          <p:cNvPr id="31746" name="Picture 2" descr="C:\Users\ΕΦΗ\Documents\σχολικά\ΠΕΙΡΑΜΑΤΙΚΟ\Δειγματικές\ΔΕΙΓΜΑΤΙΚΗ Β΄ ΛΥΚΕΙΟΥ Δ Ευρώπη 11-13ος αι\εικόνες δειγματικής Β Λυκείου\στέρνα αποθήκη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336704" cy="5030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Αγροτική οικία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27</a:t>
            </a:fld>
            <a:endParaRPr lang="el-GR"/>
          </a:p>
        </p:txBody>
      </p:sp>
      <p:pic>
        <p:nvPicPr>
          <p:cNvPr id="16386" name="Picture 2" descr="C:\Users\ΕΦΗ\Documents\σχολικά\ΠΕΙΡΑΜΑΤΙΚΟ\Δειγματικές\ΔΕΙΓΜΑΤΙΚΗ Β΄ ΛΥΚΕΙΟΥ Δ Ευρώπη 11-13ος αι\εικόνες δειγματικής Β Λυκείου\νορβηγια-σπίτι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231" y="1600200"/>
            <a:ext cx="637953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Κάτοψη οικισμού του 1272 μεταξύ </a:t>
            </a:r>
            <a:r>
              <a:rPr lang="el-GR" i="1" dirty="0" err="1" smtClean="0">
                <a:latin typeface="Times New Roman" pitchFamily="18" charset="0"/>
                <a:cs typeface="Times New Roman" pitchFamily="18" charset="0"/>
              </a:rPr>
              <a:t>Καστελόν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 και </a:t>
            </a:r>
            <a:r>
              <a:rPr lang="el-GR" i="1" dirty="0" err="1" smtClean="0">
                <a:latin typeface="Times New Roman" pitchFamily="18" charset="0"/>
                <a:cs typeface="Times New Roman" pitchFamily="18" charset="0"/>
              </a:rPr>
              <a:t>Βαλέντσια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3074" name="Picture 2" descr="C:\Users\ΕΦΗ\Documents\σχολικά\ΠΕΙΡΑΜΑΤΙΚΟ\Δειγματικές\ΔΕΙΓΜΑΤΙΚΗ Β΄ ΛΥΚΕΙΟΥ Δ Ευρώπη 11-13ος αι\εικόνες δειγματικής Β Λυκείου\πολη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496943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7859216" cy="347638"/>
          </a:xfrm>
        </p:spPr>
        <p:txBody>
          <a:bodyPr>
            <a:noAutofit/>
          </a:bodyPr>
          <a:lstStyle/>
          <a:p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Η αστική ανάπτυξη της Φλωρεντίας τον 12</a:t>
            </a:r>
            <a:r>
              <a:rPr lang="el-GR" sz="2400" i="1" baseline="30000" dirty="0" smtClean="0"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 και 13</a:t>
            </a:r>
            <a:r>
              <a:rPr lang="el-GR" sz="2400" i="1" baseline="30000" dirty="0" smtClean="0"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 αι.</a:t>
            </a:r>
            <a:endParaRPr lang="el-GR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008313" cy="4497363"/>
          </a:xfrm>
        </p:spPr>
        <p:txBody>
          <a:bodyPr/>
          <a:lstStyle/>
          <a:p>
            <a:r>
              <a:rPr lang="el-GR" sz="1800" b="1" dirty="0" smtClean="0"/>
              <a:t>Περίμετρος </a:t>
            </a:r>
            <a:r>
              <a:rPr lang="el-GR" sz="1800" b="1" dirty="0" smtClean="0"/>
              <a:t>τείχους </a:t>
            </a:r>
            <a:r>
              <a:rPr lang="el-GR" sz="1800" b="1" dirty="0" smtClean="0"/>
              <a:t>το 1078</a:t>
            </a:r>
          </a:p>
          <a:p>
            <a:endParaRPr lang="el-GR" sz="1800" dirty="0" smtClean="0"/>
          </a:p>
          <a:p>
            <a:endParaRPr lang="el-GR" sz="1800" dirty="0" smtClean="0"/>
          </a:p>
          <a:p>
            <a:r>
              <a:rPr lang="el-GR" sz="1800" b="1" dirty="0" smtClean="0"/>
              <a:t>Περίμετρος </a:t>
            </a:r>
            <a:r>
              <a:rPr lang="el-GR" sz="1800" b="1" dirty="0" smtClean="0"/>
              <a:t>τείχους </a:t>
            </a:r>
            <a:endParaRPr lang="el-GR" sz="1800" b="1" dirty="0" smtClean="0"/>
          </a:p>
          <a:p>
            <a:r>
              <a:rPr lang="el-GR" sz="1800" b="1" dirty="0" smtClean="0"/>
              <a:t>                         το 1173-1175</a:t>
            </a:r>
          </a:p>
          <a:p>
            <a:endParaRPr lang="el-GR" sz="1800" dirty="0" smtClean="0"/>
          </a:p>
          <a:p>
            <a:endParaRPr lang="el-GR" sz="1800" dirty="0" smtClean="0"/>
          </a:p>
          <a:p>
            <a:r>
              <a:rPr lang="el-GR" sz="1800" b="1" dirty="0" smtClean="0"/>
              <a:t>Περίμετρος </a:t>
            </a:r>
            <a:r>
              <a:rPr lang="el-GR" sz="1800" b="1" dirty="0" smtClean="0"/>
              <a:t>τείχους </a:t>
            </a:r>
            <a:endParaRPr lang="el-GR" sz="1800" b="1" dirty="0" smtClean="0"/>
          </a:p>
          <a:p>
            <a:r>
              <a:rPr lang="el-GR" sz="1800" b="1" dirty="0" smtClean="0"/>
              <a:t>                       το 1284-1333</a:t>
            </a:r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4098" name="Picture 2" descr="C:\Users\ΕΦΗ\Desktop\εικόνες για άκη\Φλωρεντία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0688"/>
            <a:ext cx="5940152" cy="6237312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611560" y="2060848"/>
            <a:ext cx="91440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539552" y="3356992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539552" y="4509120"/>
            <a:ext cx="9361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>
            <a:off x="683568" y="3356992"/>
            <a:ext cx="216024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εία γραμμή σύνδεσης"/>
          <p:cNvCxnSpPr/>
          <p:nvPr/>
        </p:nvCxnSpPr>
        <p:spPr>
          <a:xfrm>
            <a:off x="899592" y="3356992"/>
            <a:ext cx="216024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- Ευθεία γραμμή σύνδεσης"/>
          <p:cNvCxnSpPr/>
          <p:nvPr/>
        </p:nvCxnSpPr>
        <p:spPr>
          <a:xfrm>
            <a:off x="1115616" y="3356992"/>
            <a:ext cx="216024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- Διάγραμμα ροής: Παραπομπή"/>
          <p:cNvSpPr/>
          <p:nvPr/>
        </p:nvSpPr>
        <p:spPr>
          <a:xfrm flipH="1">
            <a:off x="683568" y="458112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27 - Διάγραμμα ροής: Παραπομπή"/>
          <p:cNvSpPr/>
          <p:nvPr/>
        </p:nvSpPr>
        <p:spPr>
          <a:xfrm flipH="1" flipV="1">
            <a:off x="827584" y="458112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28 - Διάγραμμα ροής: Παραπομπή"/>
          <p:cNvSpPr/>
          <p:nvPr/>
        </p:nvSpPr>
        <p:spPr>
          <a:xfrm flipH="1" flipV="1">
            <a:off x="1043608" y="458112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29 - Διάγραμμα ροής: Παραπομπή"/>
          <p:cNvSpPr/>
          <p:nvPr/>
        </p:nvSpPr>
        <p:spPr>
          <a:xfrm>
            <a:off x="1259632" y="458112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Σκηνές αγροτικής ζωής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</a:t>
            </a:fld>
            <a:endParaRPr lang="el-GR"/>
          </a:p>
        </p:txBody>
      </p:sp>
      <p:pic>
        <p:nvPicPr>
          <p:cNvPr id="1026" name="Picture 2" descr="C:\Users\ΕΦΗ\Documents\σχολικά\ΠΕΙΡΑΜΑΤΙΚΟ\Δειγματικές\ΔΕΙΓΜΑΤΙΚΗ Β΄ ΛΥΚΕΙΟΥ Δ Ευρώπη 11-13ος αι\εικόνες δειγματικής Β Λυκείου\ΑΓΡΟΤΙΚΕΣ-ΕΡΓΑΣΙΕΣ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042373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Διδασκαλία </a:t>
            </a:r>
            <a:r>
              <a:rPr lang="el-GR" sz="2700" i="1" dirty="0" smtClean="0">
                <a:latin typeface="Times New Roman" pitchFamily="18" charset="0"/>
                <a:cs typeface="Times New Roman" pitchFamily="18" charset="0"/>
              </a:rPr>
              <a:t>(φημισμένος δάσκαλος της εποχής μοναχός του Σαν Βιτόριο)</a:t>
            </a:r>
            <a:endParaRPr lang="el-GR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30</a:t>
            </a:fld>
            <a:endParaRPr lang="el-GR"/>
          </a:p>
        </p:txBody>
      </p:sp>
      <p:pic>
        <p:nvPicPr>
          <p:cNvPr id="32770" name="Picture 2" descr="C:\Users\ΕΦΗ\Documents\σχολικά\ΠΕΙΡΑΜΑΤΙΚΟ\Δειγματικές\ΔΕΙΓΜΑΤΙΚΗ Β΄ ΛΥΚΕΙΟΥ Δ Ευρώπη 11-13ος αι\εικόνες δειγματικής Β Λυκείου\δάσκαλος-αγιος-βιτόρε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40768"/>
            <a:ext cx="4896544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Μαθητές παρακολουθούν μάθημα στο Πανεπιστήμιο της Μπολόνια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7170" name="Picture 2" descr="C:\Users\ΕΦΗ\Documents\σχολικά\ΠΕΙΡΑΜΑΤΙΚΟ\Δειγματικές\ΔΕΙΓΜΑΤΙΚΗ Β΄ ΛΥΚΕΙΟΥ Δ Ευρώπη 11-13ος αι\εικόνες δειγματικής Β Λυκείου\σπουδαστες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801901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Διδασκαλία δικαίου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στο πανεπιστήμιο της Μπολόνια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32</a:t>
            </a:fld>
            <a:endParaRPr lang="el-GR"/>
          </a:p>
        </p:txBody>
      </p:sp>
      <p:pic>
        <p:nvPicPr>
          <p:cNvPr id="22530" name="Picture 2" descr="C:\Users\ΕΦΗ\Documents\σχολικά\ΠΕΙΡΑΜΑΤΙΚΟ\Δειγματικές\ΔΕΙΓΜΑΤΙΚΗ Β΄ ΛΥΚΕΙΟΥ Δ Ευρώπη 11-13ος αι\εικόνες δειγματικής Β Λυκείου\διδασκαλεια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0461" y="1600200"/>
            <a:ext cx="552307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Δύο αντιγραφείς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33</a:t>
            </a:fld>
            <a:endParaRPr lang="el-GR"/>
          </a:p>
        </p:txBody>
      </p:sp>
      <p:pic>
        <p:nvPicPr>
          <p:cNvPr id="12290" name="Picture 2" descr="C:\Users\ΕΦΗ\Documents\σχολικά\ΠΕΙΡΑΜΑΤΙΚΟ\Δειγματικές\ΔΕΙΓΜΑΤΙΚΗ Β΄ ΛΥΚΕΙΟΥ Δ Ευρώπη 11-13ος αι\εικόνες δειγματικής Β Λυκείου\μελετη-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291" y="1600200"/>
            <a:ext cx="57714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Πορτρέτο : αντιγραφέας 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34</a:t>
            </a:fld>
            <a:endParaRPr lang="el-GR"/>
          </a:p>
        </p:txBody>
      </p:sp>
      <p:pic>
        <p:nvPicPr>
          <p:cNvPr id="13314" name="Picture 2" descr="C:\Users\ΕΦΗ\Documents\σχολικά\ΠΕΙΡΑΜΑΤΙΚΟ\Δειγματικές\ΔΕΙΓΜΑΤΙΚΗ Β΄ ΛΥΚΕΙΟΥ Δ Ευρώπη 11-13ος αι\εικόνες δειγματικής Β Λυκείου\αντιγραφέας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68760"/>
            <a:ext cx="4752528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Ιατρικά εργαλεία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35</a:t>
            </a:fld>
            <a:endParaRPr lang="el-GR"/>
          </a:p>
        </p:txBody>
      </p:sp>
      <p:pic>
        <p:nvPicPr>
          <p:cNvPr id="19458" name="Picture 2" descr="C:\Users\ΕΦΗ\Documents\σχολικά\ΠΕΙΡΑΜΑΤΙΚΟ\Δειγματικές\ΔΕΙΓΜΑΤΙΚΗ Β΄ ΛΥΚΕΙΟΥ Δ Ευρώπη 11-13ος αι\εικόνες δειγματικής Β Λυκείου\ιατρικα-εργαλεια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3888431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Ιατρική επέμβαση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36</a:t>
            </a:fld>
            <a:endParaRPr lang="el-GR"/>
          </a:p>
        </p:txBody>
      </p:sp>
      <p:pic>
        <p:nvPicPr>
          <p:cNvPr id="18434" name="Picture 2" descr="C:\Users\ΕΦΗ\Documents\σχολικά\ΠΕΙΡΑΜΑΤΙΚΟ\Δειγματικές\ΔΕΙΓΜΑΤΙΚΗ Β΄ ΛΥΚΕΙΟΥ Δ Ευρώπη 11-13ος αι\εικόνες δειγματικής Β Λυκείου\ιατρικές-επεμβασεις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311" y="1600200"/>
            <a:ext cx="617937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Ο Χριστός και τα σημεία του ζωδιακού κύκλου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10242" name="Picture 2" descr="C:\Users\ΕΦΗ\Documents\σχολικά\ΠΕΙΡΑΜΑΤΙΚΟ\Δειγματικές\ΔΕΙΓΜΑΤΙΚΗ Β΄ ΛΥΚΕΙΟΥ Δ Ευρώπη 11-13ος αι\εικόνες δειγματικής Β Λυκείου\ζωδιακός-κύκλος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84076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Δημιουργία των άστρων και των πλανητών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38</a:t>
            </a:fld>
            <a:endParaRPr lang="el-GR"/>
          </a:p>
        </p:txBody>
      </p:sp>
      <p:pic>
        <p:nvPicPr>
          <p:cNvPr id="11266" name="Picture 2" descr="C:\Users\ΕΦΗ\Documents\σχολικά\ΠΕΙΡΑΜΑΤΙΚΟ\Δειγματικές\ΔΕΙΓΜΑΤΙΚΗ Β΄ ΛΥΚΕΙΟΥ Δ Ευρώπη 11-13ος αι\εικόνες δειγματικής Β Λυκείου\μωσαικο-η-γεννεση-των-αστρων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00200"/>
            <a:ext cx="4320480" cy="47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Ο Χριστός μετρά το Σύμπαν του οποίου είναι ο Μεγάλος Αρχιτέκτων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39</a:t>
            </a:fld>
            <a:endParaRPr lang="el-GR"/>
          </a:p>
        </p:txBody>
      </p:sp>
      <p:pic>
        <p:nvPicPr>
          <p:cNvPr id="8194" name="Picture 2" descr="C:\Users\ΕΦΗ\Documents\σχολικά\ΠΕΙΡΑΜΑΤΙΚΟ\Δειγματικές\ΔΕΙΓΜΑΤΙΚΗ Β΄ ΛΥΚΕΙΟΥ Δ Ευρώπη 11-13ος αι\εικόνες δειγματικής Β Λυκείου\ο-Χριστός-σχεδιάζει-το-σύμπαν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556792"/>
            <a:ext cx="5184576" cy="4958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Σκηνή αγροτικής ζωής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l-GR" dirty="0"/>
          </a:p>
        </p:txBody>
      </p:sp>
      <p:pic>
        <p:nvPicPr>
          <p:cNvPr id="4" name="3 - Θέση περιεχομένου" descr="θεριστης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5832648" cy="4248472"/>
          </a:xfrm>
          <a:prstGeom prst="rect">
            <a:avLst/>
          </a:prstGeom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640871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Οι εικόνες αντλήθηκαν από τα εξής βιβλία: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Rinaldo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Comba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L’ eta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medievale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Loescher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editore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Torino 199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Franco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Tondo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Giorgio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Guadagni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storia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antica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medievale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Oggi,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Loescher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editore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Torino 19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A.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Giardina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Sabbatucci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V.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Vidotto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Manuale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storia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Il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Medioevo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Editori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Laterza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Roma –Bari, 1993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b="1" u="sng" dirty="0" smtClean="0">
                <a:latin typeface="Times New Roman" pitchFamily="18" charset="0"/>
                <a:cs typeface="Times New Roman" pitchFamily="18" charset="0"/>
              </a:rPr>
              <a:t>αναλυτικά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l-GR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19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 εικόνες των διαφανειών : </a:t>
            </a: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.  Δημογραφική ανάπτυξη Αγγλίας σ. 172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 Σκηνές αγροτικής ζωής σ. 111</a:t>
            </a:r>
          </a:p>
          <a:p>
            <a:pPr>
              <a:buNone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10.  </a:t>
            </a:r>
            <a:r>
              <a:rPr lang="el-GR" sz="1600" dirty="0" err="1" smtClean="0">
                <a:latin typeface="Times New Roman" pitchFamily="18" charset="0"/>
                <a:cs typeface="Times New Roman" pitchFamily="18" charset="0"/>
              </a:rPr>
              <a:t>Τριζωνική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καλλιέργεια σ. 115</a:t>
            </a:r>
          </a:p>
          <a:p>
            <a:pPr>
              <a:buNone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11.  Τα δάση στη Δύση σ. 113</a:t>
            </a: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. Εμπόριο στον ΄Αγιο Ιωάννης της ΄Ακρας σ. 181</a:t>
            </a:r>
          </a:p>
          <a:p>
            <a:pPr>
              <a:buNone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21.  Σφαίρα, αστρολάβος σ.83</a:t>
            </a: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.  Η φορά των ανέμων σ. 306 (9)</a:t>
            </a: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.  Το ρόδο των ανέμων 306 (9)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24.  Ανεμόμυλος σ. 168</a:t>
            </a: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. Κάτοψη οικισμού σ. 172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. Η αστική ανάπτυξη της Φλωρεντίας τον 12</a:t>
            </a:r>
            <a:r>
              <a:rPr lang="el-GR" sz="1600" baseline="30000" dirty="0" smtClean="0"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 και 13</a:t>
            </a:r>
            <a:r>
              <a:rPr lang="el-GR" sz="1600" baseline="30000" dirty="0" smtClean="0"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αι. σ.184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.  Μαθητές παρακολουθούν μάθημα στο πανεπιστήμιο της Μπολόνια σ. 196 </a:t>
            </a: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. Δύο αντιγραφείς σ. 306 (13)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. Πορτρέτο αντιγραφέα 306 (13)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.  Ο Χριστός και τα σημεία του ζωδιακού κύκλου σ. 306 (9)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38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.  Δημιουργία των άστρων και των πλανητών σ. 306 (8)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.  Ο Χριστός μετρά το Σύμπαν  σ. 306 (8)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έχουν αντληθεί από το βιβλίο :</a:t>
            </a:r>
          </a:p>
          <a:p>
            <a:pPr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Rinaldo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Comba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L eta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medievale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Loescher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Editore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Τορίνο 1995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864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260648"/>
            <a:ext cx="8964488" cy="6336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i="1" dirty="0" smtClean="0">
                <a:latin typeface="Times New Roman" pitchFamily="18" charset="0"/>
                <a:cs typeface="Times New Roman" pitchFamily="18" charset="0"/>
              </a:rPr>
              <a:t>Οι εικόνες των διαφανειών: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4. Σκηνή αγροτικής ζωής σ. 257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5. Άροτρο απλό και άροτρο με </a:t>
            </a:r>
            <a:r>
              <a:rPr lang="el-GR" sz="1800" dirty="0" err="1" smtClean="0">
                <a:latin typeface="Times New Roman" pitchFamily="18" charset="0"/>
                <a:cs typeface="Times New Roman" pitchFamily="18" charset="0"/>
              </a:rPr>
              <a:t>αναστρεπτήρα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 και ρόδες σ. 255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7. Όργωμα και σπορά σ. 256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8. Ζεύξη: παλιά και νέα μέθοδος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12. Χάρτης εκχέρσωσης  στο Πιεμόντε σ. 258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13. Πλανόδιος έμπορος σ. 211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14. Ληστές επιτίθενται σε πλανόδιο έμπορο σ. 211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16. Χάρτης: εμπορική ανάπτυξη σ. 259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26. Αποθήκη συντήρησης </a:t>
            </a:r>
            <a:r>
              <a:rPr lang="el-GR" sz="1800" dirty="0" err="1" smtClean="0">
                <a:latin typeface="Times New Roman" pitchFamily="18" charset="0"/>
                <a:cs typeface="Times New Roman" pitchFamily="18" charset="0"/>
              </a:rPr>
              <a:t>προιόντων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 σ. 235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18. Ναυπηγείο σ. 239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19. Πύργος και πλοία στο λιμάνι της Πίζα σ. 239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24. Ανεμόμυλος σ. 257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32. Διδασκαλία δικαίου στο πανεπιστήμιο της Μπολόνια σ. 263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έχουν αντληθεί από το βιβλίο:</a:t>
            </a:r>
          </a:p>
          <a:p>
            <a:pPr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Franco di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Tondo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– Giorgio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Guadagni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storia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antica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medievale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Oggi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Loescher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editore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Τορίνο 1990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19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1400" dirty="0" smtClean="0"/>
          </a:p>
          <a:p>
            <a:pPr>
              <a:buNone/>
            </a:pPr>
            <a:r>
              <a:rPr lang="el-GR" sz="1800" i="1" dirty="0" smtClean="0">
                <a:latin typeface="Times New Roman" pitchFamily="18" charset="0"/>
                <a:cs typeface="Times New Roman" pitchFamily="18" charset="0"/>
              </a:rPr>
              <a:t>Οι εικόνες των διαφανειών </a:t>
            </a:r>
          </a:p>
          <a:p>
            <a:pPr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Αγροτικά εργαλεία σ. 200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9. Κάρο σ. 153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el-GR" sz="1800" smtClean="0">
                <a:latin typeface="Times New Roman" pitchFamily="18" charset="0"/>
                <a:cs typeface="Times New Roman" pitchFamily="18" charset="0"/>
              </a:rPr>
              <a:t>Από τον πίνακα: ο ανταλλάσσων χρήματα και η γυναίκα του 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σ. 174 (10)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20. Πλοίο σ. 153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25. Χωρικός ισιώνει το δρεπάνι του  σ. 174 (7)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27. Οικία σ. 153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35. Ιατρικά εργαλεία σ. 174(11)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36. Ιατρική επέμβαση σ. 174(11)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έχουν αντληθεί από το βιβλίο:</a:t>
            </a:r>
          </a:p>
          <a:p>
            <a:pPr>
              <a:buNone/>
            </a:pPr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Α.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Giardina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– G.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Sabbatucci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– V.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Vidotto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Manuale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storia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. Il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Medioevo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Edirori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Laterza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Roma –Bari, 1993</a:t>
            </a:r>
            <a:endParaRPr lang="el-GR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l-GR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l-GR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Ο πίνακας 1 «Πληθυσμός των κυριότερων ευρωπαϊκών χωρών  κατά προσέγγιση 1100 -1700 »</a:t>
            </a:r>
          </a:p>
          <a:p>
            <a:pPr>
              <a:buNone/>
            </a:pP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 έχει αντληθεί από το βιβλίο του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Carlo M.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Cipolla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i="1" dirty="0" smtClean="0">
                <a:latin typeface="Times New Roman" pitchFamily="18" charset="0"/>
                <a:cs typeface="Times New Roman" pitchFamily="18" charset="0"/>
              </a:rPr>
              <a:t>Η Ευρώπη πριν από τη βιομηχανική επανάσταση κοινωνία και οικονομία 1000-1700 </a:t>
            </a:r>
            <a:r>
              <a:rPr lang="el-GR" sz="1800" i="1" dirty="0" err="1" smtClean="0">
                <a:latin typeface="Times New Roman" pitchFamily="18" charset="0"/>
                <a:cs typeface="Times New Roman" pitchFamily="18" charset="0"/>
              </a:rPr>
              <a:t>μ.Χ</a:t>
            </a:r>
            <a:r>
              <a:rPr lang="el-GR" sz="1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, Θεμέλιο, Αθήνα 1988, σ. 1.6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Άροτρο απλό και </a:t>
            </a:r>
            <a:br>
              <a:rPr lang="el-GR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άροτρο με </a:t>
            </a:r>
            <a:r>
              <a:rPr lang="el-GR" i="1" dirty="0" err="1" smtClean="0">
                <a:latin typeface="Times New Roman" pitchFamily="18" charset="0"/>
                <a:cs typeface="Times New Roman" pitchFamily="18" charset="0"/>
              </a:rPr>
              <a:t>αναστρεπτήρα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 και ρόδες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- Θέση περιεχομένου" descr="άροτρ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7920880" cy="4824536"/>
          </a:xfrm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Αγροτικά εργαλεία: δρεπάνι, αλέτρι 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21506" name="Picture 2" descr="C:\Users\ΕΦΗ\Documents\σχολικά\ΠΕΙΡΑΜΑΤΙΚΟ\Δειγματικές\ΔΕΙΓΜΑΤΙΚΗ Β΄ ΛΥΚΕΙΟΥ Δ Ευρώπη 11-13ος αι\εικόνες δειγματικής Β Λυκείου\αγροτικά-εργαλεια-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00200"/>
            <a:ext cx="3888431" cy="4525963"/>
          </a:xfrm>
          <a:prstGeom prst="rect">
            <a:avLst/>
          </a:prstGeom>
          <a:noFill/>
        </p:spPr>
      </p:pic>
      <p:pic>
        <p:nvPicPr>
          <p:cNvPr id="21507" name="Picture 3" descr="C:\Users\ΕΦΗ\Documents\σχολικά\ΠΕΙΡΑΜΑΤΙΚΟ\Δειγματικές\ΔΕΙΓΜΑΤΙΚΗ Β΄ ΛΥΚΕΙΟΥ Δ Ευρώπη 11-13ος αι\εικόνες δειγματικής Β Λυκείου\αγροτικά-εργαλεια-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1"/>
            <a:ext cx="3888432" cy="4305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Όργωμα και σπορά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7</a:t>
            </a:fld>
            <a:endParaRPr lang="el-GR"/>
          </a:p>
        </p:txBody>
      </p:sp>
      <p:pic>
        <p:nvPicPr>
          <p:cNvPr id="23554" name="Picture 2" descr="C:\Users\ΕΦΗ\Documents\σχολικά\ΠΕΙΡΑΜΑΤΙΚΟ\Δειγματικές\ΔΕΙΓΜΑΤΙΚΗ Β΄ ΛΥΚΕΙΟΥ Δ Ευρώπη 11-13ος αι\εικόνες δειγματικής Β Λυκείου\οργωμα-σπορα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365" y="1600200"/>
            <a:ext cx="672727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Ζεύξη: παλιά και νέα μέθοδος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24578" name="Picture 2" descr="C:\Users\ΕΦΗ\Documents\σχολικά\ΠΕΙΡΑΜΑΤΙΚΟ\Δειγματικές\ΔΕΙΓΜΑΤΙΚΗ Β΄ ΛΥΚΕΙΟΥ Δ Ευρώπη 11-13ος αι\εικόνες δειγματικής Β Λυκείου\οργωμα-σπορα115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00200"/>
            <a:ext cx="360040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Κάρο του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Oseberg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1504-4A19-4E22-A8AE-BCAD6AD39DEB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14338" name="Picture 2" descr="C:\Users\ΕΦΗ\Documents\σχολικά\ΠΕΙΡΑΜΑΤΙΚΟ\Δειγματικές\ΔΕΙΓΜΑΤΙΚΗ Β΄ ΛΥΚΕΙΟΥ Δ Ευρώπη 11-13ος αι\εικόνες δειγματικής Β Λυκείου\νορβηγια-καρο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00200"/>
            <a:ext cx="676875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853</Words>
  <Application>Microsoft Office PowerPoint</Application>
  <PresentationFormat>Προβολή στην οθόνη (4:3)</PresentationFormat>
  <Paragraphs>178</Paragraphs>
  <Slides>43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44" baseType="lpstr">
      <vt:lpstr>Θέμα του Office</vt:lpstr>
      <vt:lpstr>Δημογραφική ανάπτυξη της Αγγλίας μεταξύ 11ου και 14ου αι.</vt:lpstr>
      <vt:lpstr>Διαφάνεια 2</vt:lpstr>
      <vt:lpstr>Σκηνές αγροτικής ζωής</vt:lpstr>
      <vt:lpstr>Σκηνή αγροτικής ζωής</vt:lpstr>
      <vt:lpstr>Άροτρο απλό και  άροτρο με αναστρεπτήρα και ρόδες</vt:lpstr>
      <vt:lpstr>Αγροτικά εργαλεία: δρεπάνι, αλέτρι </vt:lpstr>
      <vt:lpstr>Όργωμα και σπορά</vt:lpstr>
      <vt:lpstr>Ζεύξη: παλιά και νέα μέθοδος</vt:lpstr>
      <vt:lpstr>Κάρο του Oseberg</vt:lpstr>
      <vt:lpstr>La rotazione triennale = Τριζωνική καλλιέργεια</vt:lpstr>
      <vt:lpstr>Τα δάση της Δύσης μεταξύ 5ου και 11ου αι.</vt:lpstr>
      <vt:lpstr>Χάρτης εκχέρσωσης –Πιεμόντε 12ος- 13ος αι.</vt:lpstr>
      <vt:lpstr>Πλανόδιος έμπορος</vt:lpstr>
      <vt:lpstr>Ληστές επιτίθενται σε πλανόδιο έμπορο</vt:lpstr>
      <vt:lpstr>Εμπόριο στον ΄Αγιο Ιωάννης της ΄Ακρας</vt:lpstr>
      <vt:lpstr>               Πόλη της Xaνσεατικής Ένωσης                Κύρια εμποροπανήγυρη                 κέντρο τραπεζικής δραστηριότητας                θαλάσσιος δρόμος                 χερσαίος δρόμος  </vt:lpstr>
      <vt:lpstr>Από τον πίνακα: ο ανταλλάσων χρήματα και η γυναίκα του</vt:lpstr>
      <vt:lpstr>Εργασία σε ναυπηγείο </vt:lpstr>
      <vt:lpstr>Πύργος και πλοία στο λιμάνι της Πίζας </vt:lpstr>
      <vt:lpstr>Πλοίο </vt:lpstr>
      <vt:lpstr>Σφαίρα, αστρολάβος</vt:lpstr>
      <vt:lpstr>Η φορά των ανέμων με τη γη στο κέντρο (δημιουργήθηκε εγγράφοντας ένα τετράγωνο σε ένα κύκλο σύμφωνα με υποδείξεις του Κασιόδωρου)</vt:lpstr>
      <vt:lpstr>Ρόδο των ανέμων</vt:lpstr>
      <vt:lpstr>Ανεμόμυλος</vt:lpstr>
      <vt:lpstr>Χωρικός ισιώνει το δρεπάνι </vt:lpstr>
      <vt:lpstr>Αποθήκη συντήρησης γεωργικών και κτηνοτροφικών προϊόντων</vt:lpstr>
      <vt:lpstr>Αγροτική οικία</vt:lpstr>
      <vt:lpstr>Κάτοψη οικισμού του 1272 μεταξύ Καστελόν και Βαλέντσια</vt:lpstr>
      <vt:lpstr>Η αστική ανάπτυξη της Φλωρεντίας τον 12ο και 13ο αι.</vt:lpstr>
      <vt:lpstr>Διδασκαλία (φημισμένος δάσκαλος της εποχής μοναχός του Σαν Βιτόριο)</vt:lpstr>
      <vt:lpstr>Μαθητές παρακολουθούν μάθημα στο Πανεπιστήμιο της Μπολόνια</vt:lpstr>
      <vt:lpstr>Διδασκαλία δικαίου στο πανεπιστήμιο της Μπολόνια</vt:lpstr>
      <vt:lpstr>Δύο αντιγραφείς</vt:lpstr>
      <vt:lpstr>Πορτρέτο : αντιγραφέας </vt:lpstr>
      <vt:lpstr>Ιατρικά εργαλεία</vt:lpstr>
      <vt:lpstr>Ιατρική επέμβαση</vt:lpstr>
      <vt:lpstr>Ο Χριστός και τα σημεία του ζωδιακού κύκλου</vt:lpstr>
      <vt:lpstr>Δημιουργία των άστρων και των πλανητών</vt:lpstr>
      <vt:lpstr>Ο Χριστός μετρά το Σύμπαν του οποίου είναι ο Μεγάλος Αρχιτέκτων</vt:lpstr>
      <vt:lpstr>Οι εικόνες αντλήθηκαν από τα εξής βιβλία:  - Rinaldo Comba, L’ eta medievale, Loescher editore, Torino 1995  - Franco di Tondo, Giorgio Guadagni, La storia antica e medievale, Oggi,Loescher editore, Torino 1990  - A. Giardina, G. Sabbatucci, V. Vidotto, Manuale di storia, Il Medioevo, Editori Laterza, Roma –Bari, 1993  αναλυτικά: </vt:lpstr>
      <vt:lpstr>Διαφάνεια 41</vt:lpstr>
      <vt:lpstr>Διαφάνεια 42</vt:lpstr>
      <vt:lpstr>Διαφάνεια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anikolopoulos</cp:lastModifiedBy>
  <cp:revision>71</cp:revision>
  <dcterms:created xsi:type="dcterms:W3CDTF">2011-12-17T18:51:35Z</dcterms:created>
  <dcterms:modified xsi:type="dcterms:W3CDTF">2017-01-09T10:21:03Z</dcterms:modified>
</cp:coreProperties>
</file>