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70" r:id="rId3"/>
    <p:sldId id="272" r:id="rId4"/>
    <p:sldId id="274" r:id="rId5"/>
    <p:sldId id="279" r:id="rId6"/>
    <p:sldId id="275" r:id="rId7"/>
    <p:sldId id="276" r:id="rId8"/>
    <p:sldId id="277" r:id="rId9"/>
    <p:sldId id="283" r:id="rId10"/>
    <p:sldId id="280" r:id="rId11"/>
    <p:sldId id="284" r:id="rId12"/>
    <p:sldId id="285" r:id="rId13"/>
    <p:sldId id="256" r:id="rId14"/>
    <p:sldId id="266" r:id="rId15"/>
    <p:sldId id="268" r:id="rId16"/>
    <p:sldId id="267" r:id="rId17"/>
    <p:sldId id="257" r:id="rId18"/>
    <p:sldId id="258" r:id="rId19"/>
    <p:sldId id="259" r:id="rId20"/>
    <p:sldId id="260" r:id="rId21"/>
    <p:sldId id="261" r:id="rId22"/>
    <p:sldId id="281" r:id="rId23"/>
    <p:sldId id="263" r:id="rId24"/>
    <p:sldId id="264" r:id="rId25"/>
    <p:sldId id="265" r:id="rId26"/>
    <p:sldId id="273" r:id="rId27"/>
    <p:sldId id="269" r:id="rId28"/>
  </p:sldIdLst>
  <p:sldSz cx="9144000" cy="6858000" type="screen4x3"/>
  <p:notesSz cx="9144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08B58F67-B89B-4743-B686-0C6C9DCE6459}" type="datetimeFigureOut">
              <a:rPr lang="el-GR" smtClean="0"/>
              <a:pPr/>
              <a:t>18/2/2019</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3005D048-4AAA-466C-A265-850AD59FC13C}"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8B58F67-B89B-4743-B686-0C6C9DCE6459}" type="datetimeFigureOut">
              <a:rPr lang="el-GR" smtClean="0"/>
              <a:pPr/>
              <a:t>18/2/2019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005D048-4AAA-466C-A265-850AD59FC13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8B58F67-B89B-4743-B686-0C6C9DCE6459}" type="datetimeFigureOut">
              <a:rPr lang="el-GR" smtClean="0"/>
              <a:pPr/>
              <a:t>18/2/2019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005D048-4AAA-466C-A265-850AD59FC13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8B58F67-B89B-4743-B686-0C6C9DCE6459}" type="datetimeFigureOut">
              <a:rPr lang="el-GR" smtClean="0"/>
              <a:pPr/>
              <a:t>18/2/2019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005D048-4AAA-466C-A265-850AD59FC13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8B58F67-B89B-4743-B686-0C6C9DCE6459}" type="datetimeFigureOut">
              <a:rPr lang="el-GR" smtClean="0"/>
              <a:pPr/>
              <a:t>18/2/2019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3005D048-4AAA-466C-A265-850AD59FC13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8B58F67-B89B-4743-B686-0C6C9DCE6459}" type="datetimeFigureOut">
              <a:rPr lang="el-GR" smtClean="0"/>
              <a:pPr/>
              <a:t>18/2/2019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005D048-4AAA-466C-A265-850AD59FC13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08B58F67-B89B-4743-B686-0C6C9DCE6459}" type="datetimeFigureOut">
              <a:rPr lang="el-GR" smtClean="0"/>
              <a:pPr/>
              <a:t>18/2/2019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005D048-4AAA-466C-A265-850AD59FC13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8B58F67-B89B-4743-B686-0C6C9DCE6459}" type="datetimeFigureOut">
              <a:rPr lang="el-GR" smtClean="0"/>
              <a:pPr/>
              <a:t>18/2/2019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005D048-4AAA-466C-A265-850AD59FC13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8B58F67-B89B-4743-B686-0C6C9DCE6459}" type="datetimeFigureOut">
              <a:rPr lang="el-GR" smtClean="0"/>
              <a:pPr/>
              <a:t>18/2/2019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005D048-4AAA-466C-A265-850AD59FC13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8B58F67-B89B-4743-B686-0C6C9DCE6459}" type="datetimeFigureOut">
              <a:rPr lang="el-GR" smtClean="0"/>
              <a:pPr/>
              <a:t>18/2/2019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005D048-4AAA-466C-A265-850AD59FC13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8B58F67-B89B-4743-B686-0C6C9DCE6459}" type="datetimeFigureOut">
              <a:rPr lang="el-GR" smtClean="0"/>
              <a:pPr/>
              <a:t>18/2/2019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005D048-4AAA-466C-A265-850AD59FC13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8B58F67-B89B-4743-B686-0C6C9DCE6459}" type="datetimeFigureOut">
              <a:rPr lang="el-GR" smtClean="0"/>
              <a:pPr/>
              <a:t>18/2/2019</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005D048-4AAA-466C-A265-850AD59FC13C}"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10 ο ΕΙΔΙΚΟ ΝΗΠΙΑΓΩΓΕΙΟ ΘΕΣΣΑΛΟΝΙΚΗΣ</a:t>
            </a:r>
            <a:endParaRPr lang="el-GR" dirty="0"/>
          </a:p>
        </p:txBody>
      </p:sp>
      <p:sp>
        <p:nvSpPr>
          <p:cNvPr id="3" name="2 - Υπότιτλος"/>
          <p:cNvSpPr>
            <a:spLocks noGrp="1"/>
          </p:cNvSpPr>
          <p:nvPr>
            <p:ph type="subTitle" idx="1"/>
          </p:nvPr>
        </p:nvSpPr>
        <p:spPr/>
        <p:txBody>
          <a:bodyPr/>
          <a:lstStyle/>
          <a:p>
            <a:r>
              <a:rPr lang="el-GR" dirty="0" smtClean="0"/>
              <a:t>ΤΣΑΡΙΚΤΣΗ ΘΩΜΑΗ </a:t>
            </a:r>
          </a:p>
          <a:p>
            <a:r>
              <a:rPr lang="el-GR" dirty="0" smtClean="0"/>
              <a:t>ΠΕ 60</a:t>
            </a:r>
          </a:p>
          <a:p>
            <a:r>
              <a:rPr lang="el-GR" dirty="0" smtClean="0"/>
              <a:t>ΠΡΟΙΣΤΑΜΕΝΗ ΤΟΥ ΝΗΠΙΑΓΩΓΕΙΟΥ</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ΕΥΕΛΙΚΤΑ ΕΡΓΑΛΕΙΑ ΑΞΙΟΛΟΓΗΣΗΣ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Συστήνεται κατ’ αυτό τον τρόπο ένα ευέλικτο σύστημα αξιολόγησης, στο οποίο αποτυπώνονται μια σειρά τελικών «προϊόντων» ή έργων μάθησης και αξιολόγησης. Ο σχεδιασμός ενός γραφήματος ή ενός σκίτσου, μιας εικόνας ή η παρουσίαση-έκθεση φωτογραφιών, η συμμετοχή στη συγγραφή μιας κοινωνικής ιστορίας, η απαγγελία ενός ποιήματος, η χρήση ηχοχρωμάτων ή τραγουδιών, η εκτέλεση μιας μαγειρικής συνταγής ή η συμμετοχή σε κάποια αθλητική δραστηριότητα συστήνουν επίσης κάποια από τα τελικά έργα μάθησης και αξιολόγησης. </a:t>
            </a:r>
          </a:p>
          <a:p>
            <a:r>
              <a:rPr lang="el-GR" sz="1600" dirty="0" smtClean="0"/>
              <a:t>                                               ΤΣΑΡΙΚΤΣΗ ΘΩΜΑΗ </a:t>
            </a:r>
          </a:p>
          <a:p>
            <a:r>
              <a:rPr lang="el-GR" sz="1600" dirty="0" smtClean="0"/>
              <a:t>ΠΡΟΙΣΤΑΜΕΝΗ ΤΟΥ  10</a:t>
            </a:r>
            <a:r>
              <a:rPr lang="el-GR" sz="1600" baseline="30000" dirty="0" smtClean="0"/>
              <a:t>ΟΥ</a:t>
            </a:r>
            <a:r>
              <a:rPr lang="el-GR" sz="1600" dirty="0" smtClean="0"/>
              <a:t> ΕΙΔΙΚΟΥ ΝΗΠΙΑΓΩΓΕΙΟΥ ΘΕΣΣΑΛΟΝΙΚΗΣ</a:t>
            </a:r>
            <a:r>
              <a:rPr lang="el-GR" dirty="0" smtClean="0"/>
              <a:t/>
            </a:r>
            <a:br>
              <a:rPr lang="el-GR" dirty="0" smtClean="0"/>
            </a:b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ΔΕΙΓΜΑΤΑ ΓΡΑΦΗΣ </a:t>
            </a:r>
            <a:endParaRPr lang="el-GR" dirty="0"/>
          </a:p>
        </p:txBody>
      </p:sp>
      <p:pic>
        <p:nvPicPr>
          <p:cNvPr id="71683" name="Picture 3"/>
          <p:cNvPicPr>
            <a:picLocks noChangeAspect="1" noChangeArrowheads="1"/>
          </p:cNvPicPr>
          <p:nvPr/>
        </p:nvPicPr>
        <p:blipFill>
          <a:blip r:embed="rId2" cstate="print"/>
          <a:srcRect/>
          <a:stretch>
            <a:fillRect/>
          </a:stretch>
        </p:blipFill>
        <p:spPr bwMode="auto">
          <a:xfrm>
            <a:off x="5429256" y="1643050"/>
            <a:ext cx="1928826" cy="4908688"/>
          </a:xfrm>
          <a:prstGeom prst="rect">
            <a:avLst/>
          </a:prstGeom>
          <a:noFill/>
          <a:ln w="9525">
            <a:noFill/>
            <a:miter lim="800000"/>
            <a:headEnd/>
            <a:tailEnd/>
          </a:ln>
          <a:effectLst/>
        </p:spPr>
      </p:pic>
      <p:pic>
        <p:nvPicPr>
          <p:cNvPr id="71685" name="Picture 5"/>
          <p:cNvPicPr>
            <a:picLocks noGrp="1" noChangeAspect="1" noChangeArrowheads="1"/>
          </p:cNvPicPr>
          <p:nvPr>
            <p:ph idx="1"/>
          </p:nvPr>
        </p:nvPicPr>
        <p:blipFill>
          <a:blip r:embed="rId3" cstate="print"/>
          <a:srcRect/>
          <a:stretch>
            <a:fillRect/>
          </a:stretch>
        </p:blipFill>
        <p:spPr bwMode="auto">
          <a:xfrm>
            <a:off x="1000101" y="2500306"/>
            <a:ext cx="3792942" cy="284956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ΠΑΡΑΔΕΙΓΜΑ ΚΛΙΜΑΚΑΣ</a:t>
            </a:r>
            <a:endParaRPr lang="el-GR" dirty="0"/>
          </a:p>
        </p:txBody>
      </p:sp>
      <p:sp>
        <p:nvSpPr>
          <p:cNvPr id="3" name="2 - Θέση περιεχομένου"/>
          <p:cNvSpPr>
            <a:spLocks noGrp="1"/>
          </p:cNvSpPr>
          <p:nvPr>
            <p:ph idx="1"/>
          </p:nvPr>
        </p:nvSpPr>
        <p:spPr/>
        <p:txBody>
          <a:bodyPr/>
          <a:lstStyle/>
          <a:p>
            <a:endParaRPr lang="el-GR" dirty="0"/>
          </a:p>
        </p:txBody>
      </p:sp>
      <p:graphicFrame>
        <p:nvGraphicFramePr>
          <p:cNvPr id="72706" name="Object 2"/>
          <p:cNvGraphicFramePr>
            <a:graphicFrameLocks noChangeAspect="1"/>
          </p:cNvGraphicFramePr>
          <p:nvPr/>
        </p:nvGraphicFramePr>
        <p:xfrm>
          <a:off x="1571625" y="2209800"/>
          <a:ext cx="5530850" cy="3657600"/>
        </p:xfrm>
        <a:graphic>
          <a:graphicData uri="http://schemas.openxmlformats.org/presentationml/2006/ole">
            <p:oleObj spid="_x0000_s72706" name="Έγγραφο" r:id="rId3" imgW="5575768" imgH="3689583" progId="Word.Document.12">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t>ΑΝΑΣΤΑΣΙΑ Π. 6,5 ΧΡΟΝΩΝ</a:t>
            </a:r>
            <a:br>
              <a:rPr lang="el-GR" b="1" dirty="0" smtClean="0"/>
            </a:br>
            <a:endParaRPr lang="el-GR" b="1" dirty="0"/>
          </a:p>
        </p:txBody>
      </p:sp>
      <p:sp>
        <p:nvSpPr>
          <p:cNvPr id="3" name="2 - Υπότιτλος"/>
          <p:cNvSpPr>
            <a:spLocks noGrp="1"/>
          </p:cNvSpPr>
          <p:nvPr>
            <p:ph type="subTitle" idx="1"/>
          </p:nvPr>
        </p:nvSpPr>
        <p:spPr/>
        <p:txBody>
          <a:bodyPr/>
          <a:lstStyle/>
          <a:p>
            <a:r>
              <a:rPr lang="el-GR" b="1" dirty="0" smtClean="0"/>
              <a:t>10</a:t>
            </a:r>
            <a:r>
              <a:rPr lang="el-GR" b="1" baseline="30000" dirty="0" smtClean="0"/>
              <a:t>ο</a:t>
            </a:r>
            <a:r>
              <a:rPr lang="el-GR" b="1" dirty="0" smtClean="0"/>
              <a:t> ΕΙΔΙΚΟ ΝΗΠΙΑΓΩΓΕΙΟ ΘΕΣΣΑΛΟΝΙΚΗΣ</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ΕΙΣΑΓΩΓΗ</a:t>
            </a:r>
            <a:endParaRPr lang="el-GR" dirty="0"/>
          </a:p>
        </p:txBody>
      </p:sp>
      <p:sp>
        <p:nvSpPr>
          <p:cNvPr id="3" name="2 - Θέση περιεχομένου"/>
          <p:cNvSpPr>
            <a:spLocks noGrp="1"/>
          </p:cNvSpPr>
          <p:nvPr>
            <p:ph idx="1"/>
          </p:nvPr>
        </p:nvSpPr>
        <p:spPr/>
        <p:txBody>
          <a:bodyPr>
            <a:normAutofit lnSpcReduction="10000"/>
          </a:bodyPr>
          <a:lstStyle/>
          <a:p>
            <a:r>
              <a:rPr lang="el-GR" dirty="0"/>
              <a:t>Η Αναστασία </a:t>
            </a:r>
            <a:r>
              <a:rPr lang="el-GR" dirty="0" smtClean="0"/>
              <a:t>6,5 ετών</a:t>
            </a:r>
            <a:r>
              <a:rPr lang="el-GR" dirty="0"/>
              <a:t>, φοιτά με παραμονή στο Ειδικό Νηπιαγωγείο. Η μαθήτρια εγγράφηκε στο νηπιαγωγείο το Σεπτέμβριο του 2017 με γνωμάτευση από το Β ΚΕΔΔΥ Θεσσαλονίκης, με προσδιορισμό «Διαταραχές </a:t>
            </a:r>
            <a:r>
              <a:rPr lang="el-GR" dirty="0" smtClean="0"/>
              <a:t>ομιλίας </a:t>
            </a:r>
            <a:r>
              <a:rPr lang="el-GR" dirty="0"/>
              <a:t>και λόγου και άλλες διαταραχές: υπολείπεται σε βασικούς τομείς ανάπτυξης». Στο ειδικό νηπιαγωγείο ήρθε με αίτημα των γονέων καθώς εδώ φοίτησε την περασμένη σχολική χρονιά ο αδελφός της, ο οποίος τώρα βρίσκεται στο 4</a:t>
            </a:r>
            <a:r>
              <a:rPr lang="el-GR" baseline="30000" dirty="0"/>
              <a:t>ο</a:t>
            </a:r>
            <a:r>
              <a:rPr lang="el-GR" dirty="0"/>
              <a:t> Ειδικό Δ.Σ.</a:t>
            </a:r>
          </a:p>
          <a:p>
            <a:r>
              <a:rPr lang="el-GR" dirty="0" smtClean="0"/>
              <a:t>                        </a:t>
            </a:r>
            <a:r>
              <a:rPr lang="el-GR" sz="1500" dirty="0" smtClean="0"/>
              <a:t>ΤΣΑΡΙΚΤΣΗ ΘΩΜΑΗ </a:t>
            </a:r>
          </a:p>
          <a:p>
            <a:r>
              <a:rPr lang="el-GR" sz="1500" dirty="0" smtClean="0"/>
              <a:t>ΠΡΟΙΣΤΑΜΕΝΗ ΤΟΥ  10</a:t>
            </a:r>
            <a:r>
              <a:rPr lang="el-GR" sz="1500" baseline="30000" dirty="0" smtClean="0"/>
              <a:t>ΟΥ</a:t>
            </a:r>
            <a:r>
              <a:rPr lang="el-GR" sz="1500" dirty="0" smtClean="0"/>
              <a:t> ΕΙΔΙΚΟΥ ΝΗΠΙΑΓΩΓΕΙΟΥ ΘΕΣΣΑΛΟΝΙΚΗΣ</a:t>
            </a:r>
            <a:endParaRPr lang="el-GR"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συνέχεια</a:t>
            </a:r>
            <a:endParaRPr lang="el-GR" dirty="0"/>
          </a:p>
        </p:txBody>
      </p:sp>
      <p:sp>
        <p:nvSpPr>
          <p:cNvPr id="3" name="2 - Θέση περιεχομένου"/>
          <p:cNvSpPr>
            <a:spLocks noGrp="1"/>
          </p:cNvSpPr>
          <p:nvPr>
            <p:ph idx="1"/>
          </p:nvPr>
        </p:nvSpPr>
        <p:spPr/>
        <p:txBody>
          <a:bodyPr>
            <a:normAutofit/>
          </a:bodyPr>
          <a:lstStyle/>
          <a:p>
            <a:r>
              <a:rPr lang="el-GR" sz="2400" dirty="0" smtClean="0"/>
              <a:t>Στην διάρκεια της σχολικής χρονιάς όμως , η Αναστασία ανταποκρίθηκε πολύ ικανοποιητικά και γρήγορα στην εκπαίδευση που της παρείχε το σχολείο, ώστε περάσαμε από τον προφορικό και στον γραπτό λόγο, αφού </a:t>
            </a:r>
            <a:r>
              <a:rPr lang="el-GR" sz="2400" dirty="0" err="1" smtClean="0"/>
              <a:t>γραφοκινητικά</a:t>
            </a:r>
            <a:r>
              <a:rPr lang="el-GR" sz="2400" dirty="0" smtClean="0"/>
              <a:t> δεν είχε ιδιαίτερα προβλήματα. </a:t>
            </a:r>
            <a:r>
              <a:rPr lang="el-GR" sz="2400" dirty="0"/>
              <a:t> </a:t>
            </a:r>
            <a:r>
              <a:rPr lang="el-GR" sz="2400" dirty="0" smtClean="0"/>
              <a:t>Έτσι έμαθε να αντιγράφει λέξεις , να τις αναγνωρίζει ολικά, έμαθε το όνομα της και μαθαίνει και κάποια γράμματα μεμονωμένα. </a:t>
            </a:r>
          </a:p>
          <a:p>
            <a:r>
              <a:rPr lang="el-GR" sz="1400" dirty="0" smtClean="0"/>
              <a:t>                                                   ΤΣΑΡΙΚΤΣΗ ΘΩΜΑΗ </a:t>
            </a:r>
          </a:p>
          <a:p>
            <a:r>
              <a:rPr lang="el-GR" sz="1400" dirty="0" smtClean="0"/>
              <a:t>                            ΠΡΟΙΣΤΑΜΕΝΗ ΤΟΥ  10</a:t>
            </a:r>
            <a:r>
              <a:rPr lang="el-GR" sz="1400" baseline="30000" dirty="0" smtClean="0"/>
              <a:t>ΟΥ</a:t>
            </a:r>
            <a:r>
              <a:rPr lang="el-GR" sz="1400" dirty="0" smtClean="0"/>
              <a:t> ΕΙΔΙΚΟΥ ΝΗΠΙΑΓΩΓΕΙΟΥ.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ΑΡΧΙΚΗ ΑΞΙΟΛΟΓΗΣΗ</a:t>
            </a:r>
            <a:br>
              <a:rPr lang="el-GR" dirty="0" smtClean="0"/>
            </a:br>
            <a:r>
              <a:rPr lang="el-GR" dirty="0" smtClean="0"/>
              <a:t>Οκτώβριος 2017</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sz="2400" dirty="0" smtClean="0"/>
              <a:t>Η </a:t>
            </a:r>
            <a:r>
              <a:rPr lang="el-GR" sz="2400" dirty="0"/>
              <a:t>Α</a:t>
            </a:r>
            <a:r>
              <a:rPr lang="el-GR" sz="2400" dirty="0" smtClean="0"/>
              <a:t>ναστασία ήρθε στο ειδικό νηπιαγωγείο αφού είχε φοιτήσει τα δυο προηγούμενα χρόνια σε νηπιαγωγείο με τμήμα ένταξης. Δεν μπορούσε να οργανώσει την συμπεριφορά της, δεν γνώριζε τα όρια της τάξης, δεν ακολουθούσε βασικούς κοινωνικούς  κανόνες και ο λόγος της ήταν αδόμητος.</a:t>
            </a:r>
          </a:p>
          <a:p>
            <a:r>
              <a:rPr lang="el-GR" sz="2400" dirty="0" smtClean="0"/>
              <a:t>Από την αρχή έγινε μεγάλη προσπάθεια να μάθει κοινωνικές δεξιότητες, να αποδέχεται τους κανόνες της τάξης , να περιμένει τη σειρά της και να συνεργάζεται με άλλα παιδιά και τους εκπαιδευτές της. Επίσης δόθηκε ιδιαίτερη προσοχή στην δόμηση του προφορικού της λόγου. Ξεκίνησε μαθήματα </a:t>
            </a:r>
            <a:r>
              <a:rPr lang="el-GR" sz="2400" dirty="0" err="1" smtClean="0"/>
              <a:t>λογοθεραπείας</a:t>
            </a:r>
            <a:r>
              <a:rPr lang="el-GR" sz="2400" dirty="0" smtClean="0"/>
              <a:t> μέσα στο σχολείο. Ο στόχος  ήταν να λυθούν όσο το δυνατόν  οι φωνολογικές διαταραχές της και να είναι συγκροτημένη , εντός θέματος και να μην </a:t>
            </a:r>
            <a:r>
              <a:rPr lang="el-GR" sz="2400" dirty="0" err="1" smtClean="0"/>
              <a:t>πλατιάζει</a:t>
            </a:r>
            <a:r>
              <a:rPr lang="el-GR" sz="2400" dirty="0" smtClean="0"/>
              <a:t> στην συζήτηση.              </a:t>
            </a:r>
          </a:p>
          <a:p>
            <a:r>
              <a:rPr lang="el-GR" sz="2400" dirty="0" smtClean="0"/>
              <a:t>                                     </a:t>
            </a:r>
            <a:r>
              <a:rPr lang="el-GR" sz="1400" dirty="0" smtClean="0"/>
              <a:t>ΤΣΑΡΙΚΤΣΗ ΘΩΜΑΗ </a:t>
            </a:r>
          </a:p>
          <a:p>
            <a:r>
              <a:rPr lang="el-GR" sz="1400" dirty="0" smtClean="0"/>
              <a:t>                    ΠΡΟΙΣΤΑΜΕΝΗ ΤΟΥ  10</a:t>
            </a:r>
            <a:r>
              <a:rPr lang="el-GR" sz="1400" baseline="30000" dirty="0" smtClean="0"/>
              <a:t>ΟΥ</a:t>
            </a:r>
            <a:r>
              <a:rPr lang="el-GR" sz="1400" dirty="0" smtClean="0"/>
              <a:t> ΕΙΔΙΚΟΥ ΝΗΠΙΑΓΩΓΕΙΟΥ ΘΕΣΣΑΛΟΝΙΚΗΣ</a:t>
            </a:r>
            <a:endParaRPr lang="el-GR" sz="1500" dirty="0" smtClean="0"/>
          </a:p>
          <a:p>
            <a:pPr>
              <a:buNone/>
            </a:pPr>
            <a:endParaRPr lang="el-GR" sz="2400" dirty="0" smtClean="0"/>
          </a:p>
          <a:p>
            <a:endParaRPr lang="el-G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ΤΑΥΤΟΤΗΤΑ &amp; ΑΥΤΟΝΟΜΙΑ </a:t>
            </a:r>
            <a:r>
              <a:rPr lang="el-GR" b="1" dirty="0" smtClean="0"/>
              <a:t/>
            </a:r>
            <a:br>
              <a:rPr lang="el-GR" b="1" dirty="0" smtClean="0"/>
            </a:b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a:t>Οι προσωπικές σχέσεις της  με τους εκπαιδευτές και συμμαθητές της  είναι αποδοχής και συνεργασίας. Επιθυμεί να κάνει  παρέες και αποζητά τα άλλα παιδιά κυρίως του γενικού νηπιαγωγείου. Ακολουθεί κανόνες παιχνιδιών και όρια συμπεριφοράς. Μπορεί να περιμένει τη σειρά της. Οι σχέσεις με τα προσωπικά της αντικείμενα και του χώρου είναι καλή. Κάνει χρήση τουαλέτας, τρώει μόνη της είναι αυτόνομη στην καθαριότητα της , ντύνεται και ξεντύνεται μόνη της , μπορεί να βάλει τα παπούτσια της και να βοηθήσει και τους άλλους. Κάνει παρέες με συνομηλίκους και με μεγαλύτερα παιδιά και είναι πολύ κοινωνική με τους ενήλικες. Εκδηλώνει  τα συναισθήματα της και εκφράζεται συνήθως θετικά αν και όταν έρχεται θυμωμένη ή στεναχωρημένη από το σπίτι μπορεί να μας το περιγράψει. Περιγράφει καταστάσεις που βίωσε αλλά συχνά συγχέει την αλήθεια με το φανταστικό γεγονός</a:t>
            </a:r>
            <a:r>
              <a:rPr lang="el-GR" dirty="0" smtClean="0"/>
              <a:t>.                                              </a:t>
            </a:r>
            <a:endParaRPr lang="el-GR" sz="1800" dirty="0" smtClean="0"/>
          </a:p>
          <a:p>
            <a:r>
              <a:rPr lang="el-GR" sz="1800" dirty="0" smtClean="0"/>
              <a:t>                                             ΤΣΑΡΙΚΤΣΗ ΘΩΜΑΗ</a:t>
            </a:r>
          </a:p>
          <a:p>
            <a:r>
              <a:rPr lang="el-GR" sz="1800" dirty="0" smtClean="0"/>
              <a:t>ΠΡΟΙΣΤΑΜΕΝΗ ΤΟΥ  10</a:t>
            </a:r>
            <a:r>
              <a:rPr lang="el-GR" sz="1800" baseline="30000" dirty="0" smtClean="0"/>
              <a:t>ΟΥ</a:t>
            </a:r>
            <a:r>
              <a:rPr lang="el-GR" sz="1800" dirty="0" smtClean="0"/>
              <a:t> ΕΙΔΙΚΟΥ ΝΗΠΙΑΓΩΓΕΙΟΥ ΘΕΣΣΑΛΟΝΙΚΗΣ</a:t>
            </a:r>
            <a:endParaRPr lang="el-GR" sz="1800" dirty="0"/>
          </a:p>
          <a:p>
            <a:endParaRPr lang="el-G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ΚΟΙΝΩΝΙΚΗ ΑΛΛΗΛΕΠΙΔΡΑΣΗ </a:t>
            </a:r>
            <a:r>
              <a:rPr lang="el-GR" b="1" dirty="0" smtClean="0"/>
              <a:t/>
            </a:r>
            <a:br>
              <a:rPr lang="el-GR" b="1" dirty="0" smtClean="0"/>
            </a:br>
            <a:endParaRPr lang="el-GR" dirty="0"/>
          </a:p>
        </p:txBody>
      </p:sp>
      <p:sp>
        <p:nvSpPr>
          <p:cNvPr id="3" name="2 - Θέση περιεχομένου"/>
          <p:cNvSpPr>
            <a:spLocks noGrp="1"/>
          </p:cNvSpPr>
          <p:nvPr>
            <p:ph idx="1"/>
          </p:nvPr>
        </p:nvSpPr>
        <p:spPr/>
        <p:txBody>
          <a:bodyPr>
            <a:normAutofit fontScale="92500"/>
          </a:bodyPr>
          <a:lstStyle/>
          <a:p>
            <a:r>
              <a:rPr lang="el-GR" dirty="0"/>
              <a:t>Η Αναστασία είναι πολύ επικοινωνιακή τόσο με τα παιδιά όσο και με τους ενήλικες. Είναι αποδεκτή από τα παιδιά του γενικού νηπιαγωγείου με το οποίο γίνεται ένα πρόγραμμα συνύπαρξης σε τακτικά διαστήματα ανά εβδομάδα  και καθημερινά στο </a:t>
            </a:r>
            <a:r>
              <a:rPr lang="el-GR" dirty="0" smtClean="0"/>
              <a:t>διάλειμμα</a:t>
            </a:r>
            <a:r>
              <a:rPr lang="el-GR" dirty="0"/>
              <a:t>. Κάποιες φορές σε καταστάσεις σύγκρουσης μπορεί να μην τηρήσει κανόνες συμπεριφοράς αν και συνήθως </a:t>
            </a:r>
            <a:r>
              <a:rPr lang="el-GR"/>
              <a:t>μπορεί </a:t>
            </a:r>
            <a:r>
              <a:rPr lang="el-GR" smtClean="0"/>
              <a:t>να</a:t>
            </a:r>
            <a:r>
              <a:rPr lang="el-GR" smtClean="0"/>
              <a:t> </a:t>
            </a:r>
            <a:r>
              <a:rPr lang="el-GR" dirty="0"/>
              <a:t>επιλύσει τέτοιες καταστάσεις με τη συζήτηση. Μπορεί να αναγνωρίσει το σωστό από το λάθος και να αποφύγει λάθη σε συμπεριφορές</a:t>
            </a:r>
            <a:r>
              <a:rPr lang="el-GR" dirty="0" smtClean="0"/>
              <a:t>. </a:t>
            </a:r>
          </a:p>
          <a:p>
            <a:r>
              <a:rPr lang="el-GR" sz="1500" dirty="0" smtClean="0"/>
              <a:t>                                                        ΤΣΑΡΙΚΤΣΗ ΘΩΜΑΗ </a:t>
            </a:r>
          </a:p>
          <a:p>
            <a:r>
              <a:rPr lang="el-GR" sz="1500" dirty="0" smtClean="0"/>
              <a:t>ΠΡΟΙΣΤΑΜΕΝΗ ΤΟΥ  10</a:t>
            </a:r>
            <a:r>
              <a:rPr lang="el-GR" sz="1500" baseline="30000" dirty="0" smtClean="0"/>
              <a:t>ΟΥ</a:t>
            </a:r>
            <a:r>
              <a:rPr lang="el-GR" sz="1500" dirty="0" smtClean="0"/>
              <a:t> ΕΙΔΙΚΟΥ ΝΗΠΙΑΓΩΓΕΙΟΥ ΘΕΣΣΑΛΟΝΙΚΗΣ</a:t>
            </a:r>
            <a:endParaRPr lang="el-GR" sz="1500" dirty="0"/>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8229600" cy="1143000"/>
          </a:xfrm>
        </p:spPr>
        <p:txBody>
          <a:bodyPr/>
          <a:lstStyle/>
          <a:p>
            <a:r>
              <a:rPr lang="el-GR" b="1" dirty="0"/>
              <a:t>ΕΠΙΚΟΙΝΩΝΙΑ </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Ο προφορικός της λόγος είναι άριστος( εκτός από κάποια σύμφωνα που χρειάζεται </a:t>
            </a:r>
            <a:r>
              <a:rPr lang="el-GR" dirty="0" err="1"/>
              <a:t>λογοθεραπείες</a:t>
            </a:r>
            <a:r>
              <a:rPr lang="el-GR" dirty="0"/>
              <a:t>). Έχει καλή σύνταξη, αν και κάνει μικρές προτάσεις  δεν κάνει γραμματικά λάθη, χρησιμοποιεί σωστά τα άρθρα, τον ενικό και πληθυντικό αριθμό. Έχει περιγραφικό λόγο και πλούσιο λεξιλόγιο. Μπορεί να περιγράψει εικόνες, να διηγηθεί μια μικρή ιστορία, να την αποτυπώσει σε σχέδιο, να εκφράσει τα συναισθήματα της με εικόνες. Ο στόχος που έχει τεθεί από την αρχή της σχολικής χρονιάς είναι ο δομημένος λόγος καθώς συχνά πλατειάζει και ξεφεύγει από το θέμα</a:t>
            </a:r>
            <a:r>
              <a:rPr lang="el-GR" dirty="0" smtClean="0"/>
              <a:t>. </a:t>
            </a:r>
          </a:p>
          <a:p>
            <a:r>
              <a:rPr lang="el-GR" sz="1500" dirty="0" smtClean="0"/>
              <a:t>                                                  ΤΣΑΡΙΚΤΣΗ ΘΩΜΑΗ </a:t>
            </a:r>
          </a:p>
          <a:p>
            <a:r>
              <a:rPr lang="el-GR" sz="1500" dirty="0" smtClean="0"/>
              <a:t>ΠΡΟΙΣΤΑΜΕΝΗ ΤΟΥ  10</a:t>
            </a:r>
            <a:r>
              <a:rPr lang="el-GR" sz="1500" baseline="30000" dirty="0" smtClean="0"/>
              <a:t>ΟΥ</a:t>
            </a:r>
            <a:r>
              <a:rPr lang="el-GR" sz="1500" dirty="0" smtClean="0"/>
              <a:t> ΕΙΔΙΚΟΥ ΝΗΠΙΑΓΩΓΕΙΟΥ ΘΕΣΣΑΛΟΝΙΚΗΣ</a:t>
            </a:r>
            <a:endParaRPr lang="el-GR" sz="1500" dirty="0"/>
          </a:p>
          <a:p>
            <a:endParaRPr lang="el-GR" dirty="0" smtClean="0"/>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ΠΙΛΟΤΙΚΗ ΕΦΑΡΜΟΓΗ</a:t>
            </a:r>
            <a:endParaRPr lang="el-GR" dirty="0"/>
          </a:p>
        </p:txBody>
      </p:sp>
      <p:sp>
        <p:nvSpPr>
          <p:cNvPr id="3" name="2 - Θέση περιεχομένου"/>
          <p:cNvSpPr>
            <a:spLocks noGrp="1"/>
          </p:cNvSpPr>
          <p:nvPr>
            <p:ph idx="1"/>
          </p:nvPr>
        </p:nvSpPr>
        <p:spPr/>
        <p:txBody>
          <a:bodyPr/>
          <a:lstStyle/>
          <a:p>
            <a:r>
              <a:rPr lang="el-GR" dirty="0" smtClean="0"/>
              <a:t>Το 10</a:t>
            </a:r>
            <a:r>
              <a:rPr lang="el-GR" baseline="30000" dirty="0" smtClean="0"/>
              <a:t>ο</a:t>
            </a:r>
            <a:r>
              <a:rPr lang="el-GR" dirty="0" smtClean="0"/>
              <a:t> ειδικό νηπιαγωγείο Θεσσαλονίκης, συμμετείχε με τρεις μαθητές (δυο με διάγνωση αυτισμού και μιας μαθήτριας με Ν.Υ) ,στο πιλοτικό πρόγραμμα της εφαρμογής της περιγραφικής αξιολόγησης κατά την σχολική χρονιά 2017-18.</a:t>
            </a:r>
          </a:p>
          <a:p>
            <a:endParaRPr lang="el-GR" dirty="0" smtClean="0"/>
          </a:p>
          <a:p>
            <a:endParaRPr lang="el-GR" dirty="0" smtClean="0"/>
          </a:p>
          <a:p>
            <a:endParaRPr lang="el-GR" dirty="0" smtClean="0"/>
          </a:p>
          <a:p>
            <a:r>
              <a:rPr lang="el-GR" dirty="0" smtClean="0"/>
              <a:t>                      </a:t>
            </a:r>
            <a:r>
              <a:rPr lang="el-GR" sz="1600" dirty="0" smtClean="0"/>
              <a:t>ΤΣΑΡΙΚΤΣΗ ΘΩΜΑΗ </a:t>
            </a:r>
          </a:p>
          <a:p>
            <a:r>
              <a:rPr lang="el-GR" sz="1600" dirty="0" smtClean="0"/>
              <a:t>ΠΡΟΙΣΤΑΜΕΝΗ ΤΟΥ  10</a:t>
            </a:r>
            <a:r>
              <a:rPr lang="el-GR" sz="1600" baseline="30000" dirty="0" smtClean="0"/>
              <a:t>ΟΥ</a:t>
            </a:r>
            <a:r>
              <a:rPr lang="el-GR" sz="1600" dirty="0" smtClean="0"/>
              <a:t> ΕΙΔΙΚΟΥ ΝΗΠΙΑΓΩΓΕΙΟΥ ΘΕΣΣΑΛΟΝΙΚΗΣ</a:t>
            </a:r>
            <a:endParaRPr lang="el-GR" dirty="0" smtClean="0"/>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ΣΚΕΨΗ &amp; ΕΞΕΡΕΥΝΗΣΗ </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Η Αναστασία δείχνει ενδιαφέρον για τα εικαστικά και τη μουσική. </a:t>
            </a:r>
            <a:r>
              <a:rPr lang="el-GR" dirty="0" smtClean="0"/>
              <a:t>Της </a:t>
            </a:r>
            <a:r>
              <a:rPr lang="el-GR" dirty="0"/>
              <a:t>αρέσει να κάνει χειροτεχνίες και πάντα τελειώνει την εργασία που  της αναθέτουν. Επίσης της αρέσει η μουσική και μαθαίνει στίχους τραγουδιών με μεγάλη ευχέρεια. Αυτό την βοηθά στο να εμπλουτίσει το λεξιλόγιο της. Δεν </a:t>
            </a:r>
            <a:r>
              <a:rPr lang="el-GR" dirty="0" smtClean="0"/>
              <a:t>ασχολείται </a:t>
            </a:r>
            <a:r>
              <a:rPr lang="el-GR" dirty="0"/>
              <a:t>ιδιαίτερα με κατασκευές και οικοδομικό υλικό. Χρησιμοποιεί αντικείμενα για να αριθμήσει και να μετρήσει αλλά ακόμα δεν ξέρει την έννοια του αριθμού</a:t>
            </a:r>
            <a:r>
              <a:rPr lang="el-GR" dirty="0" smtClean="0"/>
              <a:t>. Γράφει </a:t>
            </a:r>
            <a:r>
              <a:rPr lang="el-GR" dirty="0"/>
              <a:t>γράμματα όταν τα βλέπει και το όνομα της απ έξω. Αναγνωρίζει ολικά λέξεις</a:t>
            </a:r>
            <a:r>
              <a:rPr lang="el-GR" dirty="0" smtClean="0"/>
              <a:t>. </a:t>
            </a:r>
          </a:p>
          <a:p>
            <a:r>
              <a:rPr lang="el-GR" sz="1500" dirty="0" smtClean="0"/>
              <a:t>                                                       ΤΣΑΡΙΚΤΣΗ ΘΩΜΑΗ </a:t>
            </a:r>
          </a:p>
          <a:p>
            <a:r>
              <a:rPr lang="el-GR" sz="1500" dirty="0" smtClean="0"/>
              <a:t>                   ΠΡΟΙΣΤΑΜΕΝΗ ΤΟΥ  10</a:t>
            </a:r>
            <a:r>
              <a:rPr lang="el-GR" sz="1500" baseline="30000" dirty="0" smtClean="0"/>
              <a:t>ΟΥ</a:t>
            </a:r>
            <a:r>
              <a:rPr lang="el-GR" sz="1500" dirty="0" smtClean="0"/>
              <a:t> ΕΙΔΙΚΟΥ ΝΗΠΙΑΓΩΓΕΙΟΥ ΘΕΣΣΑΛΟΝΙΚΗΣ</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ΠΑΡΑΤΗΡΗΣΕΙΣ: </a:t>
            </a:r>
            <a:r>
              <a:rPr lang="el-GR" dirty="0"/>
              <a:t/>
            </a:r>
            <a:br>
              <a:rPr lang="el-GR" dirty="0"/>
            </a:br>
            <a:endParaRPr lang="el-GR" dirty="0"/>
          </a:p>
        </p:txBody>
      </p:sp>
      <p:sp>
        <p:nvSpPr>
          <p:cNvPr id="3" name="2 - Θέση περιεχομένου"/>
          <p:cNvSpPr>
            <a:spLocks noGrp="1"/>
          </p:cNvSpPr>
          <p:nvPr>
            <p:ph idx="1"/>
          </p:nvPr>
        </p:nvSpPr>
        <p:spPr/>
        <p:txBody>
          <a:bodyPr>
            <a:normAutofit lnSpcReduction="10000"/>
          </a:bodyPr>
          <a:lstStyle/>
          <a:p>
            <a:r>
              <a:rPr lang="el-GR" dirty="0"/>
              <a:t>Η Αναστασία είναι ένα χαρούμενο παιδί που </a:t>
            </a:r>
            <a:r>
              <a:rPr lang="el-GR"/>
              <a:t>έχει </a:t>
            </a:r>
            <a:r>
              <a:rPr lang="el-GR" smtClean="0"/>
              <a:t>δυνατότητες  </a:t>
            </a:r>
            <a:r>
              <a:rPr lang="el-GR" dirty="0"/>
              <a:t>να  φοιτήσει σε γενικό σχολείο με τμήμα ένταξης, αν και το οικογενειακό περιβάλλον της είναι στερημένο και δεν της δίνει ερεθίσματα για μάθηση. Της αρέσει πολύ το σχολείο , μαθαίνει γρήγορα και η φοίτηση της στο ειδικό νηπιαγωγείο της έδωσε την δυνατότητα δια μέσου της εξατομικευμένης εκπαίδευσης να καλύψει τα γνωστικά και συναισθηματικά κενά που είχε σε σχέση με τους συνομηλίκους της. </a:t>
            </a:r>
            <a:endParaRPr lang="el-GR" dirty="0" smtClean="0"/>
          </a:p>
          <a:p>
            <a:r>
              <a:rPr lang="el-GR" sz="1500" dirty="0" smtClean="0"/>
              <a:t>                                                 ΤΣΑΡΙΚΤΣΗ ΘΩΜΑΗ </a:t>
            </a:r>
          </a:p>
          <a:p>
            <a:r>
              <a:rPr lang="el-GR" sz="1500" dirty="0" smtClean="0"/>
              <a:t>ΠΡΟΙΣΤΑΜΕΝΗ ΤΟΥ  10</a:t>
            </a:r>
            <a:r>
              <a:rPr lang="el-GR" sz="1500" baseline="30000" dirty="0" smtClean="0"/>
              <a:t>ΟΥ</a:t>
            </a:r>
            <a:r>
              <a:rPr lang="el-GR" sz="1500" dirty="0" smtClean="0"/>
              <a:t> ΕΙΔΙΚΟΥ ΝΗΠΙΑΓΩΓΕΙΟΥ ΘΕΣΣΑΛΟΝΙΚΗΣ</a:t>
            </a:r>
            <a:endParaRPr lang="el-GR" sz="1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ΙΣΤΟΡΙΑ ΤΗΣ ΑΝΑΣΤΑΣΙΑΣ</a:t>
            </a:r>
            <a:endParaRPr lang="el-GR" dirty="0"/>
          </a:p>
        </p:txBody>
      </p:sp>
      <p:sp>
        <p:nvSpPr>
          <p:cNvPr id="3" name="2 - Θέση περιεχομένου"/>
          <p:cNvSpPr>
            <a:spLocks noGrp="1"/>
          </p:cNvSpPr>
          <p:nvPr>
            <p:ph idx="1"/>
          </p:nvPr>
        </p:nvSpPr>
        <p:spPr/>
        <p:txBody>
          <a:bodyPr/>
          <a:lstStyle/>
          <a:p>
            <a:r>
              <a:rPr lang="el-GR" dirty="0" smtClean="0"/>
              <a:t>ΜΑΘΑΙΝΩ ΝΑ ΕΙΜΑΙ ΕΙΛΙΚΡΙΝΗΣ</a:t>
            </a:r>
            <a:endParaRPr lang="el-GR" dirty="0"/>
          </a:p>
        </p:txBody>
      </p:sp>
      <p:graphicFrame>
        <p:nvGraphicFramePr>
          <p:cNvPr id="37890" name="Object 2"/>
          <p:cNvGraphicFramePr>
            <a:graphicFrameLocks noChangeAspect="1"/>
          </p:cNvGraphicFramePr>
          <p:nvPr/>
        </p:nvGraphicFramePr>
        <p:xfrm>
          <a:off x="2699792" y="2420888"/>
          <a:ext cx="2795588" cy="3956050"/>
        </p:xfrm>
        <a:graphic>
          <a:graphicData uri="http://schemas.openxmlformats.org/presentationml/2006/ole">
            <p:oleObj spid="_x0000_s37890" name="PDF" r:id="rId3" imgW="0" imgH="0" progId="FoxitReader.Document">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Περιγραφή</a:t>
            </a:r>
            <a:endParaRPr lang="el-GR" dirty="0"/>
          </a:p>
        </p:txBody>
      </p:sp>
      <p:sp>
        <p:nvSpPr>
          <p:cNvPr id="3" name="2 - Θέση περιεχομένου"/>
          <p:cNvSpPr>
            <a:spLocks noGrp="1"/>
          </p:cNvSpPr>
          <p:nvPr>
            <p:ph idx="1"/>
          </p:nvPr>
        </p:nvSpPr>
        <p:spPr/>
        <p:txBody>
          <a:bodyPr>
            <a:normAutofit/>
          </a:bodyPr>
          <a:lstStyle/>
          <a:p>
            <a:r>
              <a:rPr lang="el-GR" dirty="0"/>
              <a:t>ΑΦΟΥ ΔΙΑΒΑΣΤΗΚΕ Η ΙΣΤΟΡΙΑ ΑΠΟ ΤΗΝ ΝΗΠΙΑΓΩΓΟ, Η ΑΝΑΣΤΑΣΙΑ ΖΩΓΡΑΦΙΣΕ ΤΙΣ ΚΥΡΙΟΤΕΡΕΣ ΕΙΚΟΝΕΣ ΤΟΥ ΒΙΒΛΙΟΥ ΚΑΙ ΠΡΟΣΤΕΘΗΚΑΝ ΥΠΟΤΙΤΛΟΙ  ΟΠΩΣ ΤΟΥΣ ΑΝΕΦΕΡΕ Η ΜΑΘΗΤΡΙΑ.</a:t>
            </a:r>
          </a:p>
          <a:p>
            <a:r>
              <a:rPr lang="el-GR" dirty="0"/>
              <a:t>ΣΤΗ ΣΥΝΕΧΕΙΑ Η ΙΣΤΟΡΙΑ ΤΗΣ ΜΑΘΗΤΡΙΑΣ ΔΕΘΗΚΕ ΣΑΝ ΒΙΒΛΙΟ. Η ΜΑΘΗΤΡΙΑ ΕΓΡΑΨΕ ΣΤΟ ΕΞΩΦΥΛΛΟ ΤΙΤΛΟ ΚΑΙ </a:t>
            </a:r>
            <a:r>
              <a:rPr lang="el-GR" dirty="0" smtClean="0"/>
              <a:t>ΣΥΓΓΡΑΦΕΑ                                     </a:t>
            </a:r>
            <a:r>
              <a:rPr lang="el-GR" sz="1400" dirty="0" smtClean="0"/>
              <a:t>ΤΣΑΡΙΚΤΣΗ ΘΩΜΑΗ </a:t>
            </a:r>
          </a:p>
          <a:p>
            <a:r>
              <a:rPr lang="el-GR" sz="1400" dirty="0" smtClean="0"/>
              <a:t>ΠΡΟΙΣΤΑΜΕΝΗ ΤΟΥ  10</a:t>
            </a:r>
            <a:r>
              <a:rPr lang="el-GR" sz="1400" baseline="30000" dirty="0" smtClean="0"/>
              <a:t>ΟΥ</a:t>
            </a:r>
            <a:r>
              <a:rPr lang="el-GR" sz="1400" dirty="0" smtClean="0"/>
              <a:t> ΕΙΔΙΚΟΥ ΝΗΠΙΑΓΩΓΕΙΟΥ ΘΕΣΣΑΛΟΝΙΚΗΣ</a:t>
            </a:r>
            <a:endParaRPr lang="el-GR"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Ικανότητες</a:t>
            </a:r>
            <a:r>
              <a:rPr lang="el-GR" b="1" dirty="0"/>
              <a:t>, δεξιότητες, ενδιαφέροντα</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Η ΔΡΑΣΤΗΡΙΟΤΗΤΑ ΕΝΕΠΛΕΞΕ ΑΡΚΕΤΟΥΣ ΓΝΩΣΤΙΚΟΥΣ ΤΟΜΕΙΣ ΟΠΩΣ ΤΗΝ ΔΕΞΙΟΤΗΤΑ ΤΗΣ ΑΚΡΟΑΣΗΣ ΙΣΤΟΡΙΑΣ, ΤΗΝ ΑΝΑΤΡΟΦΟΔΟΤΗΣΗ ΤΗΣ, ΤΗΝ ΑΠΟΤΥΠΩΣΗ ΤΩΝ ΥΠΟΤΙΤΛΩΝ ΜΕ ΠΡΟΓΡΑΦΗ, ΤΗΝ ΖΩΓΡΑΦΙΚΗ ΚΑΙ ΤΗΝ ΑΦΗΓΗΣΗ. Η ΜΑΘΗΤΡΙΑ ΕΔΕΙΞΕ ΟΤΙ ΚΑΤΑΝΟΕΙ ΤΗΝ ΑΠΛΗ ΙΣΤΟΡΙΑ, ΒΡΙΣΚΕΙ ΤΑ ΣΗΜΑΝΤΙΚΑ ΣΗΜΕΙΑ ΤΗΣ, ΜΠΟΡΕΙ ΝΑ ΑΝΑΔΙΗΓΗΘΕΙ ΚΑΙ ΝΑ ΑΠΟΤΥΠΩΣΕΙ ΜΕ ΓΡΑΠΤΟ ΚΕΙΜΕΝΟ ΤΑ ΚΥΡΙΟΤΕΡΑ ΜΕΡΗ ΤΗΣ </a:t>
            </a:r>
            <a:r>
              <a:rPr lang="el-GR" dirty="0" smtClean="0"/>
              <a:t>ΙΣΤΟΡΙΑΣ </a:t>
            </a:r>
          </a:p>
          <a:p>
            <a:r>
              <a:rPr lang="el-GR" sz="1500" dirty="0" smtClean="0"/>
              <a:t>                                                ΤΣΑΡΙΚΤΣΗ ΘΩΜΑΗ </a:t>
            </a:r>
          </a:p>
          <a:p>
            <a:r>
              <a:rPr lang="el-GR" sz="1500" dirty="0" smtClean="0"/>
              <a:t>ΠΡΟΙΣΤΑΜΕΝΗ ΤΟΥ  10</a:t>
            </a:r>
            <a:r>
              <a:rPr lang="el-GR" sz="1500" baseline="30000" dirty="0" smtClean="0"/>
              <a:t>ΟΥ</a:t>
            </a:r>
            <a:r>
              <a:rPr lang="el-GR" sz="1500" dirty="0" smtClean="0"/>
              <a:t> ΕΙΔΙΚΟΥ ΝΗΠΙΑΓΩΓΕΙΟΥ ΘΕΣΣΑΛΟΝΙΚΗΣ</a:t>
            </a:r>
            <a:endParaRPr lang="el-GR" sz="1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ΕΠΟΜΕΝΕΣ ΔΡΑΣΕΙΣ</a:t>
            </a:r>
            <a:br>
              <a:rPr lang="el-GR" b="1" dirty="0" smtClean="0"/>
            </a:br>
            <a:endParaRPr lang="el-GR" b="1" dirty="0"/>
          </a:p>
        </p:txBody>
      </p:sp>
      <p:sp>
        <p:nvSpPr>
          <p:cNvPr id="3" name="2 - Θέση περιεχομένου"/>
          <p:cNvSpPr>
            <a:spLocks noGrp="1"/>
          </p:cNvSpPr>
          <p:nvPr>
            <p:ph idx="1"/>
          </p:nvPr>
        </p:nvSpPr>
        <p:spPr/>
        <p:txBody>
          <a:bodyPr>
            <a:normAutofit/>
          </a:bodyPr>
          <a:lstStyle/>
          <a:p>
            <a:r>
              <a:rPr lang="el-GR" dirty="0"/>
              <a:t>ΣΕ ΕΠΟΜΕΝΟ ΣΤΑΔΙΟ Η ΜΑΘΗΤΡΙΑ ΜΠΟΡΕΙ ΝΑ ΑΝΑΠΤΥΞΕΙ ΠΕΡΙΣΣΟΤΕΡΟ ΤΗΝ ΔΕΞΙΟΤΗΤΑ ΤΗΣ ΓΡΑΦΗΣ ΚΑΙ ΑΠΟΤΥΠΩΣΗΣ ΤΟΥ ΠΡΟΦΟΡΙΚΟΥ ΛΟΓΟΥ ΜΕ ΓΡΑΠΤΟ ΚΕΙΜΕΝΟ. ΕΠΙΣΗΣ ΜΠΟΡΕΙ ΝΑ ΒΕΛΤΙΩΣΕΙ ΤΗΝ ΔΕΞΙΟΤΗΤΑ ΤΗΣ ΑΝΑΠΤΥΞΗΣ ΠΡΟΦΟΡΙΚΟΥ ΛΟΓΟΥ ΜΕ ΕΜΠΛΟΥΤΙΣΜΟ ΤΟΥ ΛΕΞΙΛΟΓΙΟΥ ΤΗΣ ΚΑΙ ΑΥΞΗΣΗ ΤΟΥ ΜΗΚΟΥΣ </a:t>
            </a:r>
            <a:r>
              <a:rPr lang="el-GR" dirty="0" smtClean="0"/>
              <a:t>ΠΡΟΤΑΣΗΣ </a:t>
            </a:r>
          </a:p>
          <a:p>
            <a:r>
              <a:rPr lang="el-GR" sz="1400" dirty="0" smtClean="0"/>
              <a:t>                                                         ΤΣΑΡΙΚΤΣΗ ΘΩΜΑΗ </a:t>
            </a:r>
          </a:p>
          <a:p>
            <a:r>
              <a:rPr lang="el-GR" sz="1400" dirty="0" smtClean="0"/>
              <a:t>ΠΡΟΙΣΤΑΜΕΝΗ ΤΟΥ  10</a:t>
            </a:r>
            <a:r>
              <a:rPr lang="el-GR" sz="1400" baseline="30000" dirty="0" smtClean="0"/>
              <a:t>ΟΥ</a:t>
            </a:r>
            <a:r>
              <a:rPr lang="el-GR" sz="1400" dirty="0" smtClean="0"/>
              <a:t> ΕΙΔΙΚΟΥ ΝΗΠΙΑΓΩΓΕΙΟΥ ΘΕΣΣΑΛΟΝΙΚΗΣ</a:t>
            </a:r>
            <a:endParaRPr lang="el-GR"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ΕΝΤΥΠΩΣΕΙΣ ΑΠΌ ΤΗΝ ΕΦΑΡΜΟΓΗ ΤΟΥ ΠΡΟΓΡΑΜΜΑΤΟΣ</a:t>
            </a:r>
            <a:endParaRPr lang="el-GR" dirty="0"/>
          </a:p>
        </p:txBody>
      </p:sp>
      <p:sp>
        <p:nvSpPr>
          <p:cNvPr id="3" name="2 - Θέση περιεχομένου"/>
          <p:cNvSpPr>
            <a:spLocks noGrp="1"/>
          </p:cNvSpPr>
          <p:nvPr>
            <p:ph idx="1"/>
          </p:nvPr>
        </p:nvSpPr>
        <p:spPr/>
        <p:txBody>
          <a:bodyPr/>
          <a:lstStyle/>
          <a:p>
            <a:r>
              <a:rPr lang="el-GR" dirty="0" smtClean="0"/>
              <a:t>Στο τέλος αυτής της σχολικής χρονιάς , ενισχύθηκε η θετική αντίληψη  της εφαρμογής των εναλλακτικών μορφών αξιολόγησης  ως μια συνεχής και συστηματική διαδικασία συλλογής, καταγραφής, ερμηνείας, αξιοποίησης και κοινοποίησης πληροφοριών σχετικά με την πρόοδο και τα επιτεύγματά των μαθητών με στόχο την δημιουργία του προφίλ του μαθητή και την βελτίωση του σε τομείς μάθησης και ανάπτυξης</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ΣΑΣ ΕΥΧΑΡΙΣΤΩ</a:t>
            </a:r>
            <a:endParaRPr lang="el-GR" dirty="0"/>
          </a:p>
        </p:txBody>
      </p:sp>
      <p:sp>
        <p:nvSpPr>
          <p:cNvPr id="3" name="2 - Θέση περιεχομένου"/>
          <p:cNvSpPr>
            <a:spLocks noGrp="1"/>
          </p:cNvSpPr>
          <p:nvPr>
            <p:ph idx="1"/>
          </p:nvPr>
        </p:nvSpPr>
        <p:spPr/>
        <p:txBody>
          <a:bodyPr/>
          <a:lstStyle/>
          <a:p>
            <a:r>
              <a:rPr lang="el-GR" dirty="0" smtClean="0"/>
              <a:t> ΤΣΑΡΙΚΤΣΗ ΘΩΜΑΗ </a:t>
            </a:r>
          </a:p>
          <a:p>
            <a:r>
              <a:rPr lang="el-GR" smtClean="0"/>
              <a:t>ΠΡΟΙΣΤΑΜΕΝΗ ΤΟΥ  10</a:t>
            </a:r>
            <a:r>
              <a:rPr lang="el-GR" baseline="30000" smtClean="0"/>
              <a:t>ΟΥ</a:t>
            </a:r>
            <a:r>
              <a:rPr lang="el-GR" smtClean="0"/>
              <a:t> ΕΙΔΙΚΟΥ ΝΗΠΙΑΓΩΓΕΙΟΥ ΘΕΣΣΑΛΟΝΙΚΗΣ</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ΠΕΡΙΓΡΑΦΙΚΗ ΑΞΙΟΛΟΓΗΣΗ ΣΤΟ 10</a:t>
            </a:r>
            <a:r>
              <a:rPr lang="el-GR" baseline="30000" dirty="0" smtClean="0"/>
              <a:t>ο</a:t>
            </a:r>
            <a:r>
              <a:rPr lang="el-GR" dirty="0" smtClean="0"/>
              <a:t>ΕΙΔΙΚΟ ΝΗΠΙΑΓΩΓΕΙΟ</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Η περιγραφική αξιολόγηση χρησιμοποιείται στο ειδικό νηπιαγωγείο πολλά χρόνια πριν . Οι εκπαιδευτικοί συντάσσουν μια αξιολόγηση για τον κάθε μαθητή περίπου γύρω στον Οκτώβριο και μια περίπου γύρω στον Απρίλιο με Μάιο. Η πρώτη εξυπηρετεί στο να συνταχθεί το εξατομικευμένο πρόγραμμα  παρέμβασης για κάθε νήπιο. Η δεύτερη αξιολογεί την επίτευξη των εκπαιδευτικών στόχων που τέθηκαν, δίνει ανατροφοδότηση σε όσους ασχολήθηκαν με τους μαθητές και παρέχει επαρκείς πληροφορίες για τις στρατηγικές που έχουν εφαρμοστεί ή μπορούν να εφαρμοστούν στο μέλλον για την ενίσχυση μάθησης και ανάπτυξης. </a:t>
            </a:r>
            <a:endParaRPr lang="el-GR" sz="1600" dirty="0" smtClean="0"/>
          </a:p>
          <a:p>
            <a:r>
              <a:rPr lang="el-GR" dirty="0" smtClean="0"/>
              <a:t>                          </a:t>
            </a:r>
            <a:r>
              <a:rPr lang="el-GR" sz="1600" dirty="0" smtClean="0"/>
              <a:t>ΤΣΑΡΙΚΤΣΗ ΘΩΜΑΗ </a:t>
            </a:r>
          </a:p>
          <a:p>
            <a:r>
              <a:rPr lang="el-GR" sz="1600" dirty="0" smtClean="0"/>
              <a:t>ΠΡΟΙΣΤΑΜΕΝΗ ΤΟΥ  10</a:t>
            </a:r>
            <a:r>
              <a:rPr lang="el-GR" sz="1600" baseline="30000" dirty="0" smtClean="0"/>
              <a:t>ΟΥ</a:t>
            </a:r>
            <a:r>
              <a:rPr lang="el-GR" sz="1600" dirty="0" smtClean="0"/>
              <a:t> ΕΙΔΙΚΟΥ ΝΗΠΙΑΓΩΓΕΙΟΥ ΘΕΣΣΑΛΟΝΙΚΗΣ</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ΣΥΝΕΡΓΑΣΙΑ ΜΕ ΕΜΠΛΕΚΟΜΕΝΟΥΣ ΦΟΡΕΙΣ</a:t>
            </a:r>
            <a:endParaRPr lang="el-GR" dirty="0"/>
          </a:p>
        </p:txBody>
      </p:sp>
      <p:sp>
        <p:nvSpPr>
          <p:cNvPr id="3" name="2 - Θέση περιεχομένου"/>
          <p:cNvSpPr>
            <a:spLocks noGrp="1"/>
          </p:cNvSpPr>
          <p:nvPr>
            <p:ph idx="1"/>
          </p:nvPr>
        </p:nvSpPr>
        <p:spPr/>
        <p:txBody>
          <a:bodyPr/>
          <a:lstStyle/>
          <a:p>
            <a:r>
              <a:rPr lang="el-GR" dirty="0" smtClean="0"/>
              <a:t>Κατά τη διάρκεια της εφαρμογής του πιλοτικού προγράμματος, οι εκπαιδευτικοί του νηπιαγωγείου  συνεργάστηκαν με άλλους εκπαιδευτικούς των συστεγαζόμενων σχολείων, με τους γονείς των μαθητών αλλά και οι μαθητές μεταξύ τους. </a:t>
            </a:r>
          </a:p>
          <a:p>
            <a:endParaRPr lang="el-GR" sz="1400" dirty="0" smtClean="0"/>
          </a:p>
          <a:p>
            <a:endParaRPr lang="el-GR" sz="1400" dirty="0" smtClean="0"/>
          </a:p>
          <a:p>
            <a:endParaRPr lang="el-GR" sz="1400" dirty="0" smtClean="0"/>
          </a:p>
          <a:p>
            <a:r>
              <a:rPr lang="el-GR" sz="1400" dirty="0" smtClean="0"/>
              <a:t>                                               ΤΣΑΡΙΚΤΣΗ ΘΩΜΑΗ </a:t>
            </a:r>
          </a:p>
          <a:p>
            <a:r>
              <a:rPr lang="el-GR" sz="1400" dirty="0" smtClean="0"/>
              <a:t>ΠΡΟΙΣΤΑΜΕΝΗ ΤΟΥ  10</a:t>
            </a:r>
            <a:r>
              <a:rPr lang="el-GR" sz="1400" baseline="30000" dirty="0" smtClean="0"/>
              <a:t>ΟΥ</a:t>
            </a:r>
            <a:r>
              <a:rPr lang="el-GR" sz="1400" dirty="0" smtClean="0"/>
              <a:t> ΕΙΔΙΚΟΥ ΝΗΠΙΑΓΩΓΕΙΟΥ ΘΕΣΣΑΛΟΝΙΚΗΣ</a:t>
            </a:r>
          </a:p>
          <a:p>
            <a:endParaRPr lang="el-GR" dirty="0" smtClean="0"/>
          </a:p>
          <a:p>
            <a:endParaRPr lang="el-GR" dirty="0" smtClean="0"/>
          </a:p>
          <a:p>
            <a:endParaRPr lang="el-GR" dirty="0"/>
          </a:p>
        </p:txBody>
      </p:sp>
      <p:sp>
        <p:nvSpPr>
          <p:cNvPr id="4" name="3 - Ορθογώνιο"/>
          <p:cNvSpPr/>
          <p:nvPr/>
        </p:nvSpPr>
        <p:spPr>
          <a:xfrm>
            <a:off x="2286000" y="2967335"/>
            <a:ext cx="4572000" cy="369332"/>
          </a:xfrm>
          <a:prstGeom prst="rect">
            <a:avLst/>
          </a:prstGeom>
        </p:spPr>
        <p:txBody>
          <a:bodyPr>
            <a:spAutoFit/>
          </a:bodyPr>
          <a:lstStyle/>
          <a:p>
            <a:r>
              <a:rPr lang="el-GR" dirty="0" smtClean="0"/>
              <a:t> </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t>
            </a:r>
            <a:r>
              <a:rPr lang="el-GR" sz="2700" dirty="0" smtClean="0"/>
              <a:t>Η ΕΦΑΡΜΟΓΗ ΤΗΣ ΠΕΡΙΓΡΑΦΙΚΗΣ ΑΞΙΟΛΟΓΗΣΗΣ ΣΕ ΜΑΘΗΤΕΣ ΜΕ ΕΙΔΙΚΕΣ ΕΚΠΑΙΔΕΥΤΙΚΕΣ ΑΝΑΓΚΕΣ</a:t>
            </a:r>
            <a:endParaRPr lang="el-GR" sz="2700" dirty="0"/>
          </a:p>
        </p:txBody>
      </p:sp>
      <p:sp>
        <p:nvSpPr>
          <p:cNvPr id="3" name="2 - Θέση περιεχομένου"/>
          <p:cNvSpPr>
            <a:spLocks noGrp="1"/>
          </p:cNvSpPr>
          <p:nvPr>
            <p:ph idx="1"/>
          </p:nvPr>
        </p:nvSpPr>
        <p:spPr/>
        <p:txBody>
          <a:bodyPr/>
          <a:lstStyle/>
          <a:p>
            <a:r>
              <a:rPr lang="el-GR" dirty="0" smtClean="0"/>
              <a:t>Η μορφή αυτή αξιολόγησης δεν εστιάζει στην ανάπτυξη μεμονωμένων δεξιοτήτων σε</a:t>
            </a:r>
            <a:br>
              <a:rPr lang="el-GR" dirty="0" smtClean="0"/>
            </a:br>
            <a:r>
              <a:rPr lang="el-GR" dirty="0" smtClean="0"/>
              <a:t>διάφορους τομείς με βάση ένα ελλειμματικό μοντέλο κατανόησης της αναπηρίας  αλλά,</a:t>
            </a:r>
            <a:br>
              <a:rPr lang="el-GR" dirty="0" smtClean="0"/>
            </a:br>
            <a:r>
              <a:rPr lang="el-GR" dirty="0" smtClean="0"/>
              <a:t>αξιοποιεί τις σύγχρονες θεωρίες μάθησης και ανάπτυξης καθώς και τις διδακτικές προσεγγίσεις που απορρέουν από αυτές .</a:t>
            </a:r>
          </a:p>
          <a:p>
            <a:r>
              <a:rPr lang="el-GR" dirty="0" smtClean="0"/>
              <a:t>                           </a:t>
            </a:r>
            <a:r>
              <a:rPr lang="el-GR" sz="1400" dirty="0" smtClean="0"/>
              <a:t>ΤΣΑΡΙΚΤΣΗ ΘΩΜΑΗ </a:t>
            </a:r>
          </a:p>
          <a:p>
            <a:r>
              <a:rPr lang="el-GR" sz="1400" dirty="0" smtClean="0"/>
              <a:t>ΠΡΟΙΣΤΑΜΕΝΗ ΤΟΥ  10</a:t>
            </a:r>
            <a:r>
              <a:rPr lang="el-GR" sz="1400" baseline="30000" dirty="0" smtClean="0"/>
              <a:t>ΟΥ</a:t>
            </a:r>
            <a:r>
              <a:rPr lang="el-GR" sz="1400" dirty="0" smtClean="0"/>
              <a:t> ΕΙΔΙΚΟΥ ΝΗΠΙΑΓΩΓΕΙΟΥ ΘΕΣΣΑΛΟΝΙΚΗΣ</a:t>
            </a:r>
            <a:r>
              <a:rPr lang="el-GR" dirty="0" smtClean="0"/>
              <a:t/>
            </a:r>
            <a:br>
              <a:rPr lang="el-GR" dirty="0" smtClean="0"/>
            </a:b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ΚΑΤΑΓΡΑΦΗ ΔΕΔΟΜΕΝΩΝ</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Στην πορεία της σχολικής χρονιάς, έγινε συστηματική καταγραφή δεδομένων και πληροφοριών με διαφορετικές μεθόδους συλλογής.  Τελικά αξιοποιήθηκαν όσες καταγραφές μας έδειχναν πρόοδο των μαθητών σε σχέση με τις γνώσεις και τις δεξιότητες που αποκτούσαν. Χρησιμοποιήθηκαν δείγματα από τα έργα τους  (η μαθήτρια με Ν.Υ επέλεγε η ίδια τα έργο της ), σημειώσεις των εκπαιδευτικών, ιστορίες που καταχωρήθηκαν και στον ατομικό φάκελο τους , φωτογραφίες και βίντεο. </a:t>
            </a:r>
          </a:p>
          <a:p>
            <a:r>
              <a:rPr lang="el-GR" sz="1500" dirty="0" smtClean="0"/>
              <a:t>                                                ΤΣΑΡΙΚΤΣΗ ΘΩΜΑΗ </a:t>
            </a:r>
          </a:p>
          <a:p>
            <a:r>
              <a:rPr lang="el-GR" sz="1500" dirty="0" smtClean="0"/>
              <a:t>ΠΡΟΙΣΤΑΜΕΝΗ ΤΟΥ  10</a:t>
            </a:r>
            <a:r>
              <a:rPr lang="el-GR" sz="1500" baseline="30000" dirty="0" smtClean="0"/>
              <a:t>ΟΥ</a:t>
            </a:r>
            <a:r>
              <a:rPr lang="el-GR" sz="1500" dirty="0" smtClean="0"/>
              <a:t> ΕΙΔΙΚΟΥ ΝΗΠΙΑΓΩΓΕΙΟΥ ΘΕΣΣΑΛΟΝΙΚΗΣ</a:t>
            </a:r>
            <a:endParaRPr lang="el-GR"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ΜΕΘΟΔΟΙ ΑΞΙΟΛΟΓΗΣΗΣ</a:t>
            </a:r>
            <a:endParaRPr lang="el-GR" dirty="0"/>
          </a:p>
        </p:txBody>
      </p:sp>
      <p:sp>
        <p:nvSpPr>
          <p:cNvPr id="3" name="2 - Θέση περιεχομένου"/>
          <p:cNvSpPr>
            <a:spLocks noGrp="1"/>
          </p:cNvSpPr>
          <p:nvPr>
            <p:ph idx="1"/>
          </p:nvPr>
        </p:nvSpPr>
        <p:spPr/>
        <p:txBody>
          <a:bodyPr>
            <a:normAutofit/>
          </a:bodyPr>
          <a:lstStyle/>
          <a:p>
            <a:r>
              <a:rPr lang="el-GR" dirty="0" smtClean="0"/>
              <a:t>Οι πέντε μέθοδοι αξιολόγησης είναι: α) η </a:t>
            </a:r>
            <a:r>
              <a:rPr lang="el-GR" dirty="0" err="1" smtClean="0"/>
              <a:t>αυτοαξιολόγηση</a:t>
            </a:r>
            <a:r>
              <a:rPr lang="el-GR" dirty="0" smtClean="0"/>
              <a:t>, β) η συζήτηση και η συνέντευξη, γ) ο ατομικός φάκελος, δ) η παρατήρηση και ε) οι ειδικά σχεδιασμένες και οργανωμένες δραστηριότητες. Στις τρεις πρώτες, τα παιδιά εμπλέκονται στη  διαδικασία σε μεγαλύτερο βαθμό σε σχέση με τις υπόλοιπες, στις</a:t>
            </a:r>
            <a:br>
              <a:rPr lang="el-GR" dirty="0" smtClean="0"/>
            </a:br>
            <a:r>
              <a:rPr lang="el-GR" dirty="0" smtClean="0"/>
              <a:t>οποίες τον κυρίαρχο ρόλο έχει ο/η εκπαιδευτικός (NCCA, 2008) </a:t>
            </a:r>
            <a:endParaRPr lang="el-GR" sz="1400" dirty="0" smtClean="0"/>
          </a:p>
          <a:p>
            <a:pPr>
              <a:buNone/>
            </a:pP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ΜΕΘΟΔΟΙ ΑΞΙΟΛΟΓΗΣΗΣ ΣΥΝΕΧΕΙΑ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Για την αξιολόγηση των δυο μαθητών οι οποίοι είναι διαγνωσμένοι με αυτισμό χρησιμοποιήθηκαν από τις πέντε μεθόδους οι δυο τελευταίες, δηλαδή η παρατήρηση και οι ειδικά σχεδιασμένες και οργανωμένες δραστηριότητες.</a:t>
            </a:r>
          </a:p>
          <a:p>
            <a:r>
              <a:rPr lang="el-GR" dirty="0" smtClean="0"/>
              <a:t>Στην μαθήτρια που ήταν διαγνωσμένη με νοητική υστέρηση έγινε προσπάθεια να χρησιμοποιηθούν και οι πέντε μέθοδοι, ώστε να εμπλακεί και η ίδια το περισσότερο δυνατό.</a:t>
            </a:r>
          </a:p>
          <a:p>
            <a:r>
              <a:rPr lang="el-GR" dirty="0" smtClean="0"/>
              <a:t>                          </a:t>
            </a:r>
            <a:r>
              <a:rPr lang="el-GR" sz="1400" dirty="0" smtClean="0"/>
              <a:t>ΤΣΑΡΙΚΤΣΗ ΘΩΜΑΗ </a:t>
            </a:r>
          </a:p>
          <a:p>
            <a:r>
              <a:rPr lang="el-GR" sz="1400" dirty="0" smtClean="0"/>
              <a:t>ΠΡΟΙΣΤΑΜΕΝΗ ΤΟΥ  10</a:t>
            </a:r>
            <a:r>
              <a:rPr lang="el-GR" sz="1400" baseline="30000" dirty="0" smtClean="0"/>
              <a:t>ΟΥ</a:t>
            </a:r>
            <a:r>
              <a:rPr lang="el-GR" sz="1400" dirty="0" smtClean="0"/>
              <a:t> ΕΙΔΙΚΟΥ ΝΗΠΙΑΓΩΓΕΙΟΥ ΘΕΣΣΑΛΟΝΙΚΗΣ</a:t>
            </a:r>
          </a:p>
          <a:p>
            <a:endParaRPr lang="el-GR" dirty="0" smtClean="0"/>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ΕΡΓΑΛΕΙΑ ΑΞΙΟΛΟΓΗΣΗΣ</a:t>
            </a:r>
            <a:endParaRPr lang="el-GR" dirty="0"/>
          </a:p>
        </p:txBody>
      </p:sp>
      <p:sp>
        <p:nvSpPr>
          <p:cNvPr id="3" name="2 - Θέση περιεχομένου"/>
          <p:cNvSpPr>
            <a:spLocks noGrp="1"/>
          </p:cNvSpPr>
          <p:nvPr>
            <p:ph idx="1"/>
          </p:nvPr>
        </p:nvSpPr>
        <p:spPr/>
        <p:txBody>
          <a:bodyPr/>
          <a:lstStyle/>
          <a:p>
            <a:r>
              <a:rPr lang="el-GR" dirty="0" smtClean="0"/>
              <a:t>Ως εργαλεία αξιολόγησης χρησιμοποιήθηκαν ερωτήσεις (κυρίως κλειστού τύπου), η επιλογή εργασιών για τον ατομικό φάκελο με δείγματα γραφής , φύλλα αξιολόγησης, ζωγραφιές κλπ., έγιναν καταγραφές διαλόγων, χρησιμοποιήθηκαν κλίμακες  ελέγχου, διαβάθμισης και ιστορίες.</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445</TotalTime>
  <Words>1685</Words>
  <Application>Microsoft Office PowerPoint</Application>
  <PresentationFormat>Προβολή στην οθόνη (4:3)</PresentationFormat>
  <Paragraphs>101</Paragraphs>
  <Slides>27</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27</vt:i4>
      </vt:variant>
    </vt:vector>
  </HeadingPairs>
  <TitlesOfParts>
    <vt:vector size="30" baseType="lpstr">
      <vt:lpstr>Αποκορύφωμα</vt:lpstr>
      <vt:lpstr>Έγγραφο</vt:lpstr>
      <vt:lpstr>PDF</vt:lpstr>
      <vt:lpstr>10 ο ΕΙΔΙΚΟ ΝΗΠΙΑΓΩΓΕΙΟ ΘΕΣΣΑΛΟΝΙΚΗΣ</vt:lpstr>
      <vt:lpstr>ΠΙΛΟΤΙΚΗ ΕΦΑΡΜΟΓΗ</vt:lpstr>
      <vt:lpstr>Η ΠΕΡΙΓΡΑΦΙΚΗ ΑΞΙΟΛΟΓΗΣΗ ΣΤΟ 10οΕΙΔΙΚΟ ΝΗΠΙΑΓΩΓΕΙΟ</vt:lpstr>
      <vt:lpstr>ΣΥΝΕΡΓΑΣΙΑ ΜΕ ΕΜΠΛΕΚΟΜΕΝΟΥΣ ΦΟΡΕΙΣ</vt:lpstr>
      <vt:lpstr> Η ΕΦΑΡΜΟΓΗ ΤΗΣ ΠΕΡΙΓΡΑΦΙΚΗΣ ΑΞΙΟΛΟΓΗΣΗΣ ΣΕ ΜΑΘΗΤΕΣ ΜΕ ΕΙΔΙΚΕΣ ΕΚΠΑΙΔΕΥΤΙΚΕΣ ΑΝΑΓΚΕΣ</vt:lpstr>
      <vt:lpstr>ΚΑΤΑΓΡΑΦΗ ΔΕΔΟΜΕΝΩΝ</vt:lpstr>
      <vt:lpstr>ΜΕΘΟΔΟΙ ΑΞΙΟΛΟΓΗΣΗΣ</vt:lpstr>
      <vt:lpstr>ΜΕΘΟΔΟΙ ΑΞΙΟΛΟΓΗΣΗΣ ΣΥΝΕΧΕΙΑ</vt:lpstr>
      <vt:lpstr>ΕΡΓΑΛΕΙΑ ΑΞΙΟΛΟΓΗΣΗΣ</vt:lpstr>
      <vt:lpstr>ΕΥΕΛΙΚΤΑ ΕΡΓΑΛΕΙΑ ΑΞΙΟΛΟΓΗΣΗΣ</vt:lpstr>
      <vt:lpstr> ΔΕΙΓΜΑΤΑ ΓΡΑΦΗΣ </vt:lpstr>
      <vt:lpstr>ΠΑΡΑΔΕΙΓΜΑ ΚΛΙΜΑΚΑΣ</vt:lpstr>
      <vt:lpstr>ΑΝΑΣΤΑΣΙΑ Π. 6,5 ΧΡΟΝΩΝ </vt:lpstr>
      <vt:lpstr>ΕΙΣΑΓΩΓΗ</vt:lpstr>
      <vt:lpstr>συνέχεια</vt:lpstr>
      <vt:lpstr>ΑΡΧΙΚΗ ΑΞΙΟΛΟΓΗΣΗ Οκτώβριος 2017</vt:lpstr>
      <vt:lpstr>ΤΑΥΤΟΤΗΤΑ &amp; ΑΥΤΟΝΟΜΙΑ  </vt:lpstr>
      <vt:lpstr>ΚΟΙΝΩΝΙΚΗ ΑΛΛΗΛΕΠΙΔΡΑΣΗ  </vt:lpstr>
      <vt:lpstr>ΕΠΙΚΟΙΝΩΝΙΑ </vt:lpstr>
      <vt:lpstr>ΣΚΕΨΗ &amp; ΕΞΕΡΕΥΝΗΣΗ </vt:lpstr>
      <vt:lpstr>ΠΑΡΑΤΗΡΗΣΕΙΣ:  </vt:lpstr>
      <vt:lpstr>Η ΙΣΤΟΡΙΑ ΤΗΣ ΑΝΑΣΤΑΣΙΑΣ</vt:lpstr>
      <vt:lpstr>Περιγραφή</vt:lpstr>
      <vt:lpstr>Ικανότητες, δεξιότητες, ενδιαφέροντα</vt:lpstr>
      <vt:lpstr>ΕΠΟΜΕΝΕΣ ΔΡΑΣΕΙΣ </vt:lpstr>
      <vt:lpstr>ΕΝΤΥΠΩΣΕΙΣ ΑΠΌ ΤΗΝ ΕΦΑΡΜΟΓΗ ΤΟΥ ΠΡΟΓΡΑΜΜΑΤΟΣ</vt:lpstr>
      <vt:lpstr>ΣΑΣ ΕΥΧΑΡΙΣΤΩ</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ΑΝΑΣΤΑΣΙΑ Π 7 ΧΡΟΝΩΝ</dc:title>
  <dc:creator>user</dc:creator>
  <cp:lastModifiedBy>user</cp:lastModifiedBy>
  <cp:revision>80</cp:revision>
  <dcterms:created xsi:type="dcterms:W3CDTF">2018-03-21T08:25:58Z</dcterms:created>
  <dcterms:modified xsi:type="dcterms:W3CDTF">2019-02-18T06:25:22Z</dcterms:modified>
</cp:coreProperties>
</file>