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7"/>
  </p:notesMasterIdLst>
  <p:sldIdLst>
    <p:sldId id="256" r:id="rId2"/>
    <p:sldId id="285" r:id="rId3"/>
    <p:sldId id="257" r:id="rId4"/>
    <p:sldId id="258" r:id="rId5"/>
    <p:sldId id="286" r:id="rId6"/>
    <p:sldId id="259" r:id="rId7"/>
    <p:sldId id="260" r:id="rId8"/>
    <p:sldId id="261" r:id="rId9"/>
    <p:sldId id="262" r:id="rId10"/>
    <p:sldId id="263" r:id="rId11"/>
    <p:sldId id="264" r:id="rId12"/>
    <p:sldId id="265" r:id="rId13"/>
    <p:sldId id="279" r:id="rId14"/>
    <p:sldId id="266" r:id="rId15"/>
    <p:sldId id="267" r:id="rId16"/>
    <p:sldId id="268" r:id="rId17"/>
    <p:sldId id="287" r:id="rId18"/>
    <p:sldId id="282" r:id="rId19"/>
    <p:sldId id="283" r:id="rId20"/>
    <p:sldId id="269" r:id="rId21"/>
    <p:sldId id="270" r:id="rId22"/>
    <p:sldId id="271" r:id="rId23"/>
    <p:sldId id="272" r:id="rId24"/>
    <p:sldId id="273" r:id="rId25"/>
    <p:sldId id="288" r:id="rId26"/>
    <p:sldId id="274" r:id="rId27"/>
    <p:sldId id="284" r:id="rId28"/>
    <p:sldId id="290" r:id="rId29"/>
    <p:sldId id="292" r:id="rId30"/>
    <p:sldId id="291" r:id="rId31"/>
    <p:sldId id="275" r:id="rId32"/>
    <p:sldId id="280" r:id="rId33"/>
    <p:sldId id="277" r:id="rId34"/>
    <p:sldId id="289" r:id="rId35"/>
    <p:sldId id="278" r:id="rId36"/>
  </p:sldIdLst>
  <p:sldSz cx="9144000" cy="6858000" type="screen4x3"/>
  <p:notesSz cx="6865938" cy="99964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p:cViewPr varScale="1">
        <p:scale>
          <a:sx n="88" d="100"/>
          <a:sy n="88" d="100"/>
        </p:scale>
        <p:origin x="130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5240" cy="499824"/>
          </a:xfrm>
          <a:prstGeom prst="rect">
            <a:avLst/>
          </a:prstGeom>
        </p:spPr>
        <p:txBody>
          <a:bodyPr vert="horz" lIns="96350" tIns="48175" rIns="96350" bIns="48175" rtlCol="0"/>
          <a:lstStyle>
            <a:lvl1pPr algn="l">
              <a:defRPr sz="1300"/>
            </a:lvl1pPr>
          </a:lstStyle>
          <a:p>
            <a:endParaRPr lang="el-GR"/>
          </a:p>
        </p:txBody>
      </p:sp>
      <p:sp>
        <p:nvSpPr>
          <p:cNvPr id="3" name="2 - Θέση ημερομηνίας"/>
          <p:cNvSpPr>
            <a:spLocks noGrp="1"/>
          </p:cNvSpPr>
          <p:nvPr>
            <p:ph type="dt" idx="1"/>
          </p:nvPr>
        </p:nvSpPr>
        <p:spPr>
          <a:xfrm>
            <a:off x="3889109" y="0"/>
            <a:ext cx="2975240" cy="499824"/>
          </a:xfrm>
          <a:prstGeom prst="rect">
            <a:avLst/>
          </a:prstGeom>
        </p:spPr>
        <p:txBody>
          <a:bodyPr vert="horz" lIns="96350" tIns="48175" rIns="96350" bIns="48175" rtlCol="0"/>
          <a:lstStyle>
            <a:lvl1pPr algn="r">
              <a:defRPr sz="1300"/>
            </a:lvl1pPr>
          </a:lstStyle>
          <a:p>
            <a:fld id="{F2556BE0-C265-4794-8D13-235A43040888}" type="datetimeFigureOut">
              <a:rPr lang="el-GR" smtClean="0"/>
              <a:pPr/>
              <a:t>20/2/2019</a:t>
            </a:fld>
            <a:endParaRPr lang="el-GR"/>
          </a:p>
        </p:txBody>
      </p:sp>
      <p:sp>
        <p:nvSpPr>
          <p:cNvPr id="4" name="3 - Θέση εικόνας διαφάνειας"/>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0" tIns="48175" rIns="96350" bIns="48175" rtlCol="0" anchor="ctr"/>
          <a:lstStyle/>
          <a:p>
            <a:endParaRPr lang="el-GR"/>
          </a:p>
        </p:txBody>
      </p:sp>
      <p:sp>
        <p:nvSpPr>
          <p:cNvPr id="5" name="4 - Θέση σημειώσεων"/>
          <p:cNvSpPr>
            <a:spLocks noGrp="1"/>
          </p:cNvSpPr>
          <p:nvPr>
            <p:ph type="body" sz="quarter" idx="3"/>
          </p:nvPr>
        </p:nvSpPr>
        <p:spPr>
          <a:xfrm>
            <a:off x="686594" y="4748332"/>
            <a:ext cx="5492750" cy="4498420"/>
          </a:xfrm>
          <a:prstGeom prst="rect">
            <a:avLst/>
          </a:prstGeom>
        </p:spPr>
        <p:txBody>
          <a:bodyPr vert="horz" lIns="96350" tIns="48175" rIns="96350" bIns="48175"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94929"/>
            <a:ext cx="2975240" cy="499824"/>
          </a:xfrm>
          <a:prstGeom prst="rect">
            <a:avLst/>
          </a:prstGeom>
        </p:spPr>
        <p:txBody>
          <a:bodyPr vert="horz" lIns="96350" tIns="48175" rIns="96350" bIns="48175"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3889109" y="9494929"/>
            <a:ext cx="2975240" cy="499824"/>
          </a:xfrm>
          <a:prstGeom prst="rect">
            <a:avLst/>
          </a:prstGeom>
        </p:spPr>
        <p:txBody>
          <a:bodyPr vert="horz" lIns="96350" tIns="48175" rIns="96350" bIns="48175" rtlCol="0" anchor="b"/>
          <a:lstStyle>
            <a:lvl1pPr algn="r">
              <a:defRPr sz="1300"/>
            </a:lvl1pPr>
          </a:lstStyle>
          <a:p>
            <a:fld id="{9DCC898C-D082-4A38-839D-987BBB0975A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B136E33F-8759-4B81-990C-94518E413DDA}" type="datetime1">
              <a:rPr lang="el-GR" smtClean="0"/>
              <a:pPr/>
              <a:t>20/2/2019</a:t>
            </a:fld>
            <a:endParaRPr lang="el-GR"/>
          </a:p>
        </p:txBody>
      </p:sp>
      <p:sp>
        <p:nvSpPr>
          <p:cNvPr id="20" name="19 - Θέση υποσέλιδου"/>
          <p:cNvSpPr>
            <a:spLocks noGrp="1"/>
          </p:cNvSpPr>
          <p:nvPr>
            <p:ph type="ftr" sz="quarter" idx="11"/>
          </p:nvPr>
        </p:nvSpPr>
        <p:spPr/>
        <p:txBody>
          <a:bodyPr/>
          <a:lstStyle/>
          <a:p>
            <a:r>
              <a:rPr lang="el-GR" smtClean="0"/>
              <a:t>Πάτρα</a:t>
            </a:r>
            <a:endParaRPr lang="el-GR"/>
          </a:p>
        </p:txBody>
      </p:sp>
      <p:sp>
        <p:nvSpPr>
          <p:cNvPr id="10" name="9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D0B2DAB-439F-471C-92DF-33EDB8730754}"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99E08B4-0789-4D57-9711-990EA29F1D29}"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5C85CDD-565F-40B2-B63D-3AD356F9AB69}"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79056C4-12D8-4203-962E-AB122CAD0554}"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3890ED2-7B06-40B5-A57F-E94A4D275101}" type="datetime1">
              <a:rPr lang="el-GR" smtClean="0"/>
              <a:pPr/>
              <a:t>20/2/2019</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22F1BAD-839E-4AF8-96B3-CD33C26710B2}" type="datetime1">
              <a:rPr lang="el-GR" smtClean="0"/>
              <a:pPr/>
              <a:t>20/2/2019</a:t>
            </a:fld>
            <a:endParaRPr lang="el-GR"/>
          </a:p>
        </p:txBody>
      </p:sp>
      <p:sp>
        <p:nvSpPr>
          <p:cNvPr id="8" name="7 - Θέση υποσέλιδου"/>
          <p:cNvSpPr>
            <a:spLocks noGrp="1"/>
          </p:cNvSpPr>
          <p:nvPr>
            <p:ph type="ftr" sz="quarter" idx="11"/>
          </p:nvPr>
        </p:nvSpPr>
        <p:spPr/>
        <p:txBody>
          <a:bodyPr/>
          <a:lstStyle/>
          <a:p>
            <a:r>
              <a:rPr lang="el-GR" smtClean="0"/>
              <a:t>Πάτρα</a:t>
            </a:r>
            <a:endParaRPr lang="el-GR"/>
          </a:p>
        </p:txBody>
      </p:sp>
      <p:sp>
        <p:nvSpPr>
          <p:cNvPr id="9" name="8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2547E30-DF42-451C-BDBB-89E275117A3C}" type="datetime1">
              <a:rPr lang="el-GR" smtClean="0"/>
              <a:pPr/>
              <a:t>20/2/2019</a:t>
            </a:fld>
            <a:endParaRPr lang="el-GR"/>
          </a:p>
        </p:txBody>
      </p:sp>
      <p:sp>
        <p:nvSpPr>
          <p:cNvPr id="4" name="3 - Θέση υποσέλιδου"/>
          <p:cNvSpPr>
            <a:spLocks noGrp="1"/>
          </p:cNvSpPr>
          <p:nvPr>
            <p:ph type="ftr" sz="quarter" idx="11"/>
          </p:nvPr>
        </p:nvSpPr>
        <p:spPr/>
        <p:txBody>
          <a:bodyPr/>
          <a:lstStyle/>
          <a:p>
            <a:r>
              <a:rPr lang="el-GR" smtClean="0"/>
              <a:t>Πάτρα</a:t>
            </a:r>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4EC4C1F4-C131-44EF-9B40-2D61C0130C55}" type="datetime1">
              <a:rPr lang="el-GR" smtClean="0"/>
              <a:pPr/>
              <a:t>20/2/2019</a:t>
            </a:fld>
            <a:endParaRPr lang="el-GR"/>
          </a:p>
        </p:txBody>
      </p:sp>
      <p:sp>
        <p:nvSpPr>
          <p:cNvPr id="3" name="2 - Θέση υποσέλιδου"/>
          <p:cNvSpPr>
            <a:spLocks noGrp="1"/>
          </p:cNvSpPr>
          <p:nvPr>
            <p:ph type="ftr" sz="quarter" idx="11"/>
          </p:nvPr>
        </p:nvSpPr>
        <p:spPr/>
        <p:txBody>
          <a:bodyPr/>
          <a:lstStyle/>
          <a:p>
            <a:r>
              <a:rPr lang="el-GR" smtClean="0"/>
              <a:t>Πάτρα</a:t>
            </a:r>
            <a:endParaRPr lang="el-GR"/>
          </a:p>
        </p:txBody>
      </p:sp>
      <p:sp>
        <p:nvSpPr>
          <p:cNvPr id="4" name="3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8877053-22FA-4D85-B73D-16A3F8C2BA25}" type="datetime1">
              <a:rPr lang="el-GR" smtClean="0"/>
              <a:pPr/>
              <a:t>20/2/2019</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53063D1-364B-4347-BB4B-F16A02C9FAC6}" type="datetime1">
              <a:rPr lang="el-GR" smtClean="0"/>
              <a:pPr/>
              <a:t>20/2/2019</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737181-718A-4041-BBAC-4665627867B3}" type="datetime1">
              <a:rPr lang="el-GR" smtClean="0"/>
              <a:pPr/>
              <a:t>20/2/2019</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l-GR" smtClean="0"/>
              <a:t>Πάτρα</a:t>
            </a:r>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29A7158-0E4D-427B-8FCF-5190FB452F19}"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dissolve/>
  </p:transition>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20180129_084215.jpg"/>
          <p:cNvPicPr>
            <a:picLocks noChangeAspect="1"/>
          </p:cNvPicPr>
          <p:nvPr/>
        </p:nvPicPr>
        <p:blipFill>
          <a:blip r:embed="rId2" cstate="print"/>
          <a:stretch>
            <a:fillRect/>
          </a:stretch>
        </p:blipFill>
        <p:spPr>
          <a:xfrm>
            <a:off x="1259632" y="1356262"/>
            <a:ext cx="7743234" cy="3514712"/>
          </a:xfrm>
          <a:prstGeom prst="rect">
            <a:avLst/>
          </a:prstGeom>
        </p:spPr>
      </p:pic>
      <p:sp>
        <p:nvSpPr>
          <p:cNvPr id="2" name="1 - Τίτλος"/>
          <p:cNvSpPr>
            <a:spLocks noGrp="1"/>
          </p:cNvSpPr>
          <p:nvPr>
            <p:ph type="ctrTitle"/>
          </p:nvPr>
        </p:nvSpPr>
        <p:spPr>
          <a:xfrm>
            <a:off x="1475656" y="119819"/>
            <a:ext cx="7406640" cy="1269950"/>
          </a:xfrm>
        </p:spPr>
        <p:txBody>
          <a:bodyPr>
            <a:normAutofit/>
          </a:bodyPr>
          <a:lstStyle/>
          <a:p>
            <a:pPr algn="ctr"/>
            <a:r>
              <a:rPr lang="el-GR" sz="3600" b="1" dirty="0" smtClean="0"/>
              <a:t>ΓΥΜΝΑΣΙΟ ΑΓΙΟΥ ΒΛΑΣΙΟΥ</a:t>
            </a:r>
            <a:r>
              <a:rPr lang="el-GR" sz="3600" dirty="0" smtClean="0"/>
              <a:t/>
            </a:r>
            <a:br>
              <a:rPr lang="el-GR" sz="3600" dirty="0" smtClean="0"/>
            </a:br>
            <a:r>
              <a:rPr lang="el-GR" sz="3600" b="1" dirty="0" smtClean="0"/>
              <a:t>Δ.Δ.Ε. ΑΙΤΩΛΟΑΚΑΡΝΑΝΙΑΣ</a:t>
            </a:r>
            <a:endParaRPr lang="el-GR" sz="3600" dirty="0"/>
          </a:p>
        </p:txBody>
      </p:sp>
      <p:sp>
        <p:nvSpPr>
          <p:cNvPr id="3" name="2 - Υπότιτλος"/>
          <p:cNvSpPr>
            <a:spLocks noGrp="1"/>
          </p:cNvSpPr>
          <p:nvPr>
            <p:ph type="subTitle" idx="1"/>
          </p:nvPr>
        </p:nvSpPr>
        <p:spPr>
          <a:xfrm>
            <a:off x="1259632" y="1356262"/>
            <a:ext cx="7743234" cy="876636"/>
          </a:xfrm>
          <a:solidFill>
            <a:schemeClr val="bg1"/>
          </a:solidFill>
        </p:spPr>
        <p:txBody>
          <a:bodyPr>
            <a:normAutofit/>
          </a:bodyPr>
          <a:lstStyle/>
          <a:p>
            <a:pPr algn="ctr"/>
            <a:r>
              <a:rPr lang="el-GR" b="1" dirty="0" smtClean="0">
                <a:solidFill>
                  <a:schemeClr val="accent2">
                    <a:lumMod val="50000"/>
                  </a:schemeClr>
                </a:solidFill>
              </a:rPr>
              <a:t>ΠΡΟΓΡΑΜΜΑ ΠΙΛΟΤΙΚΗΣ ΕΦΑΡΜΟΓΗΣ ΤΗΣ ΠΕΡΙΓΡΑΦΙΚΗΣ ΑΞΙΟΛΟΓΗΣΗΣ </a:t>
            </a:r>
          </a:p>
          <a:p>
            <a:endParaRPr lang="el-GR" b="1" dirty="0">
              <a:solidFill>
                <a:schemeClr val="accent2">
                  <a:lumMod val="50000"/>
                </a:schemeClr>
              </a:solidFill>
            </a:endParaRPr>
          </a:p>
        </p:txBody>
      </p:sp>
      <p:pic>
        <p:nvPicPr>
          <p:cNvPr id="8" name="Εικόνα 1" descr="logo_doc"/>
          <p:cNvPicPr>
            <a:picLocks noChangeAspect="1" noChangeArrowheads="1"/>
          </p:cNvPicPr>
          <p:nvPr/>
        </p:nvPicPr>
        <p:blipFill>
          <a:blip r:embed="rId3" cstate="print"/>
          <a:srcRect/>
          <a:stretch>
            <a:fillRect/>
          </a:stretch>
        </p:blipFill>
        <p:spPr bwMode="auto">
          <a:xfrm>
            <a:off x="2610969" y="6253162"/>
            <a:ext cx="5040560" cy="581025"/>
          </a:xfrm>
          <a:prstGeom prst="rect">
            <a:avLst/>
          </a:prstGeom>
          <a:noFill/>
          <a:ln w="9525">
            <a:noFill/>
            <a:miter lim="800000"/>
            <a:headEnd/>
            <a:tailEnd/>
          </a:ln>
        </p:spPr>
      </p:pic>
      <p:sp>
        <p:nvSpPr>
          <p:cNvPr id="9" name="Ορθογώνιο 8"/>
          <p:cNvSpPr/>
          <p:nvPr/>
        </p:nvSpPr>
        <p:spPr>
          <a:xfrm>
            <a:off x="1259632" y="4935047"/>
            <a:ext cx="7743234" cy="1631216"/>
          </a:xfrm>
          <a:prstGeom prst="rect">
            <a:avLst/>
          </a:prstGeom>
        </p:spPr>
        <p:txBody>
          <a:bodyPr wrap="square">
            <a:spAutoFit/>
          </a:bodyPr>
          <a:lstStyle/>
          <a:p>
            <a:pPr algn="ctr">
              <a:buNone/>
            </a:pPr>
            <a:r>
              <a:rPr lang="el-GR" sz="2000" b="1" dirty="0" smtClean="0">
                <a:solidFill>
                  <a:schemeClr val="accent2">
                    <a:lumMod val="50000"/>
                  </a:schemeClr>
                </a:solidFill>
              </a:rPr>
              <a:t>ΑΘΑΝΑΣΙΟΣ </a:t>
            </a:r>
            <a:r>
              <a:rPr lang="en-US" sz="2000" b="1" dirty="0" smtClean="0">
                <a:solidFill>
                  <a:schemeClr val="accent2">
                    <a:lumMod val="50000"/>
                  </a:schemeClr>
                </a:solidFill>
              </a:rPr>
              <a:t> </a:t>
            </a:r>
            <a:r>
              <a:rPr lang="el-GR" sz="2000" b="1" dirty="0">
                <a:solidFill>
                  <a:schemeClr val="accent2">
                    <a:lumMod val="50000"/>
                  </a:schemeClr>
                </a:solidFill>
              </a:rPr>
              <a:t>Φ. ΣΑΡΔΕΛΗΣ </a:t>
            </a:r>
          </a:p>
          <a:p>
            <a:pPr algn="ctr">
              <a:buNone/>
            </a:pPr>
            <a:r>
              <a:rPr lang="el-GR" sz="2000" b="1" dirty="0">
                <a:solidFill>
                  <a:schemeClr val="accent2">
                    <a:lumMod val="50000"/>
                  </a:schemeClr>
                </a:solidFill>
              </a:rPr>
              <a:t>ΦΙΛΟΛΟΓΟΣ, Μ.</a:t>
            </a:r>
            <a:r>
              <a:rPr lang="en-US" sz="2000" b="1" dirty="0" err="1">
                <a:solidFill>
                  <a:schemeClr val="accent2">
                    <a:lumMod val="50000"/>
                  </a:schemeClr>
                </a:solidFill>
              </a:rPr>
              <a:t>ed</a:t>
            </a:r>
            <a:r>
              <a:rPr lang="el-GR" sz="2000" b="1" dirty="0">
                <a:solidFill>
                  <a:schemeClr val="accent2">
                    <a:lumMod val="50000"/>
                  </a:schemeClr>
                </a:solidFill>
              </a:rPr>
              <a:t>. – Δ/ΝΤΗΣ ΓΥΜΝΑΣΙΟΥ ΑΓ. ΒΛΑΣΙΟΥ</a:t>
            </a:r>
          </a:p>
          <a:p>
            <a:pPr algn="ctr">
              <a:buNone/>
            </a:pPr>
            <a:r>
              <a:rPr lang="el-GR" sz="2000" b="1" dirty="0">
                <a:solidFill>
                  <a:schemeClr val="accent2">
                    <a:lumMod val="50000"/>
                  </a:schemeClr>
                </a:solidFill>
              </a:rPr>
              <a:t>ΣΥΝΤΟΝΙΣΤΗΣ ΠΙΛΟΤΙΚΟΥ </a:t>
            </a:r>
            <a:r>
              <a:rPr lang="el-GR" sz="2000" b="1" dirty="0" smtClean="0">
                <a:solidFill>
                  <a:schemeClr val="accent2">
                    <a:lumMod val="50000"/>
                  </a:schemeClr>
                </a:solidFill>
              </a:rPr>
              <a:t>ΠΡΟΓΡΑΜΜΑΤΟΣ</a:t>
            </a:r>
          </a:p>
          <a:p>
            <a:pPr algn="r"/>
            <a:r>
              <a:rPr lang="el-GR" sz="2000" b="1" dirty="0">
                <a:solidFill>
                  <a:schemeClr val="accent2">
                    <a:lumMod val="50000"/>
                  </a:schemeClr>
                </a:solidFill>
              </a:rPr>
              <a:t>ΠΑΤΡΑ, 15/02/2019</a:t>
            </a:r>
          </a:p>
          <a:p>
            <a:pPr algn="just">
              <a:buNone/>
            </a:pPr>
            <a:endParaRPr lang="el-GR" sz="2000" b="1" dirty="0">
              <a:solidFill>
                <a:schemeClr val="accent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28" y="142852"/>
            <a:ext cx="7498080" cy="3143272"/>
          </a:xfrm>
        </p:spPr>
        <p:txBody>
          <a:bodyPr>
            <a:noAutofit/>
          </a:bodyPr>
          <a:lstStyle/>
          <a:p>
            <a:pPr lvl="0">
              <a:buNone/>
            </a:pPr>
            <a:r>
              <a:rPr lang="el-GR" sz="2400" dirty="0" smtClean="0"/>
              <a:t>Όταν αναλύουμε μια σύνθετη ομηρική παρομοίωση προσδιορίζουμε :   </a:t>
            </a:r>
          </a:p>
          <a:p>
            <a:pPr>
              <a:buNone/>
            </a:pPr>
            <a:r>
              <a:rPr lang="el-GR" sz="2400" dirty="0" smtClean="0"/>
              <a:t>α. το αναφορικό μέρος της παρομοίωσης ( την εικόνα) που εισάγεται με λέξεις όπως: σαν, όπως,  πώς, καθώς…</a:t>
            </a:r>
          </a:p>
          <a:p>
            <a:pPr>
              <a:buNone/>
            </a:pPr>
            <a:r>
              <a:rPr lang="el-GR" sz="2400" dirty="0" smtClean="0"/>
              <a:t>β. το δεικτικό μέρος της παρομοίωσης ( την αφήγηση) που εισάγεται με λέξεις όπως: έτσι παρόμοια…</a:t>
            </a:r>
          </a:p>
          <a:p>
            <a:pPr>
              <a:buNone/>
            </a:pPr>
            <a:r>
              <a:rPr lang="el-GR" sz="2400" dirty="0" smtClean="0"/>
              <a:t>γ. τον κοινό όρο ανάμεσα στην εικόνα και στην αφήγηση</a:t>
            </a:r>
          </a:p>
          <a:p>
            <a:pPr>
              <a:buNone/>
            </a:pPr>
            <a:r>
              <a:rPr lang="el-GR" sz="2400" dirty="0" smtClean="0"/>
              <a:t>Να αναλύσεις την παρομοίωση που υπάρχει στους στίχους ζ 163-169.</a:t>
            </a:r>
          </a:p>
          <a:p>
            <a:endParaRPr lang="el-GR" sz="2400" dirty="0"/>
          </a:p>
        </p:txBody>
      </p:sp>
      <p:graphicFrame>
        <p:nvGraphicFramePr>
          <p:cNvPr id="4" name="3 - Πίνακας"/>
          <p:cNvGraphicFramePr>
            <a:graphicFrameLocks noGrp="1"/>
          </p:cNvGraphicFramePr>
          <p:nvPr>
            <p:extLst>
              <p:ext uri="{D42A27DB-BD31-4B8C-83A1-F6EECF244321}">
                <p14:modId xmlns:p14="http://schemas.microsoft.com/office/powerpoint/2010/main" val="3342589465"/>
              </p:ext>
            </p:extLst>
          </p:nvPr>
        </p:nvGraphicFramePr>
        <p:xfrm>
          <a:off x="1691680" y="4422346"/>
          <a:ext cx="6552728" cy="1584176"/>
        </p:xfrm>
        <a:graphic>
          <a:graphicData uri="http://schemas.openxmlformats.org/drawingml/2006/table">
            <a:tbl>
              <a:tblPr firstRow="1" bandRow="1">
                <a:tableStyleId>{5C22544A-7EE6-4342-B048-85BDC9FD1C3A}</a:tableStyleId>
              </a:tblPr>
              <a:tblGrid>
                <a:gridCol w="3276364">
                  <a:extLst>
                    <a:ext uri="{9D8B030D-6E8A-4147-A177-3AD203B41FA5}">
                      <a16:colId xmlns:a16="http://schemas.microsoft.com/office/drawing/2014/main" val="20000"/>
                    </a:ext>
                  </a:extLst>
                </a:gridCol>
                <a:gridCol w="3276364">
                  <a:extLst>
                    <a:ext uri="{9D8B030D-6E8A-4147-A177-3AD203B41FA5}">
                      <a16:colId xmlns:a16="http://schemas.microsoft.com/office/drawing/2014/main" val="20001"/>
                    </a:ext>
                  </a:extLst>
                </a:gridCol>
              </a:tblGrid>
              <a:tr h="591733">
                <a:tc>
                  <a:txBody>
                    <a:bodyPr/>
                    <a:lstStyle/>
                    <a:p>
                      <a:pPr algn="just">
                        <a:lnSpc>
                          <a:spcPct val="115000"/>
                        </a:lnSpc>
                        <a:spcAft>
                          <a:spcPts val="1000"/>
                        </a:spcAft>
                      </a:pPr>
                      <a:r>
                        <a:rPr lang="el-GR" sz="1200" dirty="0">
                          <a:latin typeface="Times New Roman"/>
                          <a:ea typeface="Calibri"/>
                          <a:cs typeface="Times New Roman"/>
                        </a:rPr>
                        <a:t>α. αναφορικό μέρος</a:t>
                      </a:r>
                      <a:endParaRPr lang="el-GR" sz="1100" dirty="0">
                        <a:latin typeface="Calibri"/>
                        <a:ea typeface="Calibri"/>
                        <a:cs typeface="Times New Roman"/>
                      </a:endParaRPr>
                    </a:p>
                    <a:p>
                      <a:pPr algn="just">
                        <a:lnSpc>
                          <a:spcPct val="115000"/>
                        </a:lnSpc>
                        <a:spcAft>
                          <a:spcPts val="1000"/>
                        </a:spcAft>
                      </a:pPr>
                      <a:r>
                        <a:rPr lang="el-GR" sz="1200" dirty="0">
                          <a:latin typeface="Times New Roman"/>
                          <a:ea typeface="Calibri"/>
                          <a:cs typeface="Times New Roman"/>
                        </a:rPr>
                        <a:t>στίχοι</a:t>
                      </a:r>
                      <a:endParaRPr lang="el-GR" sz="1100" dirty="0">
                        <a:latin typeface="Calibri"/>
                        <a:ea typeface="Calibri"/>
                        <a:cs typeface="Times New Roman"/>
                      </a:endParaRPr>
                    </a:p>
                  </a:txBody>
                  <a:tcPr marL="68580" marR="68580" marT="0" marB="0"/>
                </a:tc>
                <a:tc>
                  <a:txBody>
                    <a:bodyPr/>
                    <a:lstStyle/>
                    <a:p>
                      <a:endParaRPr lang="el-GR"/>
                    </a:p>
                  </a:txBody>
                  <a:tcPr/>
                </a:tc>
                <a:extLst>
                  <a:ext uri="{0D108BD9-81ED-4DB2-BD59-A6C34878D82A}">
                    <a16:rowId xmlns:a16="http://schemas.microsoft.com/office/drawing/2014/main" val="10000"/>
                  </a:ext>
                </a:extLst>
              </a:tr>
              <a:tr h="591733">
                <a:tc>
                  <a:txBody>
                    <a:bodyPr/>
                    <a:lstStyle/>
                    <a:p>
                      <a:pPr algn="just">
                        <a:lnSpc>
                          <a:spcPct val="115000"/>
                        </a:lnSpc>
                        <a:spcAft>
                          <a:spcPts val="1000"/>
                        </a:spcAft>
                      </a:pPr>
                      <a:r>
                        <a:rPr lang="el-GR" sz="1200">
                          <a:latin typeface="Times New Roman"/>
                          <a:ea typeface="Calibri"/>
                          <a:cs typeface="Times New Roman"/>
                        </a:rPr>
                        <a:t>β. δεικτικό μέρος</a:t>
                      </a:r>
                      <a:endParaRPr lang="el-GR" sz="1100">
                        <a:latin typeface="Calibri"/>
                        <a:ea typeface="Calibri"/>
                        <a:cs typeface="Times New Roman"/>
                      </a:endParaRPr>
                    </a:p>
                    <a:p>
                      <a:pPr algn="just">
                        <a:lnSpc>
                          <a:spcPct val="115000"/>
                        </a:lnSpc>
                        <a:spcAft>
                          <a:spcPts val="1000"/>
                        </a:spcAft>
                      </a:pPr>
                      <a:r>
                        <a:rPr lang="el-GR" sz="1200">
                          <a:latin typeface="Times New Roman"/>
                          <a:ea typeface="Calibri"/>
                          <a:cs typeface="Times New Roman"/>
                        </a:rPr>
                        <a:t>στίχοι</a:t>
                      </a:r>
                      <a:endParaRPr lang="el-GR" sz="1100">
                        <a:latin typeface="Calibri"/>
                        <a:ea typeface="Calibri"/>
                        <a:cs typeface="Times New Roman"/>
                      </a:endParaRPr>
                    </a:p>
                  </a:txBody>
                  <a:tcPr marL="68580" marR="68580" marT="0" marB="0"/>
                </a:tc>
                <a:tc>
                  <a:txBody>
                    <a:bodyPr/>
                    <a:lstStyle/>
                    <a:p>
                      <a:endParaRPr lang="el-GR" dirty="0"/>
                    </a:p>
                  </a:txBody>
                  <a:tcPr/>
                </a:tc>
                <a:extLst>
                  <a:ext uri="{0D108BD9-81ED-4DB2-BD59-A6C34878D82A}">
                    <a16:rowId xmlns:a16="http://schemas.microsoft.com/office/drawing/2014/main" val="10001"/>
                  </a:ext>
                </a:extLst>
              </a:tr>
              <a:tr h="400710">
                <a:tc>
                  <a:txBody>
                    <a:bodyPr/>
                    <a:lstStyle/>
                    <a:p>
                      <a:pPr algn="just">
                        <a:lnSpc>
                          <a:spcPct val="115000"/>
                        </a:lnSpc>
                        <a:spcAft>
                          <a:spcPts val="1000"/>
                        </a:spcAft>
                      </a:pPr>
                      <a:r>
                        <a:rPr lang="el-GR" sz="1200" dirty="0">
                          <a:latin typeface="Times New Roman"/>
                          <a:ea typeface="Calibri"/>
                          <a:cs typeface="Times New Roman"/>
                        </a:rPr>
                        <a:t>γ. κοινός όρος</a:t>
                      </a:r>
                      <a:endParaRPr lang="el-GR" sz="1100" dirty="0">
                        <a:latin typeface="Calibri"/>
                        <a:ea typeface="Calibri"/>
                        <a:cs typeface="Times New Roman"/>
                      </a:endParaRPr>
                    </a:p>
                  </a:txBody>
                  <a:tcPr marL="68580" marR="68580" marT="0" marB="0"/>
                </a:tc>
                <a:tc>
                  <a:txBody>
                    <a:bodyPr/>
                    <a:lstStyle/>
                    <a:p>
                      <a:endParaRPr lang="el-GR" dirty="0"/>
                    </a:p>
                  </a:txBody>
                  <a:tcPr/>
                </a:tc>
                <a:extLst>
                  <a:ext uri="{0D108BD9-81ED-4DB2-BD59-A6C34878D82A}">
                    <a16:rowId xmlns:a16="http://schemas.microsoft.com/office/drawing/2014/main" val="10002"/>
                  </a:ext>
                </a:extLst>
              </a:tr>
            </a:tbl>
          </a:graphicData>
        </a:graphic>
      </p:graphicFrame>
      <p:sp>
        <p:nvSpPr>
          <p:cNvPr id="3073" name="Rectangle 1"/>
          <p:cNvSpPr>
            <a:spLocks noChangeArrowheads="1"/>
          </p:cNvSpPr>
          <p:nvPr/>
        </p:nvSpPr>
        <p:spPr bwMode="auto">
          <a:xfrm>
            <a:off x="4324320" y="6006522"/>
            <a:ext cx="4286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ΚΑΛΗ ΠΡΟΣΠΑΘΕΙΑ!!!!!</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Θέση ημερομηνίας"/>
          <p:cNvSpPr>
            <a:spLocks noGrp="1"/>
          </p:cNvSpPr>
          <p:nvPr>
            <p:ph type="dt" sz="half" idx="10"/>
          </p:nvPr>
        </p:nvSpPr>
        <p:spPr/>
        <p:txBody>
          <a:bodyPr/>
          <a:lstStyle/>
          <a:p>
            <a:fld id="{790AEA62-9F13-4140-BB99-4A3556525E6A}" type="datetime1">
              <a:rPr lang="el-GR" smtClean="0"/>
              <a:pPr/>
              <a:t>20/2/2019</a:t>
            </a:fld>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10</a:t>
            </a:fld>
            <a:endParaRPr lang="el-GR"/>
          </a:p>
        </p:txBody>
      </p:sp>
      <p:sp>
        <p:nvSpPr>
          <p:cNvPr id="8" name="7 - Θέση υποσέλιδου"/>
          <p:cNvSpPr>
            <a:spLocks noGrp="1"/>
          </p:cNvSpPr>
          <p:nvPr>
            <p:ph type="ftr" sz="quarter" idx="11"/>
          </p:nvPr>
        </p:nvSpPr>
        <p:spPr/>
        <p:txBody>
          <a:bodyPr/>
          <a:lstStyle/>
          <a:p>
            <a:r>
              <a:rPr lang="el-GR" smtClean="0"/>
              <a:t>Πάτρα</a:t>
            </a:r>
            <a:endParaRPr lang="el-GR"/>
          </a:p>
        </p:txBody>
      </p:sp>
      <p:sp>
        <p:nvSpPr>
          <p:cNvPr id="9"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ΦΥΛΛΟ ΑΥΤΟΑΞΙΟΛΟΓΗΣΗΣ ΜΑΘΗΤΗ</a:t>
            </a:r>
            <a:r>
              <a:rPr lang="el-GR" b="1" dirty="0" smtClean="0"/>
              <a:t>/ ΜΑΘΗΤΡΙΑΣ</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186721171"/>
              </p:ext>
            </p:extLst>
          </p:nvPr>
        </p:nvGraphicFramePr>
        <p:xfrm>
          <a:off x="1115616" y="1771124"/>
          <a:ext cx="7742664" cy="1873900"/>
        </p:xfrm>
        <a:graphic>
          <a:graphicData uri="http://schemas.openxmlformats.org/drawingml/2006/table">
            <a:tbl>
              <a:tblPr firstRow="1" bandRow="1">
                <a:tableStyleId>{5C22544A-7EE6-4342-B048-85BDC9FD1C3A}</a:tableStyleId>
              </a:tblPr>
              <a:tblGrid>
                <a:gridCol w="3871332">
                  <a:extLst>
                    <a:ext uri="{9D8B030D-6E8A-4147-A177-3AD203B41FA5}">
                      <a16:colId xmlns:a16="http://schemas.microsoft.com/office/drawing/2014/main" val="20000"/>
                    </a:ext>
                  </a:extLst>
                </a:gridCol>
                <a:gridCol w="3871332">
                  <a:extLst>
                    <a:ext uri="{9D8B030D-6E8A-4147-A177-3AD203B41FA5}">
                      <a16:colId xmlns:a16="http://schemas.microsoft.com/office/drawing/2014/main" val="20001"/>
                    </a:ext>
                  </a:extLst>
                </a:gridCol>
              </a:tblGrid>
              <a:tr h="506272">
                <a:tc>
                  <a:txBody>
                    <a:bodyPr/>
                    <a:lstStyle/>
                    <a:p>
                      <a:pPr marL="457200" algn="just">
                        <a:lnSpc>
                          <a:spcPct val="115000"/>
                        </a:lnSpc>
                        <a:spcAft>
                          <a:spcPts val="0"/>
                        </a:spcAft>
                      </a:pPr>
                      <a:r>
                        <a:rPr lang="el-GR" sz="1200" dirty="0">
                          <a:latin typeface="Times New Roman"/>
                          <a:ea typeface="Calibri"/>
                          <a:cs typeface="Times New Roman"/>
                        </a:rPr>
                        <a:t>Ονοματεπώνυμο:</a:t>
                      </a:r>
                      <a:endParaRPr lang="el-GR" sz="11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1200">
                          <a:latin typeface="Times New Roman"/>
                          <a:ea typeface="Calibri"/>
                          <a:cs typeface="Times New Roman"/>
                        </a:rPr>
                        <a:t>Ημερομηνία:</a:t>
                      </a:r>
                      <a:endParaRPr lang="el-GR"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61356">
                <a:tc>
                  <a:txBody>
                    <a:bodyPr/>
                    <a:lstStyle/>
                    <a:p>
                      <a:pPr marL="457200" algn="just">
                        <a:lnSpc>
                          <a:spcPct val="115000"/>
                        </a:lnSpc>
                        <a:spcAft>
                          <a:spcPts val="0"/>
                        </a:spcAft>
                      </a:pPr>
                      <a:r>
                        <a:rPr lang="el-GR" sz="1200" dirty="0">
                          <a:latin typeface="Times New Roman"/>
                          <a:ea typeface="Calibri"/>
                          <a:cs typeface="Times New Roman"/>
                        </a:rPr>
                        <a:t>Σχολείο: Γυμνάσιο Αγίου Βλασίου</a:t>
                      </a:r>
                      <a:endParaRPr lang="el-GR" sz="11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1200">
                          <a:latin typeface="Times New Roman"/>
                          <a:ea typeface="Calibri"/>
                          <a:cs typeface="Times New Roman"/>
                        </a:rPr>
                        <a:t>Μάθημα: Αρχαία Ελληνική Γραμματεία Ομηρικά έπη: Οδύσσεια</a:t>
                      </a:r>
                      <a:endParaRPr lang="el-GR" sz="1100">
                        <a:latin typeface="Calibri"/>
                        <a:ea typeface="Calibri"/>
                        <a:cs typeface="Times New Roman"/>
                      </a:endParaRPr>
                    </a:p>
                    <a:p>
                      <a:pPr marL="457200" algn="just">
                        <a:lnSpc>
                          <a:spcPct val="115000"/>
                        </a:lnSpc>
                        <a:spcAft>
                          <a:spcPts val="0"/>
                        </a:spcAft>
                      </a:pPr>
                      <a:r>
                        <a:rPr lang="el-GR" sz="1200">
                          <a:latin typeface="Times New Roman"/>
                          <a:ea typeface="Calibri"/>
                          <a:cs typeface="Times New Roman"/>
                        </a:rPr>
                        <a:t>11</a:t>
                      </a:r>
                      <a:r>
                        <a:rPr lang="el-GR" sz="1200" baseline="30000">
                          <a:latin typeface="Times New Roman"/>
                          <a:ea typeface="Calibri"/>
                          <a:cs typeface="Times New Roman"/>
                        </a:rPr>
                        <a:t>η</a:t>
                      </a:r>
                      <a:r>
                        <a:rPr lang="el-GR" sz="1200">
                          <a:latin typeface="Times New Roman"/>
                          <a:ea typeface="Calibri"/>
                          <a:cs typeface="Times New Roman"/>
                        </a:rPr>
                        <a:t> διδακτική ενότητα ,στίχοι ζ 139-259</a:t>
                      </a:r>
                      <a:endParaRPr lang="el-GR"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06272">
                <a:tc>
                  <a:txBody>
                    <a:bodyPr/>
                    <a:lstStyle/>
                    <a:p>
                      <a:pPr marL="457200" algn="just">
                        <a:lnSpc>
                          <a:spcPct val="115000"/>
                        </a:lnSpc>
                        <a:spcAft>
                          <a:spcPts val="0"/>
                        </a:spcAft>
                      </a:pPr>
                      <a:r>
                        <a:rPr lang="el-GR" sz="1200">
                          <a:latin typeface="Times New Roman"/>
                          <a:ea typeface="Calibri"/>
                          <a:cs typeface="Times New Roman"/>
                        </a:rPr>
                        <a:t>Τάξη: Α΄ Γυμνασίου</a:t>
                      </a:r>
                      <a:endParaRPr lang="el-GR" sz="110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1200" dirty="0">
                          <a:latin typeface="Times New Roman"/>
                          <a:ea typeface="Calibri"/>
                          <a:cs typeface="Times New Roman"/>
                        </a:rPr>
                        <a:t>Διδάσκουσα: Δ. Ρ. ΠΕ02</a:t>
                      </a:r>
                      <a:endParaRPr lang="el-GR"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2049" name="Rectangle 1"/>
          <p:cNvSpPr>
            <a:spLocks noChangeArrowheads="1"/>
          </p:cNvSpPr>
          <p:nvPr/>
        </p:nvSpPr>
        <p:spPr bwMode="auto">
          <a:xfrm>
            <a:off x="1285852" y="4202676"/>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Απαντώ στο ερωτηματολόγιο με ειλικρίνεια, με τον χαρακτηρισμό που εκφράζει καλύτερα τη γνώμη μου για την κάθε πρόταση: ΚΑΘΟΛΟΥ-ΛΙΓΟ-ΑΡΚΕΤΑ-ΠΟΛΥ</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Θέση ημερομηνίας"/>
          <p:cNvSpPr>
            <a:spLocks noGrp="1"/>
          </p:cNvSpPr>
          <p:nvPr>
            <p:ph type="dt" sz="half" idx="10"/>
          </p:nvPr>
        </p:nvSpPr>
        <p:spPr/>
        <p:txBody>
          <a:bodyPr/>
          <a:lstStyle/>
          <a:p>
            <a:fld id="{E2BA5C66-F660-4BF1-9908-0D7C999BA021}" type="datetime1">
              <a:rPr lang="el-GR" smtClean="0"/>
              <a:pPr/>
              <a:t>20/2/2019</a:t>
            </a:fld>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11</a:t>
            </a:fld>
            <a:endParaRPr lang="el-GR"/>
          </a:p>
        </p:txBody>
      </p:sp>
      <p:sp>
        <p:nvSpPr>
          <p:cNvPr id="8" name="7 - Θέση υποσέλιδου"/>
          <p:cNvSpPr>
            <a:spLocks noGrp="1"/>
          </p:cNvSpPr>
          <p:nvPr>
            <p:ph type="ftr" sz="quarter" idx="11"/>
          </p:nvPr>
        </p:nvSpPr>
        <p:spPr/>
        <p:txBody>
          <a:bodyPr/>
          <a:lstStyle/>
          <a:p>
            <a:r>
              <a:rPr lang="el-GR" smtClean="0"/>
              <a:t>Πάτρα</a:t>
            </a:r>
            <a:endParaRPr lang="el-GR"/>
          </a:p>
        </p:txBody>
      </p:sp>
      <p:sp>
        <p:nvSpPr>
          <p:cNvPr id="9"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2485150918"/>
              </p:ext>
            </p:extLst>
          </p:nvPr>
        </p:nvGraphicFramePr>
        <p:xfrm>
          <a:off x="0" y="-1"/>
          <a:ext cx="9144000" cy="5371785"/>
        </p:xfrm>
        <a:graphic>
          <a:graphicData uri="http://schemas.openxmlformats.org/drawingml/2006/table">
            <a:tbl>
              <a:tblPr firstRow="1" bandRow="1">
                <a:tableStyleId>{5C22544A-7EE6-4342-B048-85BDC9FD1C3A}</a:tableStyleId>
              </a:tblPr>
              <a:tblGrid>
                <a:gridCol w="3182189">
                  <a:extLst>
                    <a:ext uri="{9D8B030D-6E8A-4147-A177-3AD203B41FA5}">
                      <a16:colId xmlns:a16="http://schemas.microsoft.com/office/drawing/2014/main" val="20000"/>
                    </a:ext>
                  </a:extLst>
                </a:gridCol>
                <a:gridCol w="1604125">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485628">
                  <a:extLst>
                    <a:ext uri="{9D8B030D-6E8A-4147-A177-3AD203B41FA5}">
                      <a16:colId xmlns:a16="http://schemas.microsoft.com/office/drawing/2014/main" val="20003"/>
                    </a:ext>
                  </a:extLst>
                </a:gridCol>
                <a:gridCol w="1800488">
                  <a:extLst>
                    <a:ext uri="{9D8B030D-6E8A-4147-A177-3AD203B41FA5}">
                      <a16:colId xmlns:a16="http://schemas.microsoft.com/office/drawing/2014/main" val="20004"/>
                    </a:ext>
                  </a:extLst>
                </a:gridCol>
              </a:tblGrid>
              <a:tr h="402831">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ΕΙΔΙΚΑ ΚΡΙΤΗΡΙΑ</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ΚΑΘΟΛΟΥ</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ΛΙΓΟ</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ΑΡΚΕΤΑ</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dirty="0">
                          <a:solidFill>
                            <a:schemeClr val="bg1"/>
                          </a:solidFill>
                          <a:latin typeface="Times New Roman"/>
                          <a:ea typeface="Calibri"/>
                          <a:cs typeface="Times New Roman"/>
                        </a:rPr>
                        <a:t>ΠΟΛΥ</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0"/>
                  </a:ext>
                </a:extLst>
              </a:tr>
              <a:tr h="456910">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Μπόρεσα να αναλύσω τη σύνθετη ομηρική παρομοίωση</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1"/>
                  </a:ext>
                </a:extLst>
              </a:tr>
              <a:tr h="923012">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Μπόρεσα να διακρίνω στο κείμενο τα σημεία που μιλούσε ο αφηγητής-ποιητής και τα σημεία που μιλούσαν οι ήρωες</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2"/>
                  </a:ext>
                </a:extLst>
              </a:tr>
              <a:tr h="688543">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Μπόρεσα να προσδιορίσω τη δομή του λόγου του Οδυσσέα προς τη Ναυσικά</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3"/>
                  </a:ext>
                </a:extLst>
              </a:tr>
              <a:tr h="923012">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Μπόρεσα να επιλέξω από το κείμενο τα σωστά σημεία για να συνεχίσω την αφήγηση της ιστορίας στη 2</a:t>
                      </a:r>
                      <a:r>
                        <a:rPr lang="el-GR" sz="1400" baseline="30000" dirty="0">
                          <a:solidFill>
                            <a:schemeClr val="bg1"/>
                          </a:solidFill>
                          <a:latin typeface="Times New Roman"/>
                          <a:ea typeface="Calibri"/>
                          <a:cs typeface="Times New Roman"/>
                        </a:rPr>
                        <a:t>η</a:t>
                      </a:r>
                      <a:r>
                        <a:rPr lang="el-GR" sz="1400" dirty="0">
                          <a:solidFill>
                            <a:schemeClr val="bg1"/>
                          </a:solidFill>
                          <a:latin typeface="Times New Roman"/>
                          <a:ea typeface="Calibri"/>
                          <a:cs typeface="Times New Roman"/>
                        </a:rPr>
                        <a:t> εργασία</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4"/>
                  </a:ext>
                </a:extLst>
              </a:tr>
              <a:tr h="307038">
                <a:tc>
                  <a:txBody>
                    <a:bodyPr/>
                    <a:lstStyle/>
                    <a:p>
                      <a:pPr marL="457200" algn="l">
                        <a:lnSpc>
                          <a:spcPct val="115000"/>
                        </a:lnSpc>
                        <a:spcAft>
                          <a:spcPts val="0"/>
                        </a:spcAft>
                      </a:pPr>
                      <a:r>
                        <a:rPr lang="el-GR" sz="1400" b="1" dirty="0">
                          <a:solidFill>
                            <a:schemeClr val="bg1"/>
                          </a:solidFill>
                          <a:latin typeface="Times New Roman"/>
                          <a:ea typeface="Calibri"/>
                          <a:cs typeface="Times New Roman"/>
                        </a:rPr>
                        <a:t>ΓΕΝΙΚΑ ΚΡΙΤΗΡΙΑ</a:t>
                      </a:r>
                      <a:endParaRPr lang="el-GR" sz="1400" b="1"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b="1" dirty="0">
                          <a:solidFill>
                            <a:schemeClr val="bg1"/>
                          </a:solidFill>
                          <a:latin typeface="Times New Roman"/>
                          <a:ea typeface="Calibri"/>
                          <a:cs typeface="Times New Roman"/>
                        </a:rPr>
                        <a:t>ΚΑΘΟΛΟΥ</a:t>
                      </a:r>
                      <a:endParaRPr lang="el-GR" sz="1400" b="1"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b="1" dirty="0">
                          <a:solidFill>
                            <a:schemeClr val="bg1"/>
                          </a:solidFill>
                          <a:latin typeface="Times New Roman"/>
                          <a:ea typeface="Calibri"/>
                          <a:cs typeface="Times New Roman"/>
                        </a:rPr>
                        <a:t>ΛΙΓΟ</a:t>
                      </a:r>
                      <a:endParaRPr lang="el-GR" sz="1400" b="1"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b="1" dirty="0">
                          <a:solidFill>
                            <a:schemeClr val="bg1"/>
                          </a:solidFill>
                          <a:latin typeface="Times New Roman"/>
                          <a:ea typeface="Calibri"/>
                          <a:cs typeface="Times New Roman"/>
                        </a:rPr>
                        <a:t>ΑΡΚΕΤΑ</a:t>
                      </a:r>
                      <a:endParaRPr lang="el-GR" sz="1400" b="1"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r>
                        <a:rPr lang="el-GR" sz="1400" b="1" dirty="0">
                          <a:solidFill>
                            <a:schemeClr val="bg1"/>
                          </a:solidFill>
                          <a:latin typeface="Times New Roman"/>
                          <a:ea typeface="Calibri"/>
                          <a:cs typeface="Times New Roman"/>
                        </a:rPr>
                        <a:t>ΠΟΛΥ</a:t>
                      </a:r>
                      <a:endParaRPr lang="el-GR" sz="1400" b="1" dirty="0">
                        <a:solidFill>
                          <a:schemeClr val="bg1"/>
                        </a:solidFill>
                        <a:latin typeface="Calibri"/>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5"/>
                  </a:ext>
                </a:extLst>
              </a:tr>
              <a:tr h="456910">
                <a:tc>
                  <a:txBody>
                    <a:bodyPr/>
                    <a:lstStyle/>
                    <a:p>
                      <a:pPr marL="457200" algn="l">
                        <a:lnSpc>
                          <a:spcPct val="115000"/>
                        </a:lnSpc>
                        <a:spcAft>
                          <a:spcPts val="0"/>
                        </a:spcAft>
                      </a:pPr>
                      <a:r>
                        <a:rPr lang="el-GR" sz="1400" dirty="0">
                          <a:solidFill>
                            <a:schemeClr val="bg1"/>
                          </a:solidFill>
                          <a:latin typeface="Times New Roman"/>
                          <a:ea typeface="Calibri"/>
                          <a:cs typeface="Times New Roman"/>
                        </a:rPr>
                        <a:t>Κατανόησα το φύλλο εργασίας που μου δόθηκε</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6"/>
                  </a:ext>
                </a:extLst>
              </a:tr>
              <a:tr h="456910">
                <a:tc>
                  <a:txBody>
                    <a:bodyPr/>
                    <a:lstStyle/>
                    <a:p>
                      <a:pPr algn="l">
                        <a:lnSpc>
                          <a:spcPct val="115000"/>
                        </a:lnSpc>
                        <a:spcAft>
                          <a:spcPts val="0"/>
                        </a:spcAft>
                      </a:pPr>
                      <a:r>
                        <a:rPr lang="el-GR" sz="1400" dirty="0">
                          <a:solidFill>
                            <a:schemeClr val="bg1"/>
                          </a:solidFill>
                          <a:latin typeface="Times New Roman"/>
                          <a:ea typeface="Calibri"/>
                          <a:cs typeface="Calibri"/>
                        </a:rPr>
                        <a:t>Όταν απαντούσα στις ερωτήσεις έδειξα την απαιτούμενη προσοχή</a:t>
                      </a:r>
                      <a:endParaRPr lang="el-GR" sz="1400" dirty="0">
                        <a:solidFill>
                          <a:schemeClr val="bg1"/>
                        </a:solidFill>
                        <a:latin typeface="Calibri"/>
                        <a:ea typeface="Calibri"/>
                        <a:cs typeface="Calibri"/>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7"/>
                  </a:ext>
                </a:extLst>
              </a:tr>
              <a:tr h="456910">
                <a:tc>
                  <a:txBody>
                    <a:bodyPr/>
                    <a:lstStyle/>
                    <a:p>
                      <a:pPr marL="457200" algn="l">
                        <a:lnSpc>
                          <a:spcPct val="115000"/>
                        </a:lnSpc>
                        <a:spcAft>
                          <a:spcPts val="0"/>
                        </a:spcAft>
                      </a:pPr>
                      <a:r>
                        <a:rPr lang="el-GR" sz="1400" dirty="0">
                          <a:solidFill>
                            <a:schemeClr val="bg1"/>
                          </a:solidFill>
                          <a:latin typeface="Times New Roman"/>
                          <a:ea typeface="Calibri"/>
                          <a:cs typeface="Times New Roman"/>
                        </a:rPr>
                        <a:t>Συνάντησα δυσκολίες στην εργασία αυτή</a:t>
                      </a:r>
                      <a:endParaRPr lang="el-GR" sz="1400" dirty="0">
                        <a:solidFill>
                          <a:schemeClr val="bg1"/>
                        </a:solidFill>
                        <a:latin typeface="Calibri"/>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tc>
                  <a:txBody>
                    <a:bodyPr/>
                    <a:lstStyle/>
                    <a:p>
                      <a:pPr marL="457200" algn="l">
                        <a:lnSpc>
                          <a:spcPct val="115000"/>
                        </a:lnSpc>
                        <a:spcAft>
                          <a:spcPts val="0"/>
                        </a:spcAft>
                      </a:pPr>
                      <a:endParaRPr lang="el-GR" sz="1400" dirty="0">
                        <a:solidFill>
                          <a:schemeClr val="bg1"/>
                        </a:solidFill>
                        <a:latin typeface="Times New Roman"/>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val="10008"/>
                  </a:ext>
                </a:extLst>
              </a:tr>
            </a:tbl>
          </a:graphicData>
        </a:graphic>
      </p:graphicFrame>
      <p:sp>
        <p:nvSpPr>
          <p:cNvPr id="1025" name="Rectangle 1"/>
          <p:cNvSpPr>
            <a:spLocks noChangeArrowheads="1"/>
          </p:cNvSpPr>
          <p:nvPr/>
        </p:nvSpPr>
        <p:spPr bwMode="auto">
          <a:xfrm>
            <a:off x="0" y="4797152"/>
            <a:ext cx="9070848"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δυσκολίες που συνάντησα στην εργασία μου αφορούν:</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β)</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Αυτό το οποίο πρέπει να κάνω καλύτερα / αυτό για το οποίο πρέπει να προσπαθήσω περισσότερο είναι:</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Θέση ημερομηνίας"/>
          <p:cNvSpPr>
            <a:spLocks noGrp="1"/>
          </p:cNvSpPr>
          <p:nvPr>
            <p:ph type="dt" sz="half" idx="10"/>
          </p:nvPr>
        </p:nvSpPr>
        <p:spPr/>
        <p:txBody>
          <a:bodyPr/>
          <a:lstStyle/>
          <a:p>
            <a:fld id="{2CD9A55C-0029-4E37-8434-10C734E6D082}" type="datetime1">
              <a:rPr lang="el-GR" smtClean="0"/>
              <a:pPr/>
              <a:t>20/2/2019</a:t>
            </a:fld>
            <a:endParaRPr lang="el-GR"/>
          </a:p>
        </p:txBody>
      </p:sp>
      <p:sp>
        <p:nvSpPr>
          <p:cNvPr id="7" name="6 - Θέση αριθμού διαφάνειας"/>
          <p:cNvSpPr>
            <a:spLocks noGrp="1"/>
          </p:cNvSpPr>
          <p:nvPr>
            <p:ph type="sldNum" sz="quarter" idx="12"/>
          </p:nvPr>
        </p:nvSpPr>
        <p:spPr/>
        <p:txBody>
          <a:bodyPr/>
          <a:lstStyle/>
          <a:p>
            <a:fld id="{F29A7158-0E4D-427B-8FCF-5190FB452F19}" type="slidenum">
              <a:rPr lang="el-GR" smtClean="0"/>
              <a:pPr/>
              <a:t>12</a:t>
            </a:fld>
            <a:endParaRPr lang="el-GR"/>
          </a:p>
        </p:txBody>
      </p:sp>
      <p:sp>
        <p:nvSpPr>
          <p:cNvPr id="8" name="7 - Θέση υποσέλιδου"/>
          <p:cNvSpPr>
            <a:spLocks noGrp="1"/>
          </p:cNvSpPr>
          <p:nvPr>
            <p:ph type="ftr" sz="quarter" idx="11"/>
          </p:nvPr>
        </p:nvSpPr>
        <p:spPr/>
        <p:txBody>
          <a:bodyPr/>
          <a:lstStyle/>
          <a:p>
            <a:r>
              <a:rPr lang="el-GR" smtClean="0"/>
              <a:t>Πάτρα</a:t>
            </a:r>
            <a:endParaRPr lang="el-G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BDBC01D-C3C2-4666-82E7-D480A036F77A}" type="datetime1">
              <a:rPr lang="el-GR" smtClean="0"/>
              <a:pPr/>
              <a:t>20/2/2019</a:t>
            </a:fld>
            <a:endParaRPr lang="el-GR"/>
          </a:p>
        </p:txBody>
      </p:sp>
      <p:sp>
        <p:nvSpPr>
          <p:cNvPr id="3" name="2 - Θέση υποσέλιδου"/>
          <p:cNvSpPr>
            <a:spLocks noGrp="1"/>
          </p:cNvSpPr>
          <p:nvPr>
            <p:ph type="ftr" sz="quarter" idx="11"/>
          </p:nvPr>
        </p:nvSpPr>
        <p:spPr/>
        <p:txBody>
          <a:bodyPr/>
          <a:lstStyle/>
          <a:p>
            <a:r>
              <a:rPr lang="el-GR" smtClean="0"/>
              <a:t>Πάτρα</a:t>
            </a:r>
            <a:endParaRPr lang="el-GR"/>
          </a:p>
        </p:txBody>
      </p:sp>
      <p:sp>
        <p:nvSpPr>
          <p:cNvPr id="4" name="3 - Θέση αριθμού διαφάνειας"/>
          <p:cNvSpPr>
            <a:spLocks noGrp="1"/>
          </p:cNvSpPr>
          <p:nvPr>
            <p:ph type="sldNum" sz="quarter" idx="12"/>
          </p:nvPr>
        </p:nvSpPr>
        <p:spPr/>
        <p:txBody>
          <a:bodyPr/>
          <a:lstStyle/>
          <a:p>
            <a:fld id="{F29A7158-0E4D-427B-8FCF-5190FB452F19}" type="slidenum">
              <a:rPr lang="el-GR" smtClean="0"/>
              <a:pPr/>
              <a:t>13</a:t>
            </a:fld>
            <a:endParaRPr lang="el-GR"/>
          </a:p>
        </p:txBody>
      </p:sp>
      <p:sp>
        <p:nvSpPr>
          <p:cNvPr id="6" name="TextBox 5"/>
          <p:cNvSpPr txBox="1"/>
          <p:nvPr/>
        </p:nvSpPr>
        <p:spPr>
          <a:xfrm>
            <a:off x="2483768" y="0"/>
            <a:ext cx="1872208" cy="216024"/>
          </a:xfrm>
          <a:prstGeom prst="rect">
            <a:avLst/>
          </a:prstGeom>
          <a:solidFill>
            <a:schemeClr val="bg1">
              <a:lumMod val="65000"/>
            </a:schemeClr>
          </a:solidFill>
        </p:spPr>
        <p:txBody>
          <a:bodyPr wrap="square" rtlCol="0">
            <a:spAutoFit/>
          </a:bodyPr>
          <a:lstStyle/>
          <a:p>
            <a:endParaRPr lang="el-GR"/>
          </a:p>
        </p:txBody>
      </p:sp>
      <p:pic>
        <p:nvPicPr>
          <p:cNvPr id="7" name="Εικόνα 6"/>
          <p:cNvPicPr>
            <a:picLocks noChangeAspect="1"/>
          </p:cNvPicPr>
          <p:nvPr/>
        </p:nvPicPr>
        <p:blipFill>
          <a:blip r:embed="rId2"/>
          <a:stretch>
            <a:fillRect/>
          </a:stretch>
        </p:blipFill>
        <p:spPr>
          <a:xfrm>
            <a:off x="161925" y="0"/>
            <a:ext cx="8982075" cy="683895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i="1" u="sng" dirty="0" smtClean="0"/>
              <a:t>Β. ΠΑΡΑΤΗΡΗΣΗ </a:t>
            </a:r>
            <a:r>
              <a:rPr lang="el-GR" dirty="0" smtClean="0"/>
              <a:t/>
            </a:r>
            <a:br>
              <a:rPr lang="el-GR" dirty="0" smtClean="0"/>
            </a:br>
            <a:endParaRPr lang="el-GR" dirty="0"/>
          </a:p>
        </p:txBody>
      </p:sp>
      <p:sp>
        <p:nvSpPr>
          <p:cNvPr id="3" name="2 - Θέση περιεχομένου"/>
          <p:cNvSpPr>
            <a:spLocks noGrp="1"/>
          </p:cNvSpPr>
          <p:nvPr>
            <p:ph idx="1"/>
          </p:nvPr>
        </p:nvSpPr>
        <p:spPr>
          <a:xfrm>
            <a:off x="1054193" y="1300014"/>
            <a:ext cx="7890080" cy="5005536"/>
          </a:xfrm>
        </p:spPr>
        <p:txBody>
          <a:bodyPr>
            <a:normAutofit fontScale="92500"/>
          </a:bodyPr>
          <a:lstStyle/>
          <a:p>
            <a:pPr algn="just">
              <a:buFont typeface="Wingdings" panose="05000000000000000000" pitchFamily="2" charset="2"/>
              <a:buChar char="Ø"/>
            </a:pPr>
            <a:r>
              <a:rPr lang="el-GR" dirty="0" smtClean="0"/>
              <a:t> Δίναμε περισσότερο χρόνο στις ομάδες για να παρατηρούμε τη λειτουργικότητα της σύνθεσής τους. Έτσι είχαμε πιο ουσιαστική ανατροφοδότηση.</a:t>
            </a:r>
          </a:p>
          <a:p>
            <a:pPr algn="just">
              <a:buFont typeface="Wingdings" panose="05000000000000000000" pitchFamily="2" charset="2"/>
              <a:buChar char="Ø"/>
            </a:pPr>
            <a:r>
              <a:rPr lang="el-GR" dirty="0" smtClean="0"/>
              <a:t>Πιο «βολική» στα μονόωρα μαθήματα</a:t>
            </a:r>
          </a:p>
          <a:p>
            <a:pPr algn="just">
              <a:buFont typeface="Wingdings" panose="05000000000000000000" pitchFamily="2" charset="2"/>
              <a:buChar char="Ø"/>
            </a:pPr>
            <a:r>
              <a:rPr lang="el-GR" dirty="0" smtClean="0"/>
              <a:t>Παρατηρούσαμε πώς μαθαίνουν οι μαθητές</a:t>
            </a:r>
          </a:p>
          <a:p>
            <a:pPr>
              <a:buFont typeface="Wingdings" panose="05000000000000000000" pitchFamily="2" charset="2"/>
              <a:buChar char="Ø"/>
            </a:pPr>
            <a:r>
              <a:rPr lang="el-GR" dirty="0" smtClean="0"/>
              <a:t>Χαρακτηριστικά επικοινωνίας: «περιθωριοποίηση», ακατάλληλη χρήση λέξεων, φαινόμενα αλληλοκατηγοριών» κ.τ.λ.</a:t>
            </a:r>
          </a:p>
          <a:p>
            <a:pPr algn="just"/>
            <a:endParaRPr lang="el-GR" dirty="0"/>
          </a:p>
        </p:txBody>
      </p:sp>
      <p:sp>
        <p:nvSpPr>
          <p:cNvPr id="4" name="3 - Θέση ημερομηνίας"/>
          <p:cNvSpPr>
            <a:spLocks noGrp="1"/>
          </p:cNvSpPr>
          <p:nvPr>
            <p:ph type="dt" sz="half" idx="10"/>
          </p:nvPr>
        </p:nvSpPr>
        <p:spPr/>
        <p:txBody>
          <a:bodyPr/>
          <a:lstStyle/>
          <a:p>
            <a:fld id="{0DD2E718-18AA-465F-B675-C85EFE94BAF1}"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14</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021563" cy="450989"/>
          </a:xfrm>
          <a:solidFill>
            <a:schemeClr val="bg1"/>
          </a:solidFill>
        </p:spPr>
        <p:txBody>
          <a:bodyPr>
            <a:normAutofit fontScale="90000"/>
          </a:bodyPr>
          <a:lstStyle/>
          <a:p>
            <a:pPr algn="ctr"/>
            <a:r>
              <a:rPr lang="el-GR" b="1" dirty="0" smtClean="0"/>
              <a:t/>
            </a:r>
            <a:br>
              <a:rPr lang="el-GR" b="1" dirty="0" smtClean="0"/>
            </a:br>
            <a:r>
              <a:rPr lang="el-GR" b="1" dirty="0" smtClean="0"/>
              <a:t>ΦΥΛΛΟ   ΠΑΡΑΤΗΡΗΣΗΣ</a:t>
            </a:r>
            <a:r>
              <a:rPr lang="el-GR" dirty="0" smtClean="0"/>
              <a:t/>
            </a:r>
            <a:br>
              <a:rPr lang="el-GR" dirty="0" smtClean="0"/>
            </a:br>
            <a:endParaRPr lang="el-GR" dirty="0"/>
          </a:p>
        </p:txBody>
      </p:sp>
      <p:sp>
        <p:nvSpPr>
          <p:cNvPr id="3" name="2 - Θέση περιεχομένου"/>
          <p:cNvSpPr>
            <a:spLocks noGrp="1"/>
          </p:cNvSpPr>
          <p:nvPr>
            <p:ph idx="1"/>
          </p:nvPr>
        </p:nvSpPr>
        <p:spPr>
          <a:xfrm>
            <a:off x="0" y="428604"/>
            <a:ext cx="9070848" cy="1667531"/>
          </a:xfrm>
          <a:solidFill>
            <a:schemeClr val="bg1"/>
          </a:solidFill>
        </p:spPr>
        <p:txBody>
          <a:bodyPr>
            <a:normAutofit lnSpcReduction="10000"/>
          </a:bodyPr>
          <a:lstStyle/>
          <a:p>
            <a:r>
              <a:rPr lang="el-GR" sz="1400" b="1" dirty="0" smtClean="0"/>
              <a:t>Ημερομηνία: </a:t>
            </a:r>
          </a:p>
          <a:p>
            <a:r>
              <a:rPr lang="el-GR" sz="1400" b="1" dirty="0" smtClean="0"/>
              <a:t>Σχολείο: Γυμνάσιο Αγίου Βλασίου</a:t>
            </a:r>
          </a:p>
          <a:p>
            <a:r>
              <a:rPr lang="el-GR" sz="1400" b="1" dirty="0" smtClean="0"/>
              <a:t>Τάξη: Γ΄ Γυμνασίου</a:t>
            </a:r>
          </a:p>
          <a:p>
            <a:r>
              <a:rPr lang="el-GR" sz="1400" b="1" dirty="0" smtClean="0"/>
              <a:t>Μάθημα/ Ενότητα: Κοινωνική και Πολιτική Αγωγή</a:t>
            </a:r>
          </a:p>
          <a:p>
            <a:r>
              <a:rPr lang="el-GR" sz="1400" b="1" dirty="0" smtClean="0"/>
              <a:t>Κεφάλαιο 5 «Κοινωνικοποίηση και Κοινωνικός Έλεγχος»</a:t>
            </a:r>
          </a:p>
          <a:p>
            <a:r>
              <a:rPr lang="el-GR" sz="1400" b="1" dirty="0" smtClean="0"/>
              <a:t>Διδάσκουσα: E. Α.  ΠΕ02</a:t>
            </a:r>
          </a:p>
          <a:p>
            <a:endParaRPr lang="el-GR" sz="1400" dirty="0"/>
          </a:p>
        </p:txBody>
      </p:sp>
      <p:graphicFrame>
        <p:nvGraphicFramePr>
          <p:cNvPr id="4" name="3 - Πίνακας"/>
          <p:cNvGraphicFramePr>
            <a:graphicFrameLocks noGrp="1"/>
          </p:cNvGraphicFramePr>
          <p:nvPr>
            <p:extLst>
              <p:ext uri="{D42A27DB-BD31-4B8C-83A1-F6EECF244321}">
                <p14:modId xmlns:p14="http://schemas.microsoft.com/office/powerpoint/2010/main" val="1642174678"/>
              </p:ext>
            </p:extLst>
          </p:nvPr>
        </p:nvGraphicFramePr>
        <p:xfrm>
          <a:off x="0" y="2096135"/>
          <a:ext cx="9144000" cy="479177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062">
                <a:tc>
                  <a:txBody>
                    <a:bodyPr/>
                    <a:lstStyle/>
                    <a:p>
                      <a:pPr marL="457200" algn="just">
                        <a:lnSpc>
                          <a:spcPct val="115000"/>
                        </a:lnSpc>
                        <a:spcAft>
                          <a:spcPts val="0"/>
                        </a:spcAft>
                      </a:pPr>
                      <a:r>
                        <a:rPr lang="el-GR" sz="900" b="1" dirty="0">
                          <a:solidFill>
                            <a:schemeClr val="tx1"/>
                          </a:solidFill>
                          <a:latin typeface="Times New Roman"/>
                          <a:ea typeface="Calibri"/>
                          <a:cs typeface="Times New Roman"/>
                        </a:rPr>
                        <a:t>Κριτήρια</a:t>
                      </a:r>
                      <a:endParaRPr lang="el-GR" sz="900" dirty="0">
                        <a:solidFill>
                          <a:schemeClr val="tx1"/>
                        </a:solidFill>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solidFill>
                            <a:schemeClr val="tx1"/>
                          </a:solidFill>
                          <a:latin typeface="Times New Roman"/>
                          <a:ea typeface="Calibri"/>
                          <a:cs typeface="Times New Roman"/>
                        </a:rPr>
                        <a:t>Μαθητής/-</a:t>
                      </a:r>
                      <a:r>
                        <a:rPr lang="el-GR" sz="900" dirty="0" err="1">
                          <a:solidFill>
                            <a:schemeClr val="tx1"/>
                          </a:solidFill>
                          <a:latin typeface="Times New Roman"/>
                          <a:ea typeface="Calibri"/>
                          <a:cs typeface="Times New Roman"/>
                        </a:rPr>
                        <a:t>ήτρια </a:t>
                      </a:r>
                      <a:r>
                        <a:rPr lang="el-GR" sz="900" dirty="0">
                          <a:solidFill>
                            <a:schemeClr val="tx1"/>
                          </a:solidFill>
                          <a:latin typeface="Times New Roman"/>
                          <a:ea typeface="Calibri"/>
                          <a:cs typeface="Times New Roman"/>
                        </a:rPr>
                        <a:t>1</a:t>
                      </a:r>
                      <a:endParaRPr lang="el-GR" sz="900" dirty="0">
                        <a:solidFill>
                          <a:schemeClr val="tx1"/>
                        </a:solidFill>
                        <a:latin typeface="Calibri"/>
                        <a:ea typeface="Calibri"/>
                        <a:cs typeface="Times New Roman"/>
                      </a:endParaRPr>
                    </a:p>
                    <a:p>
                      <a:pPr marL="457200" algn="just">
                        <a:lnSpc>
                          <a:spcPct val="115000"/>
                        </a:lnSpc>
                        <a:spcAft>
                          <a:spcPts val="0"/>
                        </a:spcAft>
                      </a:pPr>
                      <a:r>
                        <a:rPr lang="el-GR" sz="900" dirty="0">
                          <a:solidFill>
                            <a:schemeClr val="tx1"/>
                          </a:solidFill>
                          <a:latin typeface="Times New Roman"/>
                          <a:ea typeface="Calibri"/>
                          <a:cs typeface="Times New Roman"/>
                        </a:rPr>
                        <a:t>Κ.Μ.</a:t>
                      </a:r>
                      <a:endParaRPr lang="el-GR" sz="900" dirty="0">
                        <a:solidFill>
                          <a:schemeClr val="tx1"/>
                        </a:solidFill>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solidFill>
                            <a:schemeClr val="tx1"/>
                          </a:solidFill>
                          <a:latin typeface="Times New Roman"/>
                          <a:ea typeface="Calibri"/>
                          <a:cs typeface="Times New Roman"/>
                        </a:rPr>
                        <a:t>Μαθητής/-</a:t>
                      </a:r>
                      <a:r>
                        <a:rPr lang="el-GR" sz="900" dirty="0" err="1">
                          <a:solidFill>
                            <a:schemeClr val="tx1"/>
                          </a:solidFill>
                          <a:latin typeface="Times New Roman"/>
                          <a:ea typeface="Calibri"/>
                          <a:cs typeface="Times New Roman"/>
                        </a:rPr>
                        <a:t>ήτρια </a:t>
                      </a:r>
                      <a:r>
                        <a:rPr lang="el-GR" sz="900" dirty="0">
                          <a:solidFill>
                            <a:schemeClr val="tx1"/>
                          </a:solidFill>
                          <a:latin typeface="Times New Roman"/>
                          <a:ea typeface="Calibri"/>
                          <a:cs typeface="Times New Roman"/>
                        </a:rPr>
                        <a:t>2 </a:t>
                      </a:r>
                      <a:endParaRPr lang="el-GR" sz="900" dirty="0">
                        <a:solidFill>
                          <a:schemeClr val="tx1"/>
                        </a:solidFill>
                        <a:latin typeface="Calibri"/>
                        <a:ea typeface="Calibri"/>
                        <a:cs typeface="Times New Roman"/>
                      </a:endParaRPr>
                    </a:p>
                    <a:p>
                      <a:pPr marL="457200" algn="just">
                        <a:lnSpc>
                          <a:spcPct val="115000"/>
                        </a:lnSpc>
                        <a:spcAft>
                          <a:spcPts val="0"/>
                        </a:spcAft>
                      </a:pPr>
                      <a:r>
                        <a:rPr lang="el-GR" sz="900" dirty="0">
                          <a:solidFill>
                            <a:schemeClr val="tx1"/>
                          </a:solidFill>
                          <a:latin typeface="Times New Roman"/>
                          <a:ea typeface="Calibri"/>
                          <a:cs typeface="Times New Roman"/>
                        </a:rPr>
                        <a:t>Φ.Ζ.</a:t>
                      </a:r>
                      <a:endParaRPr lang="el-GR" sz="900" dirty="0">
                        <a:solidFill>
                          <a:schemeClr val="tx1"/>
                        </a:solidFill>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solidFill>
                            <a:schemeClr val="tx1"/>
                          </a:solidFill>
                          <a:latin typeface="Times New Roman"/>
                          <a:ea typeface="Calibri"/>
                          <a:cs typeface="Times New Roman"/>
                        </a:rPr>
                        <a:t>Μαθητής/-</a:t>
                      </a:r>
                      <a:r>
                        <a:rPr lang="el-GR" sz="900" dirty="0" err="1">
                          <a:solidFill>
                            <a:schemeClr val="tx1"/>
                          </a:solidFill>
                          <a:latin typeface="Times New Roman"/>
                          <a:ea typeface="Calibri"/>
                          <a:cs typeface="Times New Roman"/>
                        </a:rPr>
                        <a:t>ήτρια</a:t>
                      </a:r>
                      <a:r>
                        <a:rPr lang="el-GR" sz="900" dirty="0">
                          <a:solidFill>
                            <a:schemeClr val="tx1"/>
                          </a:solidFill>
                          <a:latin typeface="Times New Roman"/>
                          <a:ea typeface="Calibri"/>
                          <a:cs typeface="Times New Roman"/>
                        </a:rPr>
                        <a:t> 3</a:t>
                      </a:r>
                      <a:endParaRPr lang="el-GR" sz="900" dirty="0">
                        <a:solidFill>
                          <a:schemeClr val="tx1"/>
                        </a:solidFill>
                        <a:latin typeface="Calibri"/>
                        <a:ea typeface="Calibri"/>
                        <a:cs typeface="Times New Roman"/>
                      </a:endParaRPr>
                    </a:p>
                    <a:p>
                      <a:pPr marL="457200" algn="just">
                        <a:lnSpc>
                          <a:spcPct val="115000"/>
                        </a:lnSpc>
                        <a:spcAft>
                          <a:spcPts val="0"/>
                        </a:spcAft>
                      </a:pPr>
                      <a:r>
                        <a:rPr lang="el-GR" sz="900" dirty="0">
                          <a:solidFill>
                            <a:schemeClr val="tx1"/>
                          </a:solidFill>
                          <a:latin typeface="Times New Roman"/>
                          <a:ea typeface="Calibri"/>
                          <a:cs typeface="Times New Roman"/>
                        </a:rPr>
                        <a:t>Γ.Κ.</a:t>
                      </a:r>
                      <a:endParaRPr lang="el-GR" sz="900" dirty="0">
                        <a:solidFill>
                          <a:schemeClr val="tx1"/>
                        </a:solidFill>
                        <a:latin typeface="Calibri"/>
                        <a:ea typeface="Calibri"/>
                        <a:cs typeface="Times New Roman"/>
                      </a:endParaRPr>
                    </a:p>
                    <a:p>
                      <a:pPr marL="457200" algn="just">
                        <a:lnSpc>
                          <a:spcPct val="115000"/>
                        </a:lnSpc>
                        <a:spcAft>
                          <a:spcPts val="0"/>
                        </a:spcAft>
                      </a:pPr>
                      <a:r>
                        <a:rPr lang="el-GR" sz="900" dirty="0">
                          <a:solidFill>
                            <a:schemeClr val="tx1"/>
                          </a:solidFill>
                          <a:latin typeface="Times New Roman"/>
                          <a:ea typeface="Calibri"/>
                          <a:cs typeface="Times New Roman"/>
                        </a:rPr>
                        <a:t> </a:t>
                      </a:r>
                      <a:endParaRPr lang="el-GR" sz="900" dirty="0">
                        <a:solidFill>
                          <a:schemeClr val="tx1"/>
                        </a:solidFill>
                        <a:latin typeface="Calibri"/>
                        <a:ea typeface="Calibri"/>
                        <a:cs typeface="Times New Roman"/>
                      </a:endParaRPr>
                    </a:p>
                  </a:txBody>
                  <a:tcPr marL="68580" marR="68580" marT="0" marB="0"/>
                </a:tc>
                <a:tc>
                  <a:txBody>
                    <a:bodyPr/>
                    <a:lstStyle/>
                    <a:p>
                      <a:pPr marL="457200" indent="-342900" algn="ctr">
                        <a:lnSpc>
                          <a:spcPct val="115000"/>
                        </a:lnSpc>
                        <a:spcAft>
                          <a:spcPts val="0"/>
                        </a:spcAft>
                      </a:pPr>
                      <a:r>
                        <a:rPr lang="el-GR" sz="900" dirty="0">
                          <a:solidFill>
                            <a:schemeClr val="tx1"/>
                          </a:solidFill>
                          <a:latin typeface="Times New Roman"/>
                          <a:ea typeface="Calibri"/>
                          <a:cs typeface="Times New Roman"/>
                        </a:rPr>
                        <a:t>                Μαθητής/-</a:t>
                      </a:r>
                      <a:r>
                        <a:rPr lang="el-GR" sz="900" dirty="0" err="1">
                          <a:solidFill>
                            <a:schemeClr val="tx1"/>
                          </a:solidFill>
                          <a:latin typeface="Times New Roman"/>
                          <a:ea typeface="Calibri"/>
                          <a:cs typeface="Times New Roman"/>
                        </a:rPr>
                        <a:t>ήτρια</a:t>
                      </a:r>
                      <a:r>
                        <a:rPr lang="el-GR" sz="900" dirty="0">
                          <a:solidFill>
                            <a:schemeClr val="tx1"/>
                          </a:solidFill>
                          <a:latin typeface="Times New Roman"/>
                          <a:ea typeface="Calibri"/>
                          <a:cs typeface="Times New Roman"/>
                        </a:rPr>
                        <a:t> 4</a:t>
                      </a:r>
                      <a:endParaRPr lang="el-GR" sz="900" dirty="0">
                        <a:solidFill>
                          <a:schemeClr val="tx1"/>
                        </a:solidFill>
                        <a:latin typeface="Calibri"/>
                        <a:ea typeface="Calibri"/>
                        <a:cs typeface="Times New Roman"/>
                      </a:endParaRPr>
                    </a:p>
                    <a:p>
                      <a:pPr marL="457200" indent="-342900" algn="ctr">
                        <a:lnSpc>
                          <a:spcPct val="115000"/>
                        </a:lnSpc>
                        <a:spcAft>
                          <a:spcPts val="0"/>
                        </a:spcAft>
                      </a:pPr>
                      <a:r>
                        <a:rPr lang="el-GR" sz="900" dirty="0">
                          <a:solidFill>
                            <a:schemeClr val="tx1"/>
                          </a:solidFill>
                          <a:latin typeface="Times New Roman"/>
                          <a:ea typeface="Calibri"/>
                          <a:cs typeface="Times New Roman"/>
                        </a:rPr>
                        <a:t>Γ.Β.</a:t>
                      </a:r>
                      <a:endParaRPr lang="el-GR" sz="900"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05016">
                <a:tc>
                  <a:txBody>
                    <a:bodyPr/>
                    <a:lstStyle/>
                    <a:p>
                      <a:pPr marL="457200">
                        <a:lnSpc>
                          <a:spcPct val="115000"/>
                        </a:lnSpc>
                        <a:spcAft>
                          <a:spcPts val="0"/>
                        </a:spcAft>
                      </a:pPr>
                      <a:r>
                        <a:rPr lang="el-GR" sz="900" dirty="0">
                          <a:latin typeface="Times New Roman"/>
                          <a:ea typeface="Calibri"/>
                          <a:cs typeface="Times New Roman"/>
                        </a:rPr>
                        <a:t>Κατανοεί τις έννοιες  «</a:t>
                      </a:r>
                      <a:r>
                        <a:rPr lang="el-GR" sz="900" b="1" dirty="0">
                          <a:latin typeface="Times New Roman"/>
                          <a:ea typeface="Calibri"/>
                          <a:cs typeface="Times New Roman"/>
                        </a:rPr>
                        <a:t>κοινωνικοποίηση</a:t>
                      </a:r>
                      <a:r>
                        <a:rPr lang="el-GR" sz="900" dirty="0">
                          <a:latin typeface="Times New Roman"/>
                          <a:ea typeface="Calibri"/>
                          <a:cs typeface="Times New Roman"/>
                        </a:rPr>
                        <a:t>» και «</a:t>
                      </a:r>
                      <a:r>
                        <a:rPr lang="el-GR" sz="900" b="1" dirty="0">
                          <a:latin typeface="Times New Roman"/>
                          <a:ea typeface="Calibri"/>
                          <a:cs typeface="Times New Roman"/>
                        </a:rPr>
                        <a:t>κοινωνικός έλεγχος</a:t>
                      </a:r>
                      <a:r>
                        <a:rPr lang="el-GR" sz="900" dirty="0">
                          <a:latin typeface="Times New Roman"/>
                          <a:ea typeface="Calibri"/>
                          <a:cs typeface="Times New Roman"/>
                        </a:rPr>
                        <a:t>»</a:t>
                      </a:r>
                      <a:endParaRPr lang="el-GR" sz="900" dirty="0">
                        <a:latin typeface="Calibri"/>
                        <a:ea typeface="Calibri"/>
                        <a:cs typeface="Times New Roman"/>
                      </a:endParaRPr>
                    </a:p>
                  </a:txBody>
                  <a:tcPr marL="68580" marR="68580" marT="0" marB="0"/>
                </a:tc>
                <a:tc>
                  <a:txBody>
                    <a:bodyPr/>
                    <a:lstStyle/>
                    <a:p>
                      <a:pPr marL="457200">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nSpc>
                          <a:spcPct val="115000"/>
                        </a:lnSpc>
                        <a:spcAft>
                          <a:spcPts val="0"/>
                        </a:spcAft>
                      </a:pPr>
                      <a:r>
                        <a:rPr lang="el-GR" sz="900" dirty="0">
                          <a:latin typeface="Times New Roman"/>
                          <a:ea typeface="Calibri"/>
                          <a:cs typeface="Times New Roman"/>
                        </a:rPr>
                        <a:t>           ΝΑΙ</a:t>
                      </a:r>
                      <a:endParaRPr lang="el-GR" sz="900" dirty="0">
                        <a:latin typeface="Calibri"/>
                        <a:ea typeface="Calibri"/>
                        <a:cs typeface="Times New Roman"/>
                      </a:endParaRPr>
                    </a:p>
                  </a:txBody>
                  <a:tcPr marL="68580" marR="68580" marT="0" marB="0"/>
                </a:tc>
                <a:tc>
                  <a:txBody>
                    <a:bodyPr/>
                    <a:lstStyle/>
                    <a:p>
                      <a:pPr marL="228600" algn="just">
                        <a:lnSpc>
                          <a:spcPct val="115000"/>
                        </a:lnSpc>
                        <a:spcAft>
                          <a:spcPts val="0"/>
                        </a:spcAft>
                      </a:pPr>
                      <a:endParaRPr lang="el-GR" sz="900" dirty="0">
                        <a:latin typeface="Times New Roman"/>
                        <a:ea typeface="Calibri"/>
                        <a:cs typeface="Times New Roman"/>
                      </a:endParaRPr>
                    </a:p>
                    <a:p>
                      <a:pPr marL="228600" algn="just">
                        <a:lnSpc>
                          <a:spcPct val="115000"/>
                        </a:lnSpc>
                        <a:spcAft>
                          <a:spcPts val="0"/>
                        </a:spcAft>
                      </a:pPr>
                      <a:r>
                        <a:rPr lang="el-GR" sz="900" dirty="0">
                          <a:latin typeface="Times New Roman"/>
                          <a:ea typeface="Calibri"/>
                          <a:cs typeface="Times New Roman"/>
                        </a:rPr>
                        <a:t>ΕΝ ΜΕΡΕΙ</a:t>
                      </a:r>
                      <a:endParaRPr lang="el-GR" sz="900" dirty="0">
                        <a:latin typeface="Calibri"/>
                        <a:ea typeface="Calibri"/>
                        <a:cs typeface="Times New Roman"/>
                      </a:endParaRPr>
                    </a:p>
                  </a:txBody>
                  <a:tcPr marL="68580" marR="68580" marT="0" marB="0"/>
                </a:tc>
                <a:tc>
                  <a:txBody>
                    <a:bodyPr/>
                    <a:lstStyle/>
                    <a:p>
                      <a:pPr marL="228600" algn="just">
                        <a:lnSpc>
                          <a:spcPct val="115000"/>
                        </a:lnSpc>
                        <a:spcAft>
                          <a:spcPts val="0"/>
                        </a:spcAft>
                      </a:pPr>
                      <a:endParaRPr lang="el-GR" sz="900" dirty="0">
                        <a:latin typeface="Times New Roman"/>
                        <a:ea typeface="Calibri"/>
                        <a:cs typeface="Times New Roman"/>
                      </a:endParaRPr>
                    </a:p>
                    <a:p>
                      <a:pPr marL="228600" algn="just">
                        <a:lnSpc>
                          <a:spcPct val="115000"/>
                        </a:lnSpc>
                        <a:spcAft>
                          <a:spcPts val="0"/>
                        </a:spcAft>
                      </a:pPr>
                      <a:r>
                        <a:rPr lang="el-GR" sz="900" dirty="0">
                          <a:latin typeface="Times New Roman"/>
                          <a:ea typeface="Calibri"/>
                          <a:cs typeface="Times New Roman"/>
                        </a:rPr>
                        <a:t>     ΛΙΓΟ</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endParaRPr lang="el-GR" sz="900">
                        <a:latin typeface="Times New Roman"/>
                        <a:ea typeface="Calibri"/>
                        <a:cs typeface="Times New Roman"/>
                      </a:endParaRPr>
                    </a:p>
                    <a:p>
                      <a:pPr marL="457200" algn="just">
                        <a:lnSpc>
                          <a:spcPct val="115000"/>
                        </a:lnSpc>
                        <a:spcAft>
                          <a:spcPts val="0"/>
                        </a:spcAft>
                      </a:pPr>
                      <a:r>
                        <a:rPr lang="el-GR" sz="900">
                          <a:latin typeface="Times New Roman"/>
                          <a:ea typeface="Calibri"/>
                          <a:cs typeface="Times New Roman"/>
                        </a:rPr>
                        <a:t>     ΚΑΘΟΛΟΥ</a:t>
                      </a:r>
                      <a:endParaRPr lang="el-GR" sz="9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05016">
                <a:tc>
                  <a:txBody>
                    <a:bodyPr/>
                    <a:lstStyle/>
                    <a:p>
                      <a:pPr marL="457200">
                        <a:lnSpc>
                          <a:spcPct val="115000"/>
                        </a:lnSpc>
                        <a:spcAft>
                          <a:spcPts val="0"/>
                        </a:spcAft>
                      </a:pPr>
                      <a:r>
                        <a:rPr lang="el-GR" sz="900">
                          <a:latin typeface="Times New Roman"/>
                          <a:ea typeface="Calibri"/>
                          <a:cs typeface="Times New Roman"/>
                        </a:rPr>
                        <a:t>Κατανοεί τον όρο «</a:t>
                      </a:r>
                      <a:r>
                        <a:rPr lang="el-GR" sz="900" b="1">
                          <a:latin typeface="Times New Roman"/>
                          <a:ea typeface="Calibri"/>
                          <a:cs typeface="Times New Roman"/>
                        </a:rPr>
                        <a:t>δυναμική</a:t>
                      </a:r>
                      <a:r>
                        <a:rPr lang="el-GR" sz="900">
                          <a:latin typeface="Times New Roman"/>
                          <a:ea typeface="Calibri"/>
                          <a:cs typeface="Times New Roman"/>
                        </a:rPr>
                        <a:t> και </a:t>
                      </a:r>
                      <a:r>
                        <a:rPr lang="el-GR" sz="900" b="1">
                          <a:latin typeface="Times New Roman"/>
                          <a:ea typeface="Calibri"/>
                          <a:cs typeface="Times New Roman"/>
                        </a:rPr>
                        <a:t>μεταβαλλόμενη </a:t>
                      </a:r>
                      <a:r>
                        <a:rPr lang="el-GR" sz="900">
                          <a:latin typeface="Times New Roman"/>
                          <a:ea typeface="Calibri"/>
                          <a:cs typeface="Times New Roman"/>
                        </a:rPr>
                        <a:t>διαδικασία»</a:t>
                      </a:r>
                      <a:endParaRPr lang="el-GR" sz="900">
                        <a:latin typeface="Calibri"/>
                        <a:ea typeface="Calibri"/>
                        <a:cs typeface="Times New Roman"/>
                      </a:endParaRPr>
                    </a:p>
                  </a:txBody>
                  <a:tcPr marL="68580" marR="68580" marT="0" marB="0"/>
                </a:tc>
                <a:tc>
                  <a:txBody>
                    <a:bodyPr/>
                    <a:lstStyle/>
                    <a:p>
                      <a:pPr marL="457200">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nSpc>
                          <a:spcPct val="115000"/>
                        </a:lnSpc>
                        <a:spcAft>
                          <a:spcPts val="0"/>
                        </a:spcAft>
                      </a:pPr>
                      <a:r>
                        <a:rPr lang="el-GR" sz="900" dirty="0">
                          <a:latin typeface="Times New Roman"/>
                          <a:ea typeface="Calibri"/>
                          <a:cs typeface="Times New Roman"/>
                        </a:rPr>
                        <a:t>           ΝΑΙ</a:t>
                      </a:r>
                      <a:endParaRPr lang="el-GR" sz="900" dirty="0">
                        <a:latin typeface="Calibri"/>
                        <a:ea typeface="Calibri"/>
                        <a:cs typeface="Times New Roman"/>
                      </a:endParaRPr>
                    </a:p>
                  </a:txBody>
                  <a:tcPr marL="68580" marR="68580" marT="0" marB="0"/>
                </a:tc>
                <a:tc>
                  <a:txBody>
                    <a:bodyPr/>
                    <a:lstStyle/>
                    <a:p>
                      <a:pPr marL="457200">
                        <a:lnSpc>
                          <a:spcPct val="115000"/>
                        </a:lnSpc>
                        <a:spcAft>
                          <a:spcPts val="0"/>
                        </a:spcAft>
                      </a:pPr>
                      <a:r>
                        <a:rPr lang="el-GR" sz="900">
                          <a:latin typeface="Times New Roman"/>
                          <a:ea typeface="Calibri"/>
                          <a:cs typeface="Times New Roman"/>
                        </a:rPr>
                        <a:t>Τα καταφέρνει με καθοδήγηση</a:t>
                      </a:r>
                      <a:endParaRPr lang="el-GR" sz="900">
                        <a:latin typeface="Calibri"/>
                        <a:ea typeface="Calibri"/>
                        <a:cs typeface="Times New Roman"/>
                      </a:endParaRPr>
                    </a:p>
                  </a:txBody>
                  <a:tcPr marL="68580" marR="68580" marT="0" marB="0"/>
                </a:tc>
                <a:tc>
                  <a:txBody>
                    <a:bodyPr/>
                    <a:lstStyle/>
                    <a:p>
                      <a:pPr marL="457200">
                        <a:lnSpc>
                          <a:spcPct val="115000"/>
                        </a:lnSpc>
                        <a:spcAft>
                          <a:spcPts val="0"/>
                        </a:spcAft>
                      </a:pPr>
                      <a:r>
                        <a:rPr lang="el-GR" sz="900" dirty="0">
                          <a:latin typeface="Times New Roman"/>
                          <a:ea typeface="Calibri"/>
                          <a:cs typeface="Times New Roman"/>
                        </a:rPr>
                        <a:t>Δυσκολεύεται αρκετά </a:t>
                      </a:r>
                      <a:endParaRPr lang="el-GR" sz="900" dirty="0">
                        <a:latin typeface="Calibri"/>
                        <a:ea typeface="Calibri"/>
                        <a:cs typeface="Times New Roman"/>
                      </a:endParaRPr>
                    </a:p>
                  </a:txBody>
                  <a:tcPr marL="68580" marR="68580" marT="0" marB="0"/>
                </a:tc>
                <a:tc>
                  <a:txBody>
                    <a:bodyPr/>
                    <a:lstStyle/>
                    <a:p>
                      <a:pPr marL="457200">
                        <a:lnSpc>
                          <a:spcPct val="115000"/>
                        </a:lnSpc>
                        <a:spcAft>
                          <a:spcPts val="0"/>
                        </a:spcAft>
                      </a:pPr>
                      <a:r>
                        <a:rPr lang="el-GR" sz="900">
                          <a:latin typeface="Times New Roman"/>
                          <a:ea typeface="Calibri"/>
                          <a:cs typeface="Times New Roman"/>
                        </a:rPr>
                        <a:t>Δυσκολεύεται πολύ</a:t>
                      </a:r>
                      <a:endParaRPr lang="el-GR" sz="9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12395">
                <a:tc>
                  <a:txBody>
                    <a:bodyPr/>
                    <a:lstStyle/>
                    <a:p>
                      <a:pPr marL="457200">
                        <a:lnSpc>
                          <a:spcPct val="115000"/>
                        </a:lnSpc>
                        <a:spcAft>
                          <a:spcPts val="0"/>
                        </a:spcAft>
                      </a:pPr>
                      <a:r>
                        <a:rPr lang="el-GR" sz="900">
                          <a:latin typeface="Times New Roman"/>
                          <a:ea typeface="Calibri"/>
                          <a:cs typeface="Times New Roman"/>
                        </a:rPr>
                        <a:t>Αξιοποιεί τις πληροφορίες των πηγών/εικόνων για να απαντήσει εύστοχα στις ερωτήσεις </a:t>
                      </a:r>
                      <a:endParaRPr lang="el-GR" sz="900">
                        <a:latin typeface="Calibri"/>
                        <a:ea typeface="Calibri"/>
                        <a:cs typeface="Times New Roman"/>
                      </a:endParaRPr>
                    </a:p>
                  </a:txBody>
                  <a:tcPr marL="68580" marR="68580" marT="0" marB="0"/>
                </a:tc>
                <a:tc>
                  <a:txBody>
                    <a:bodyPr/>
                    <a:lstStyle/>
                    <a:p>
                      <a:pPr marL="457200">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nSpc>
                          <a:spcPct val="115000"/>
                        </a:lnSpc>
                        <a:spcAft>
                          <a:spcPts val="0"/>
                        </a:spcAft>
                      </a:pPr>
                      <a:r>
                        <a:rPr lang="el-GR" sz="900" dirty="0">
                          <a:latin typeface="Times New Roman"/>
                          <a:ea typeface="Calibri"/>
                          <a:cs typeface="Times New Roman"/>
                        </a:rPr>
                        <a:t>            ΝΑΙ</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a:latin typeface="Times New Roman"/>
                          <a:ea typeface="Calibri"/>
                          <a:cs typeface="Times New Roman"/>
                        </a:rPr>
                        <a:t>Κατανοεί  το περιεχόμενο του κειμένου, αλλά δυσκολεύεται να αποδώσει γραπτώς την απάντησή του.</a:t>
                      </a:r>
                      <a:endParaRPr lang="el-GR" sz="900">
                        <a:latin typeface="Calibri"/>
                        <a:ea typeface="Calibri"/>
                        <a:cs typeface="Times New Roman"/>
                      </a:endParaRPr>
                    </a:p>
                  </a:txBody>
                  <a:tcPr marL="68580" marR="68580" marT="0" marB="0"/>
                </a:tc>
                <a:tc>
                  <a:txBody>
                    <a:bodyPr/>
                    <a:lstStyle/>
                    <a:p>
                      <a:pPr marL="457200">
                        <a:lnSpc>
                          <a:spcPct val="115000"/>
                        </a:lnSpc>
                        <a:spcAft>
                          <a:spcPts val="0"/>
                        </a:spcAft>
                      </a:pPr>
                      <a:endParaRPr lang="el-GR" sz="900" dirty="0">
                        <a:latin typeface="Times New Roman"/>
                        <a:ea typeface="Calibri"/>
                        <a:cs typeface="Times New Roman"/>
                      </a:endParaRPr>
                    </a:p>
                    <a:p>
                      <a:pPr marL="457200">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nSpc>
                          <a:spcPct val="115000"/>
                        </a:lnSpc>
                        <a:spcAft>
                          <a:spcPts val="0"/>
                        </a:spcAft>
                      </a:pPr>
                      <a:r>
                        <a:rPr lang="el-GR" sz="900" dirty="0">
                          <a:latin typeface="Times New Roman"/>
                          <a:ea typeface="Calibri"/>
                          <a:cs typeface="Times New Roman"/>
                        </a:rPr>
                        <a:t>         ΕΝ ΜΕΡΕΙ</a:t>
                      </a:r>
                      <a:endParaRPr lang="el-GR" sz="900" dirty="0">
                        <a:latin typeface="Calibri"/>
                        <a:ea typeface="Calibri"/>
                        <a:cs typeface="Times New Roman"/>
                      </a:endParaRPr>
                    </a:p>
                  </a:txBody>
                  <a:tcPr marL="68580" marR="68580" marT="0" marB="0"/>
                </a:tc>
                <a:tc>
                  <a:txBody>
                    <a:bodyPr/>
                    <a:lstStyle/>
                    <a:p>
                      <a:pPr marL="457200">
                        <a:lnSpc>
                          <a:spcPct val="115000"/>
                        </a:lnSpc>
                        <a:spcAft>
                          <a:spcPts val="0"/>
                        </a:spcAft>
                      </a:pPr>
                      <a:r>
                        <a:rPr lang="el-GR" sz="900">
                          <a:latin typeface="Times New Roman"/>
                          <a:ea typeface="Calibri"/>
                          <a:cs typeface="Times New Roman"/>
                        </a:rPr>
                        <a:t>     </a:t>
                      </a:r>
                      <a:endParaRPr lang="el-GR" sz="900">
                        <a:latin typeface="Calibri"/>
                        <a:ea typeface="Calibri"/>
                        <a:cs typeface="Times New Roman"/>
                      </a:endParaRPr>
                    </a:p>
                    <a:p>
                      <a:pPr marL="457200">
                        <a:lnSpc>
                          <a:spcPct val="115000"/>
                        </a:lnSpc>
                        <a:spcAft>
                          <a:spcPts val="0"/>
                        </a:spcAft>
                      </a:pPr>
                      <a:r>
                        <a:rPr lang="el-GR" sz="900">
                          <a:latin typeface="Times New Roman"/>
                          <a:ea typeface="Calibri"/>
                          <a:cs typeface="Times New Roman"/>
                        </a:rPr>
                        <a:t>              ΟΧΙ</a:t>
                      </a:r>
                      <a:endParaRPr lang="el-GR" sz="9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66085">
                <a:tc>
                  <a:txBody>
                    <a:bodyPr/>
                    <a:lstStyle/>
                    <a:p>
                      <a:pPr marL="457200">
                        <a:lnSpc>
                          <a:spcPct val="115000"/>
                        </a:lnSpc>
                        <a:spcAft>
                          <a:spcPts val="0"/>
                        </a:spcAft>
                      </a:pPr>
                      <a:r>
                        <a:rPr lang="el-GR" sz="900">
                          <a:latin typeface="Times New Roman"/>
                          <a:ea typeface="Calibri"/>
                          <a:cs typeface="Times New Roman"/>
                        </a:rPr>
                        <a:t>Συμμετέχει με ενδιαφέρον στη μαθησιακή διαδικασία</a:t>
                      </a:r>
                      <a:endParaRPr lang="el-GR" sz="90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Διακρίνεται από υψηλό επίπεδο συμμετοχής στη μαθησιακή διαδικασία.</a:t>
                      </a:r>
                      <a:endParaRPr lang="el-GR" sz="900" dirty="0">
                        <a:latin typeface="Calibri"/>
                        <a:ea typeface="Calibri"/>
                        <a:cs typeface="Times New Roman"/>
                      </a:endParaRPr>
                    </a:p>
                  </a:txBody>
                  <a:tcPr marL="68580" marR="68580" marT="0" marB="0"/>
                </a:tc>
                <a:tc>
                  <a:txBody>
                    <a:bodyPr/>
                    <a:lstStyle/>
                    <a:p>
                      <a:pPr algn="just">
                        <a:lnSpc>
                          <a:spcPct val="115000"/>
                        </a:lnSpc>
                        <a:spcAft>
                          <a:spcPts val="1000"/>
                        </a:spcAft>
                      </a:pPr>
                      <a:r>
                        <a:rPr lang="el-GR" sz="900" dirty="0">
                          <a:latin typeface="Times New Roman"/>
                          <a:ea typeface="Calibri"/>
                          <a:cs typeface="Times New Roman"/>
                        </a:rPr>
                        <a:t>Δε συμμετέχει ενεργά στην τάξη. Σπάνια εκφράζει την προσωπική του άποψη.</a:t>
                      </a:r>
                      <a:endParaRPr lang="el-GR" sz="900" dirty="0">
                        <a:latin typeface="Calibri"/>
                        <a:ea typeface="Calibri"/>
                        <a:cs typeface="Times New Roman"/>
                      </a:endParaRPr>
                    </a:p>
                    <a:p>
                      <a:pPr marL="457200" algn="just">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Δεν δείχνει ενδιαφέρον για το μάθημα. Το </a:t>
                      </a:r>
                      <a:r>
                        <a:rPr lang="el-GR" sz="900" dirty="0" err="1">
                          <a:latin typeface="Times New Roman"/>
                          <a:ea typeface="Calibri"/>
                          <a:cs typeface="Times New Roman"/>
                        </a:rPr>
                        <a:t>γνωσιακό</a:t>
                      </a:r>
                      <a:r>
                        <a:rPr lang="el-GR" sz="900" dirty="0">
                          <a:latin typeface="Times New Roman"/>
                          <a:ea typeface="Calibri"/>
                          <a:cs typeface="Times New Roman"/>
                        </a:rPr>
                        <a:t> του επίπεδο είναι χαμηλό. Ωστόσο κάποιες φορές εκφράζει την προσωπική </a:t>
                      </a:r>
                      <a:r>
                        <a:rPr lang="el-GR" sz="900" dirty="0" err="1">
                          <a:latin typeface="Times New Roman"/>
                          <a:ea typeface="Calibri"/>
                          <a:cs typeface="Times New Roman"/>
                        </a:rPr>
                        <a:t>τοπυ</a:t>
                      </a:r>
                      <a:r>
                        <a:rPr lang="el-GR" sz="900" dirty="0">
                          <a:latin typeface="Times New Roman"/>
                          <a:ea typeface="Calibri"/>
                          <a:cs typeface="Times New Roman"/>
                        </a:rPr>
                        <a:t> άποψη.</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a:latin typeface="Times New Roman"/>
                          <a:ea typeface="Calibri"/>
                          <a:cs typeface="Times New Roman"/>
                        </a:rPr>
                        <a:t>Δεν δείχνει ενδιαφέρον για το μάθημα. Γενικώς εντοπίζονται σημαντικά  κενά στο γνωσιακό του επίπεδο. </a:t>
                      </a:r>
                      <a:endParaRPr lang="el-GR" sz="9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066085">
                <a:tc>
                  <a:txBody>
                    <a:bodyPr/>
                    <a:lstStyle/>
                    <a:p>
                      <a:pPr marL="457200">
                        <a:lnSpc>
                          <a:spcPct val="115000"/>
                        </a:lnSpc>
                        <a:spcAft>
                          <a:spcPts val="0"/>
                        </a:spcAft>
                      </a:pPr>
                      <a:r>
                        <a:rPr lang="el-GR" sz="900">
                          <a:latin typeface="Times New Roman"/>
                          <a:ea typeface="Calibri"/>
                          <a:cs typeface="Times New Roman"/>
                        </a:rPr>
                        <a:t>Αναλαμβάνει πρωτοβουλίες και ασκεί κριτική σκέψη.</a:t>
                      </a:r>
                      <a:endParaRPr lang="el-GR" sz="90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 </a:t>
                      </a:r>
                      <a:endParaRPr lang="el-GR" sz="900" dirty="0">
                        <a:latin typeface="Calibri"/>
                        <a:ea typeface="Calibri"/>
                        <a:cs typeface="Times New Roman"/>
                      </a:endParaRPr>
                    </a:p>
                    <a:p>
                      <a:pPr marL="457200" algn="just">
                        <a:lnSpc>
                          <a:spcPct val="115000"/>
                        </a:lnSpc>
                        <a:spcAft>
                          <a:spcPts val="0"/>
                        </a:spcAft>
                      </a:pPr>
                      <a:r>
                        <a:rPr lang="el-GR" sz="900" dirty="0">
                          <a:latin typeface="Times New Roman"/>
                          <a:ea typeface="Calibri"/>
                          <a:cs typeface="Times New Roman"/>
                        </a:rPr>
                        <a:t>      ΑΡΚΕΤΑ</a:t>
                      </a:r>
                      <a:endParaRPr lang="el-GR" sz="900" dirty="0">
                        <a:latin typeface="Calibri"/>
                        <a:ea typeface="Calibri"/>
                        <a:cs typeface="Times New Roman"/>
                      </a:endParaRPr>
                    </a:p>
                    <a:p>
                      <a:pPr marL="457200" algn="just">
                        <a:lnSpc>
                          <a:spcPct val="115000"/>
                        </a:lnSpc>
                        <a:spcAft>
                          <a:spcPts val="0"/>
                        </a:spcAft>
                      </a:pPr>
                      <a:r>
                        <a:rPr lang="el-GR" sz="900" dirty="0">
                          <a:latin typeface="Times New Roman"/>
                          <a:ea typeface="Calibri"/>
                          <a:cs typeface="Times New Roman"/>
                        </a:rPr>
                        <a:t>(Κάποιες φορές χρειάζεται ενθάρρυνση)</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Δεν αναλαμβάνει πολλές πρωτοβουλίες την ώρα του μαθήματος.</a:t>
                      </a:r>
                      <a:endParaRPr lang="el-GR" sz="900" dirty="0">
                        <a:latin typeface="Calibri"/>
                        <a:ea typeface="Calibri"/>
                        <a:cs typeface="Times New Roman"/>
                      </a:endParaRPr>
                    </a:p>
                    <a:p>
                      <a:pPr marL="457200" algn="just">
                        <a:lnSpc>
                          <a:spcPct val="115000"/>
                        </a:lnSpc>
                        <a:spcAft>
                          <a:spcPts val="0"/>
                        </a:spcAft>
                      </a:pPr>
                      <a:r>
                        <a:rPr lang="el-GR" sz="900" dirty="0">
                          <a:latin typeface="Times New Roman"/>
                          <a:ea typeface="Calibri"/>
                          <a:cs typeface="Times New Roman"/>
                        </a:rPr>
                        <a:t>Χρειάζεται ενθάρρυνση και ενίσχυση της αυτοπεποίθησης.</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Δεν αναλαμβάνει καμία πρωτοβουλία την ώρα του μαθήματος.</a:t>
                      </a:r>
                      <a:endParaRPr lang="el-GR" sz="9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el-GR" sz="900" dirty="0">
                          <a:latin typeface="Times New Roman"/>
                          <a:ea typeface="Calibri"/>
                          <a:cs typeface="Times New Roman"/>
                        </a:rPr>
                        <a:t>Δεν αναλαμβάνει καμία πρωτοβουλία την ώρα του μαθήματος. </a:t>
                      </a:r>
                      <a:endParaRPr lang="el-GR" sz="9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15</a:t>
            </a:fld>
            <a:endParaRPr lang="el-G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i="1" u="sng" dirty="0" smtClean="0"/>
              <a:t>Γ. ΕΤΕΡΟΑΞΙΟΛΟΓΗΣΗ</a:t>
            </a:r>
            <a:r>
              <a:rPr lang="el-GR" dirty="0" smtClean="0"/>
              <a:t/>
            </a:r>
            <a:br>
              <a:rPr lang="el-GR" dirty="0" smtClean="0"/>
            </a:br>
            <a:endParaRPr lang="el-GR" dirty="0"/>
          </a:p>
        </p:txBody>
      </p:sp>
      <p:sp>
        <p:nvSpPr>
          <p:cNvPr id="3" name="2 - Θέση περιεχομένου"/>
          <p:cNvSpPr>
            <a:spLocks noGrp="1"/>
          </p:cNvSpPr>
          <p:nvPr>
            <p:ph idx="1"/>
          </p:nvPr>
        </p:nvSpPr>
        <p:spPr>
          <a:xfrm>
            <a:off x="1043608" y="1071546"/>
            <a:ext cx="7883200" cy="1781390"/>
          </a:xfrm>
        </p:spPr>
        <p:txBody>
          <a:bodyPr>
            <a:noAutofit/>
          </a:bodyPr>
          <a:lstStyle/>
          <a:p>
            <a:pPr algn="just">
              <a:buNone/>
            </a:pPr>
            <a:r>
              <a:rPr lang="el-GR" sz="2800" b="1" dirty="0" smtClean="0"/>
              <a:t>	Αφορά περισσότερο ή καλύτερα ήταν πιο εμφανής στο μάθημα της Φυσικής Αγωγής (παρατηρήσεις και αξιολογήσεις από συμμαθητές και συμμαθήτριες). </a:t>
            </a:r>
            <a:endParaRPr lang="el-GR" sz="2800" dirty="0" smtClean="0"/>
          </a:p>
          <a:p>
            <a:pPr algn="just"/>
            <a:endParaRPr lang="el-GR" sz="2800" dirty="0"/>
          </a:p>
        </p:txBody>
      </p:sp>
      <p:pic>
        <p:nvPicPr>
          <p:cNvPr id="4" name="3 - Εικόνα" descr="C:\Users\Fotis\Desktop\ΠΕΡΙΓΡΑΦΙΚΗ ΑΞΙΟΛΟΓΗΣΗ\20190204_095024.jpg"/>
          <p:cNvPicPr/>
          <p:nvPr/>
        </p:nvPicPr>
        <p:blipFill>
          <a:blip r:embed="rId2" cstate="print"/>
          <a:srcRect/>
          <a:stretch>
            <a:fillRect/>
          </a:stretch>
        </p:blipFill>
        <p:spPr bwMode="auto">
          <a:xfrm>
            <a:off x="2051720" y="2924944"/>
            <a:ext cx="6048672" cy="3856856"/>
          </a:xfrm>
          <a:prstGeom prst="rect">
            <a:avLst/>
          </a:prstGeom>
          <a:noFill/>
          <a:ln w="9525">
            <a:noFill/>
            <a:miter lim="800000"/>
            <a:headEnd/>
            <a:tailEnd/>
          </a:ln>
        </p:spPr>
      </p:pic>
      <p:sp>
        <p:nvSpPr>
          <p:cNvPr id="5" name="4 - Θέση ημερομηνίας"/>
          <p:cNvSpPr>
            <a:spLocks noGrp="1"/>
          </p:cNvSpPr>
          <p:nvPr>
            <p:ph type="dt" sz="half" idx="10"/>
          </p:nvPr>
        </p:nvSpPr>
        <p:spPr/>
        <p:txBody>
          <a:bodyPr/>
          <a:lstStyle/>
          <a:p>
            <a:fld id="{FC92FC41-49C5-4CC2-8244-4DA89C82DBFC}" type="datetime1">
              <a:rPr lang="el-GR" smtClean="0"/>
              <a:pPr/>
              <a:t>20/2/2019</a:t>
            </a:fld>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16</a:t>
            </a:fld>
            <a:endParaRPr lang="el-GR"/>
          </a:p>
        </p:txBody>
      </p:sp>
      <p:sp>
        <p:nvSpPr>
          <p:cNvPr id="7" name="6 - Θέση υποσέλιδου"/>
          <p:cNvSpPr>
            <a:spLocks noGrp="1"/>
          </p:cNvSpPr>
          <p:nvPr>
            <p:ph type="ftr" sz="quarter" idx="11"/>
          </p:nvPr>
        </p:nvSpPr>
        <p:spPr/>
        <p:txBody>
          <a:bodyPr/>
          <a:lstStyle/>
          <a:p>
            <a:r>
              <a:rPr lang="el-GR" smtClean="0"/>
              <a:t>Πάτρα</a:t>
            </a:r>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2276872"/>
          </a:xfrm>
        </p:spPr>
        <p:txBody>
          <a:bodyPr>
            <a:noAutofit/>
          </a:bodyPr>
          <a:lstStyle/>
          <a:p>
            <a:r>
              <a:rPr lang="el-GR" sz="1800" b="1" dirty="0" smtClean="0">
                <a:effectLst/>
              </a:rPr>
              <a:t> </a:t>
            </a:r>
            <a:r>
              <a:rPr lang="en-US" sz="1800" b="1" dirty="0" smtClean="0">
                <a:effectLst/>
              </a:rPr>
              <a:t/>
            </a:r>
            <a:br>
              <a:rPr lang="en-US" sz="1800" b="1" dirty="0" smtClean="0">
                <a:effectLst/>
              </a:rPr>
            </a:br>
            <a:r>
              <a:rPr lang="el-GR" sz="1800" b="1" dirty="0" smtClean="0">
                <a:effectLst/>
              </a:rPr>
              <a:t>ΚΑΛΑΘΟΣΦΑΙΡΙΣΗ  Α’ ΓΥΜΝΑΣΙΟΥ </a:t>
            </a:r>
            <a:r>
              <a:rPr lang="el-GR" sz="1800" dirty="0" smtClean="0">
                <a:effectLst/>
              </a:rPr>
              <a:t/>
            </a:r>
            <a:br>
              <a:rPr lang="el-GR" sz="1800" dirty="0" smtClean="0">
                <a:effectLst/>
              </a:rPr>
            </a:br>
            <a:r>
              <a:rPr lang="el-GR" sz="1800" b="1" dirty="0" smtClean="0">
                <a:effectLst/>
              </a:rPr>
              <a:t>ΑΝΤΙΚΕΙΜΕΝΟ : Σουτ </a:t>
            </a:r>
            <a:r>
              <a:rPr lang="el-GR" sz="1800" dirty="0" smtClean="0">
                <a:effectLst/>
              </a:rPr>
              <a:t/>
            </a:r>
            <a:br>
              <a:rPr lang="el-GR" sz="1800" dirty="0" smtClean="0">
                <a:effectLst/>
              </a:rPr>
            </a:br>
            <a:r>
              <a:rPr lang="el-GR" sz="1800" b="1" dirty="0" smtClean="0">
                <a:effectLst/>
              </a:rPr>
              <a:t>ΜΕΘΟΔΟΣ :  Αμοιβαία Διδασκαλία (άσκηση με βοηθό) </a:t>
            </a:r>
            <a:r>
              <a:rPr lang="el-GR" sz="1800" dirty="0" smtClean="0">
                <a:effectLst/>
              </a:rPr>
              <a:t/>
            </a:r>
            <a:br>
              <a:rPr lang="el-GR" sz="1800" dirty="0" smtClean="0">
                <a:effectLst/>
              </a:rPr>
            </a:br>
            <a:r>
              <a:rPr lang="el-GR" sz="1800" b="1" dirty="0" smtClean="0">
                <a:effectLst/>
              </a:rPr>
              <a:t>ΣΤΟΧΟΙ : Να μάθουν οι μαθητές το σουτ από στάση (ανάπτυξη κινητικών δεξιοτήτων) </a:t>
            </a:r>
            <a:r>
              <a:rPr lang="el-GR" sz="1800" dirty="0">
                <a:effectLst/>
              </a:rPr>
              <a:t> </a:t>
            </a:r>
            <a:r>
              <a:rPr lang="el-GR" sz="1800" b="1" dirty="0" smtClean="0">
                <a:effectLst/>
              </a:rPr>
              <a:t>Ανάπτυξη συνεργασίας – παροχή ανατροφοδότησης </a:t>
            </a:r>
            <a:r>
              <a:rPr lang="el-GR" sz="1800" dirty="0" smtClean="0">
                <a:effectLst/>
              </a:rPr>
              <a:t/>
            </a:r>
            <a:br>
              <a:rPr lang="el-GR" sz="1800" dirty="0" smtClean="0">
                <a:effectLst/>
              </a:rPr>
            </a:br>
            <a:r>
              <a:rPr lang="el-GR" sz="1800" b="1" dirty="0" smtClean="0">
                <a:effectLst/>
              </a:rPr>
              <a:t>ΥΛΙΚΑ : Μπάλα/ 2 μαθητές, Φωτοτυπίες Κάρτας Ελέγχου, μολύβια </a:t>
            </a:r>
            <a:r>
              <a:rPr lang="el-GR" sz="1800" dirty="0" smtClean="0">
                <a:effectLst/>
              </a:rPr>
              <a:t/>
            </a:r>
            <a:br>
              <a:rPr lang="el-GR" sz="1800" dirty="0" smtClean="0">
                <a:effectLst/>
              </a:rPr>
            </a:br>
            <a:r>
              <a:rPr lang="el-GR" sz="1800" dirty="0" smtClean="0">
                <a:effectLst/>
              </a:rPr>
              <a:t/>
            </a:r>
            <a:br>
              <a:rPr lang="el-GR" sz="1800" dirty="0" smtClean="0">
                <a:effectLst/>
              </a:rPr>
            </a:br>
            <a:endParaRPr lang="el-GR" sz="1800" dirty="0">
              <a:effectLst/>
            </a:endParaRPr>
          </a:p>
        </p:txBody>
      </p:sp>
      <p:sp>
        <p:nvSpPr>
          <p:cNvPr id="3" name="2 - Θέση περιεχομένου"/>
          <p:cNvSpPr>
            <a:spLocks noGrp="1"/>
          </p:cNvSpPr>
          <p:nvPr>
            <p:ph idx="1"/>
          </p:nvPr>
        </p:nvSpPr>
        <p:spPr>
          <a:xfrm>
            <a:off x="1344168" y="2060848"/>
            <a:ext cx="7498080" cy="4720952"/>
          </a:xfrm>
        </p:spPr>
        <p:txBody>
          <a:bodyPr>
            <a:noAutofit/>
          </a:bodyPr>
          <a:lstStyle/>
          <a:p>
            <a:r>
              <a:rPr lang="el-GR" sz="2800" dirty="0" smtClean="0"/>
              <a:t>ΕΙΣΑΓΩΓΙΚΟ ΜΕΡΟΣ : Στο μισό γήπεδο οι μαθητές ανταλλάσουν πάσες και ένας μαθητής προσπαθεί να ακουμπήσει τη μπάλα. Γρήγορες αλλαγές ρόλων. Διατάσεις με έμφαση στα άνω άκρα. </a:t>
            </a:r>
          </a:p>
          <a:p>
            <a:r>
              <a:rPr lang="el-GR" sz="2800" dirty="0" smtClean="0"/>
              <a:t>ΚΥΡΙΟ ΜΕΡΟΣ : Οι μαθητές σε ζευγάρια κατά μήκος του γηπέδου. Ο ένας μαθητής εκτελεί και ο δεύτερος δίνει ανατροφοδότηση με βάση την κάρτα ελέγχου. Στο τέλος της άσκησης αλλάζουν ρόλους. </a:t>
            </a:r>
          </a:p>
          <a:p>
            <a:endParaRPr lang="el-GR" sz="2800" dirty="0"/>
          </a:p>
        </p:txBody>
      </p:sp>
      <p:sp>
        <p:nvSpPr>
          <p:cNvPr id="4" name="3 - Θέση ημερομηνίας"/>
          <p:cNvSpPr>
            <a:spLocks noGrp="1"/>
          </p:cNvSpPr>
          <p:nvPr>
            <p:ph type="dt" sz="half" idx="10"/>
          </p:nvPr>
        </p:nvSpPr>
        <p:spPr/>
        <p:txBody>
          <a:bodyPr/>
          <a:lstStyle/>
          <a:p>
            <a:fld id="{C0B3BD9D-39C2-469C-AF7C-EB4961556C0E}"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17</a:t>
            </a:fld>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extLst>
      <p:ext uri="{BB962C8B-B14F-4D97-AF65-F5344CB8AC3E}">
        <p14:creationId xmlns:p14="http://schemas.microsoft.com/office/powerpoint/2010/main" val="3848660095"/>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1484784"/>
            <a:ext cx="7779960" cy="3816424"/>
          </a:xfrm>
        </p:spPr>
        <p:txBody>
          <a:bodyPr>
            <a:noAutofit/>
          </a:bodyPr>
          <a:lstStyle/>
          <a:p>
            <a:pPr algn="just"/>
            <a:r>
              <a:rPr lang="el-GR" sz="2800" dirty="0" smtClean="0"/>
              <a:t>Συγκέντρωση μαθητών, αναφορά στον καθηγητή για δυσκολίες, παρατηρήσεις. Προτροπή για χρήση λέξης–παρότρυνσης (μπορώ, μέσα, χαλαρά) </a:t>
            </a:r>
          </a:p>
          <a:p>
            <a:pPr algn="just"/>
            <a:r>
              <a:rPr lang="el-GR" sz="2800" dirty="0" smtClean="0"/>
              <a:t>ΤΕΛΙΚΟ ΜΕΡΟΣ: Οι μαθητές συγκεντρώνονται και με κλειστά μάτια προσπαθούν να αναπαράγουν νοερά ένα σουτ. Συζήτηση για τη βοήθεια από την ανατροφοδότηση. </a:t>
            </a:r>
          </a:p>
          <a:p>
            <a:pPr algn="just"/>
            <a:endParaRPr lang="el-GR" sz="2800" dirty="0"/>
          </a:p>
        </p:txBody>
      </p:sp>
      <p:sp>
        <p:nvSpPr>
          <p:cNvPr id="4" name="3 - Θέση ημερομηνίας"/>
          <p:cNvSpPr>
            <a:spLocks noGrp="1"/>
          </p:cNvSpPr>
          <p:nvPr>
            <p:ph type="dt" sz="half" idx="10"/>
          </p:nvPr>
        </p:nvSpPr>
        <p:spPr/>
        <p:txBody>
          <a:bodyPr/>
          <a:lstStyle/>
          <a:p>
            <a:fld id="{830C3713-F730-44C7-8C30-E42332CED368}"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dirty="0" smtClean="0"/>
              <a:t>Πάτρα</a:t>
            </a:r>
            <a:endParaRPr lang="el-GR" dirty="0"/>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18</a:t>
            </a:fld>
            <a:endParaRPr lang="el-GR"/>
          </a:p>
        </p:txBody>
      </p:sp>
      <p:sp>
        <p:nvSpPr>
          <p:cNvPr id="9"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71476" y="98376"/>
            <a:ext cx="7498080" cy="954360"/>
          </a:xfrm>
        </p:spPr>
        <p:txBody>
          <a:bodyPr>
            <a:normAutofit/>
          </a:bodyPr>
          <a:lstStyle/>
          <a:p>
            <a:r>
              <a:rPr lang="el-GR" sz="2000" b="1" dirty="0" smtClean="0"/>
              <a:t>ΚΑΡΤΑ ΕΛΕΓΧΟΥ   ΚΑΛΑΘΟΣΦΑΙΡΙΣΗ_ΣΟΥΤ </a:t>
            </a:r>
            <a:r>
              <a:rPr lang="el-GR" sz="2000" dirty="0" smtClean="0"/>
              <a:t/>
            </a:r>
            <a:br>
              <a:rPr lang="el-GR" sz="2000" dirty="0" smtClean="0"/>
            </a:br>
            <a:r>
              <a:rPr lang="el-GR" sz="2000" b="1" dirty="0" smtClean="0"/>
              <a:t> ΜΑΘΗΤΗΣ : </a:t>
            </a:r>
            <a:r>
              <a:rPr lang="el-GR" sz="2700" b="1" dirty="0" smtClean="0"/>
              <a:t>…………………………………………… </a:t>
            </a:r>
            <a:endParaRPr lang="el-GR" dirty="0"/>
          </a:p>
        </p:txBody>
      </p:sp>
      <p:sp>
        <p:nvSpPr>
          <p:cNvPr id="3" name="2 - Θέση περιεχομένου"/>
          <p:cNvSpPr>
            <a:spLocks noGrp="1"/>
          </p:cNvSpPr>
          <p:nvPr>
            <p:ph idx="1"/>
          </p:nvPr>
        </p:nvSpPr>
        <p:spPr>
          <a:xfrm>
            <a:off x="1175476" y="1046878"/>
            <a:ext cx="7890080" cy="5616624"/>
          </a:xfrm>
        </p:spPr>
        <p:txBody>
          <a:bodyPr>
            <a:noAutofit/>
          </a:bodyPr>
          <a:lstStyle/>
          <a:p>
            <a:r>
              <a:rPr lang="el-GR" sz="2000" b="1" dirty="0" smtClean="0"/>
              <a:t>ΣΗΜΕΙΑ ΕΛΕΓΧΟΥ ΠΡΙΝ ΤΟ ΣΟΥΤ </a:t>
            </a:r>
            <a:r>
              <a:rPr lang="en-US" sz="2000" b="1" dirty="0" smtClean="0"/>
              <a:t>                       </a:t>
            </a:r>
            <a:r>
              <a:rPr lang="el-GR" sz="2000" b="1" dirty="0" smtClean="0"/>
              <a:t>ΝΑΙ </a:t>
            </a:r>
            <a:r>
              <a:rPr lang="en-US" sz="2000" b="1" dirty="0" smtClean="0"/>
              <a:t>           </a:t>
            </a:r>
            <a:r>
              <a:rPr lang="el-GR" sz="2000" b="1" dirty="0" smtClean="0"/>
              <a:t>ΟΧΙ </a:t>
            </a:r>
            <a:endParaRPr lang="el-GR" sz="2000" dirty="0" smtClean="0"/>
          </a:p>
          <a:p>
            <a:r>
              <a:rPr lang="el-GR" sz="2000" b="1" dirty="0" smtClean="0"/>
              <a:t>Πιάνεται η μπάλα κοντά στο σώμα με τα 2 χέρια;   </a:t>
            </a:r>
            <a:endParaRPr lang="el-GR" sz="2000" dirty="0" smtClean="0"/>
          </a:p>
          <a:p>
            <a:r>
              <a:rPr lang="el-GR" sz="2000" b="1" dirty="0" smtClean="0"/>
              <a:t>Είναι οι αγκώνες στραμμένοι προς το καλάθι;   </a:t>
            </a:r>
            <a:endParaRPr lang="el-GR" sz="2000" dirty="0" smtClean="0"/>
          </a:p>
          <a:p>
            <a:r>
              <a:rPr lang="el-GR" sz="2000" b="1" dirty="0" smtClean="0"/>
              <a:t>Βοηθούν την κίνηση προς τα πάνω τα μέρη του σώματος (γόνατα);   </a:t>
            </a:r>
            <a:endParaRPr lang="el-GR" sz="2000" dirty="0" smtClean="0"/>
          </a:p>
          <a:p>
            <a:r>
              <a:rPr lang="el-GR" sz="2000" b="1" dirty="0" smtClean="0"/>
              <a:t>ΣΗΜΕΙΑ ΕΛΕΓΧΟΥ ΣΤΟ ΣΟΥΤ</a:t>
            </a:r>
            <a:r>
              <a:rPr lang="en-US" sz="2000" b="1" dirty="0" smtClean="0"/>
              <a:t>                              </a:t>
            </a:r>
            <a:r>
              <a:rPr lang="el-GR" sz="2000" b="1" dirty="0" smtClean="0"/>
              <a:t> ΝΑΙ </a:t>
            </a:r>
            <a:r>
              <a:rPr lang="en-US" sz="2000" b="1" dirty="0" smtClean="0"/>
              <a:t>           </a:t>
            </a:r>
            <a:r>
              <a:rPr lang="el-GR" sz="2000" b="1" dirty="0" smtClean="0"/>
              <a:t>ΟΧΙ </a:t>
            </a:r>
            <a:endParaRPr lang="el-GR" sz="2000" dirty="0" smtClean="0"/>
          </a:p>
          <a:p>
            <a:r>
              <a:rPr lang="el-GR" sz="2000" b="1" dirty="0" smtClean="0"/>
              <a:t>Είναι καρπός και αγκώνας σε ευθεία κάθετη προς το έδαφος;   </a:t>
            </a:r>
            <a:endParaRPr lang="el-GR" sz="2000" dirty="0" smtClean="0"/>
          </a:p>
          <a:p>
            <a:r>
              <a:rPr lang="el-GR" sz="2000" b="1" dirty="0" smtClean="0"/>
              <a:t>Σχηματίζουν αντίχειρας, δείκτης και καρπός το γράμμα Υ;   </a:t>
            </a:r>
            <a:endParaRPr lang="el-GR" sz="2000" dirty="0" smtClean="0"/>
          </a:p>
          <a:p>
            <a:r>
              <a:rPr lang="el-GR" sz="2000" b="1" dirty="0" smtClean="0"/>
              <a:t>Οι αγκώνες είναι στραμμένοι προς το καλάθι;   </a:t>
            </a:r>
            <a:endParaRPr lang="el-GR" sz="2000" dirty="0" smtClean="0"/>
          </a:p>
          <a:p>
            <a:r>
              <a:rPr lang="el-GR" sz="2000" b="1" dirty="0" smtClean="0"/>
              <a:t>Είναι όλο το σώμα τεντωμένο;   </a:t>
            </a:r>
            <a:endParaRPr lang="el-GR" sz="2000" dirty="0" smtClean="0"/>
          </a:p>
          <a:p>
            <a:r>
              <a:rPr lang="el-GR" sz="2000" b="1" dirty="0" smtClean="0"/>
              <a:t>ΣΗΜΕΙΑ ΕΛΕΓΧΟΥ ΜΕΤΑ ΤΟ ΣΟΥΤ </a:t>
            </a:r>
            <a:r>
              <a:rPr lang="en-US" sz="2000" b="1" dirty="0" smtClean="0"/>
              <a:t>                       </a:t>
            </a:r>
            <a:r>
              <a:rPr lang="el-GR" sz="2000" b="1" dirty="0" smtClean="0"/>
              <a:t>ΝΑΙ </a:t>
            </a:r>
            <a:r>
              <a:rPr lang="en-US" sz="2000" b="1" dirty="0" smtClean="0"/>
              <a:t>           </a:t>
            </a:r>
            <a:r>
              <a:rPr lang="el-GR" sz="2000" b="1" dirty="0" smtClean="0"/>
              <a:t>ΟΧΙ </a:t>
            </a:r>
            <a:endParaRPr lang="el-GR" sz="2000" dirty="0" smtClean="0"/>
          </a:p>
          <a:p>
            <a:r>
              <a:rPr lang="el-GR" sz="2000" b="1" dirty="0" smtClean="0"/>
              <a:t>Είναι ο αγκώνας τεντωμένος;   </a:t>
            </a:r>
            <a:endParaRPr lang="el-GR" sz="2000" dirty="0" smtClean="0"/>
          </a:p>
          <a:p>
            <a:r>
              <a:rPr lang="el-GR" sz="2000" b="1" dirty="0" smtClean="0"/>
              <a:t>Λυγίζει, «σπάει» ο καρπός προς τα εμπρός;   </a:t>
            </a:r>
            <a:endParaRPr lang="el-GR" sz="2000" dirty="0" smtClean="0"/>
          </a:p>
          <a:p>
            <a:r>
              <a:rPr lang="el-GR" sz="2000" b="1" dirty="0" smtClean="0"/>
              <a:t>Κρατά ο παίκτης το χέρι τεντωμένο μέχρι να φτάσει η μπάλα στο καλάθι; </a:t>
            </a:r>
            <a:endParaRPr lang="el-GR" sz="2000" dirty="0" smtClean="0"/>
          </a:p>
          <a:p>
            <a:endParaRPr lang="el-GR" sz="2000" dirty="0" smtClean="0"/>
          </a:p>
        </p:txBody>
      </p:sp>
      <p:sp>
        <p:nvSpPr>
          <p:cNvPr id="4" name="3 - Θέση ημερομηνίας"/>
          <p:cNvSpPr>
            <a:spLocks noGrp="1"/>
          </p:cNvSpPr>
          <p:nvPr>
            <p:ph type="dt" sz="half" idx="10"/>
          </p:nvPr>
        </p:nvSpPr>
        <p:spPr/>
        <p:txBody>
          <a:bodyPr/>
          <a:lstStyle/>
          <a:p>
            <a:fld id="{9E98B94F-FD69-49B4-8A18-DF6BE12139CF}"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19</a:t>
            </a:fld>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err="1"/>
              <a:t>Αυτοπαρουσίαση</a:t>
            </a:r>
            <a:r>
              <a:rPr lang="el-GR" sz="4000" dirty="0"/>
              <a:t/>
            </a:r>
            <a:br>
              <a:rPr lang="el-GR" sz="4000" dirty="0"/>
            </a:br>
            <a:endParaRPr lang="el-GR" dirty="0"/>
          </a:p>
        </p:txBody>
      </p:sp>
      <p:sp>
        <p:nvSpPr>
          <p:cNvPr id="3" name="Θέση περιεχομένου 2"/>
          <p:cNvSpPr>
            <a:spLocks noGrp="1"/>
          </p:cNvSpPr>
          <p:nvPr>
            <p:ph idx="1"/>
          </p:nvPr>
        </p:nvSpPr>
        <p:spPr/>
        <p:txBody>
          <a:bodyPr/>
          <a:lstStyle/>
          <a:p>
            <a:r>
              <a:rPr lang="el-GR" dirty="0" smtClean="0"/>
              <a:t>Ονομάζομαι Θανάσης Σαρδέλης.</a:t>
            </a:r>
            <a:endParaRPr lang="el-GR" dirty="0"/>
          </a:p>
          <a:p>
            <a:r>
              <a:rPr lang="el-GR" dirty="0"/>
              <a:t>Υπηρετώ εδώ και </a:t>
            </a:r>
            <a:r>
              <a:rPr lang="el-GR" dirty="0" smtClean="0"/>
              <a:t>28 </a:t>
            </a:r>
            <a:r>
              <a:rPr lang="el-GR" dirty="0"/>
              <a:t>χρόνια στη </a:t>
            </a:r>
          </a:p>
          <a:p>
            <a:pPr>
              <a:buNone/>
            </a:pPr>
            <a:r>
              <a:rPr lang="el-GR" dirty="0"/>
              <a:t>Δευτεροβάθμια </a:t>
            </a:r>
            <a:r>
              <a:rPr lang="el-GR" dirty="0" smtClean="0"/>
              <a:t>Εκπαίδευση. </a:t>
            </a:r>
            <a:endParaRPr lang="el-GR" dirty="0"/>
          </a:p>
          <a:p>
            <a:r>
              <a:rPr lang="el-GR" dirty="0"/>
              <a:t>Ειδικότητα: </a:t>
            </a:r>
            <a:r>
              <a:rPr lang="el-GR" dirty="0" smtClean="0"/>
              <a:t>Φιλόλογος.</a:t>
            </a:r>
            <a:endParaRPr lang="el-GR" dirty="0"/>
          </a:p>
          <a:p>
            <a:r>
              <a:rPr lang="el-GR" dirty="0"/>
              <a:t>Σχολείο οργανικής: </a:t>
            </a:r>
            <a:r>
              <a:rPr lang="el-GR" dirty="0" smtClean="0"/>
              <a:t>3ο ΓΕ.Λ. Αγρινίου.</a:t>
            </a:r>
            <a:endParaRPr lang="el-GR" dirty="0"/>
          </a:p>
          <a:p>
            <a:r>
              <a:rPr lang="el-GR" dirty="0"/>
              <a:t>Σχολείο που υπηρετώ: Γυμνάσιο </a:t>
            </a:r>
            <a:r>
              <a:rPr lang="el-GR" dirty="0" smtClean="0"/>
              <a:t>Αγίου Βλασίου </a:t>
            </a:r>
            <a:r>
              <a:rPr lang="el-GR" dirty="0" err="1" smtClean="0"/>
              <a:t>Αιτωλ</a:t>
            </a:r>
            <a:r>
              <a:rPr lang="el-GR" dirty="0" smtClean="0"/>
              <a:t>/</a:t>
            </a:r>
            <a:r>
              <a:rPr lang="el-GR" dirty="0" err="1" smtClean="0"/>
              <a:t>νίας</a:t>
            </a:r>
            <a:r>
              <a:rPr lang="el-GR" dirty="0" smtClean="0"/>
              <a:t>, ως Δ/</a:t>
            </a:r>
            <a:r>
              <a:rPr lang="el-GR" dirty="0" err="1" smtClean="0"/>
              <a:t>ντής.</a:t>
            </a:r>
            <a:endParaRPr lang="el-GR" dirty="0" smtClean="0"/>
          </a:p>
          <a:p>
            <a:r>
              <a:rPr lang="el-GR" dirty="0" smtClean="0"/>
              <a:t>Αιρετός στο Π.Υ.Σ.Δ.Ε. </a:t>
            </a:r>
            <a:r>
              <a:rPr lang="el-GR" dirty="0" err="1" smtClean="0"/>
              <a:t>Αιτ</a:t>
            </a:r>
            <a:r>
              <a:rPr lang="el-GR" dirty="0" smtClean="0"/>
              <a:t>/</a:t>
            </a:r>
            <a:r>
              <a:rPr lang="el-GR" dirty="0" err="1" smtClean="0"/>
              <a:t>νίας</a:t>
            </a:r>
            <a:r>
              <a:rPr lang="el-GR" dirty="0" smtClean="0"/>
              <a:t>.</a:t>
            </a:r>
          </a:p>
          <a:p>
            <a:endParaRPr lang="el-GR" dirty="0"/>
          </a:p>
          <a:p>
            <a:endParaRPr lang="el-GR" dirty="0"/>
          </a:p>
        </p:txBody>
      </p:sp>
      <p:sp>
        <p:nvSpPr>
          <p:cNvPr id="4" name="Θέση ημερομηνίας 3"/>
          <p:cNvSpPr>
            <a:spLocks noGrp="1"/>
          </p:cNvSpPr>
          <p:nvPr>
            <p:ph type="dt" sz="half" idx="10"/>
          </p:nvPr>
        </p:nvSpPr>
        <p:spPr/>
        <p:txBody>
          <a:bodyPr/>
          <a:lstStyle/>
          <a:p>
            <a:fld id="{313DAA75-49F6-435F-A81F-5D2E68B56A20}" type="datetime1">
              <a:rPr lang="el-GR" smtClean="0"/>
              <a:pPr/>
              <a:t>20/2/2019</a:t>
            </a:fld>
            <a:endParaRPr lang="el-GR" dirty="0"/>
          </a:p>
        </p:txBody>
      </p:sp>
      <p:sp>
        <p:nvSpPr>
          <p:cNvPr id="5" name="Θέση υποσέλιδου 4"/>
          <p:cNvSpPr>
            <a:spLocks noGrp="1"/>
          </p:cNvSpPr>
          <p:nvPr>
            <p:ph type="ftr" sz="quarter" idx="11"/>
          </p:nvPr>
        </p:nvSpPr>
        <p:spPr/>
        <p:txBody>
          <a:bodyPr/>
          <a:lstStyle/>
          <a:p>
            <a:r>
              <a:rPr lang="el-GR" dirty="0" smtClean="0"/>
              <a:t>Πάτρα</a:t>
            </a:r>
            <a:endParaRPr lang="el-GR" dirty="0"/>
          </a:p>
        </p:txBody>
      </p:sp>
      <p:sp>
        <p:nvSpPr>
          <p:cNvPr id="6" name="Θέση αριθμού διαφάνειας 5"/>
          <p:cNvSpPr>
            <a:spLocks noGrp="1"/>
          </p:cNvSpPr>
          <p:nvPr>
            <p:ph type="sldNum" sz="quarter" idx="12"/>
          </p:nvPr>
        </p:nvSpPr>
        <p:spPr/>
        <p:txBody>
          <a:bodyPr/>
          <a:lstStyle/>
          <a:p>
            <a:fld id="{F29A7158-0E4D-427B-8FCF-5190FB452F19}" type="slidenum">
              <a:rPr lang="el-GR" smtClean="0"/>
              <a:pPr/>
              <a:t>2</a:t>
            </a:fld>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extLst>
      <p:ext uri="{BB962C8B-B14F-4D97-AF65-F5344CB8AC3E}">
        <p14:creationId xmlns:p14="http://schemas.microsoft.com/office/powerpoint/2010/main" val="4095739300"/>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i="1" u="sng" dirty="0" smtClean="0"/>
              <a:t>Δ. ΣΥΖΗΤΗΣΗ</a:t>
            </a:r>
            <a:r>
              <a:rPr lang="el-GR" dirty="0" smtClean="0"/>
              <a:t/>
            </a:r>
            <a:br>
              <a:rPr lang="el-GR" dirty="0" smtClean="0"/>
            </a:br>
            <a:endParaRPr lang="el-GR" dirty="0"/>
          </a:p>
        </p:txBody>
      </p:sp>
      <p:sp>
        <p:nvSpPr>
          <p:cNvPr id="3" name="2 - Θέση περιεχομένου"/>
          <p:cNvSpPr>
            <a:spLocks noGrp="1"/>
          </p:cNvSpPr>
          <p:nvPr>
            <p:ph idx="1"/>
          </p:nvPr>
        </p:nvSpPr>
        <p:spPr>
          <a:xfrm>
            <a:off x="1335962" y="1844824"/>
            <a:ext cx="7498080" cy="3277344"/>
          </a:xfrm>
        </p:spPr>
        <p:txBody>
          <a:bodyPr/>
          <a:lstStyle/>
          <a:p>
            <a:pPr>
              <a:buFont typeface="Wingdings" panose="05000000000000000000" pitchFamily="2" charset="2"/>
              <a:buChar char="Ø"/>
            </a:pPr>
            <a:r>
              <a:rPr lang="el-GR" dirty="0" smtClean="0"/>
              <a:t>Σχολική τάξη – Διάλειμμα – Εκδηλώσεις  - Δράσεις - Επισκέψεις.</a:t>
            </a:r>
          </a:p>
          <a:p>
            <a:pPr>
              <a:buFont typeface="Wingdings" panose="05000000000000000000" pitchFamily="2" charset="2"/>
              <a:buChar char="Ø"/>
            </a:pPr>
            <a:r>
              <a:rPr lang="el-GR" dirty="0" smtClean="0"/>
              <a:t>Διαφοροποιούμε τη διδασκαλία μας «ακούγοντας» και «παρατηρώντας» τους μαθητές μας. </a:t>
            </a:r>
          </a:p>
          <a:p>
            <a:endParaRPr lang="el-GR" dirty="0"/>
          </a:p>
        </p:txBody>
      </p:sp>
      <p:sp>
        <p:nvSpPr>
          <p:cNvPr id="4" name="3 - Θέση ημερομηνίας"/>
          <p:cNvSpPr>
            <a:spLocks noGrp="1"/>
          </p:cNvSpPr>
          <p:nvPr>
            <p:ph type="dt" sz="half" idx="10"/>
          </p:nvPr>
        </p:nvSpPr>
        <p:spPr/>
        <p:txBody>
          <a:bodyPr/>
          <a:lstStyle/>
          <a:p>
            <a:fld id="{56EF4442-AC38-44A0-90E7-AAA58AE88488}"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20</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u="sng" dirty="0" smtClean="0"/>
              <a:t>Ε. ΑΤΟΜΙΚΟΣ ΦΑΚΕΛΟΣ ΜΑΘΗΤΗ</a:t>
            </a:r>
            <a:r>
              <a:rPr lang="el-GR" dirty="0" smtClean="0"/>
              <a:t/>
            </a:r>
            <a:br>
              <a:rPr lang="el-GR" dirty="0" smtClean="0"/>
            </a:br>
            <a:endParaRPr lang="el-GR" dirty="0"/>
          </a:p>
        </p:txBody>
      </p:sp>
      <p:sp>
        <p:nvSpPr>
          <p:cNvPr id="3" name="2 - Θέση περιεχομένου"/>
          <p:cNvSpPr>
            <a:spLocks noGrp="1"/>
          </p:cNvSpPr>
          <p:nvPr>
            <p:ph idx="1"/>
          </p:nvPr>
        </p:nvSpPr>
        <p:spPr>
          <a:xfrm>
            <a:off x="1115616" y="846138"/>
            <a:ext cx="7818072" cy="6183262"/>
          </a:xfrm>
        </p:spPr>
        <p:txBody>
          <a:bodyPr>
            <a:noAutofit/>
          </a:bodyPr>
          <a:lstStyle/>
          <a:p>
            <a:pPr algn="just">
              <a:buNone/>
            </a:pPr>
            <a:r>
              <a:rPr lang="el-GR" sz="2800" dirty="0" smtClean="0"/>
              <a:t>	</a:t>
            </a:r>
            <a:r>
              <a:rPr lang="el-GR" sz="2800" b="1" u="sng" dirty="0" smtClean="0">
                <a:solidFill>
                  <a:schemeClr val="accent1"/>
                </a:solidFill>
              </a:rPr>
              <a:t>Ημερολόγιο </a:t>
            </a:r>
            <a:r>
              <a:rPr lang="el-GR" sz="2800" b="1" u="sng" dirty="0" err="1" smtClean="0">
                <a:solidFill>
                  <a:schemeClr val="accent1"/>
                </a:solidFill>
              </a:rPr>
              <a:t>αυτοαξιολόγησης</a:t>
            </a:r>
            <a:r>
              <a:rPr lang="el-GR" sz="2800" b="1" u="sng" dirty="0" smtClean="0">
                <a:solidFill>
                  <a:schemeClr val="accent1"/>
                </a:solidFill>
              </a:rPr>
              <a:t>  </a:t>
            </a:r>
          </a:p>
          <a:p>
            <a:pPr algn="just">
              <a:buFont typeface="Wingdings" panose="05000000000000000000" pitchFamily="2" charset="2"/>
              <a:buChar char="Ø"/>
            </a:pPr>
            <a:r>
              <a:rPr lang="el-GR" sz="2800" dirty="0"/>
              <a:t>Σ</a:t>
            </a:r>
            <a:r>
              <a:rPr lang="el-GR" sz="2800" dirty="0" smtClean="0"/>
              <a:t>την αρχική φάση προγραμματισμού της Περιγραφικής Αξιολόγησης λειτούργησε και σχεδόν όλοι οι μαθητές κατέγραφαν ενδιαφέροντα στοιχεία για τη ζωή στο σχολείο, τα ενδιαφέροντά τους, τη ζωή στα χωριά τους ή άλλα ιδιαίτερα βιώματα. </a:t>
            </a:r>
          </a:p>
          <a:p>
            <a:pPr algn="just">
              <a:buFont typeface="Wingdings" panose="05000000000000000000" pitchFamily="2" charset="2"/>
              <a:buChar char="Ø"/>
            </a:pPr>
            <a:r>
              <a:rPr lang="el-GR" sz="2800" dirty="0" smtClean="0"/>
              <a:t>Αυτό όμως σιγά – σιγά ατόνισε αφού και οι ίδιοι οι εκπαιδευτικοί δεν το παρατηρούσαν, ούτε το αξιοποιούσαν γιατί έδιναν βαρύτητα στα άλλα εργαλεία υλοποίησης του προγράμματος</a:t>
            </a:r>
            <a:r>
              <a:rPr lang="el-GR" sz="2800" dirty="0"/>
              <a:t>.</a:t>
            </a:r>
            <a:endParaRPr lang="el-GR" sz="2800" dirty="0" smtClean="0"/>
          </a:p>
          <a:p>
            <a:pPr>
              <a:buNone/>
            </a:pPr>
            <a:r>
              <a:rPr lang="el-GR" sz="2800" b="1" dirty="0"/>
              <a:t>Αρκετά αραιά προσκόμιζαν στοιχεία οι ίδιοι οι μαθητές. </a:t>
            </a:r>
          </a:p>
          <a:p>
            <a:pPr>
              <a:buNone/>
            </a:pPr>
            <a:endParaRPr lang="el-GR" sz="2800" dirty="0" smtClean="0"/>
          </a:p>
          <a:p>
            <a:endParaRPr lang="el-GR" sz="2800" dirty="0"/>
          </a:p>
        </p:txBody>
      </p:sp>
      <p:sp>
        <p:nvSpPr>
          <p:cNvPr id="4" name="3 - Θέση ημερομηνίας"/>
          <p:cNvSpPr>
            <a:spLocks noGrp="1"/>
          </p:cNvSpPr>
          <p:nvPr>
            <p:ph type="dt" sz="half" idx="10"/>
          </p:nvPr>
        </p:nvSpPr>
        <p:spPr/>
        <p:txBody>
          <a:bodyPr/>
          <a:lstStyle/>
          <a:p>
            <a:fld id="{7CA872E4-BC70-4A15-AA94-C42B35A0B404}"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21</a:t>
            </a:fld>
            <a:endParaRPr lang="el-GR"/>
          </a:p>
        </p:txBody>
      </p:sp>
      <p:sp>
        <p:nvSpPr>
          <p:cNvPr id="6" name="5 - Θέση υποσέλιδου"/>
          <p:cNvSpPr>
            <a:spLocks noGrp="1"/>
          </p:cNvSpPr>
          <p:nvPr>
            <p:ph type="ftr" sz="quarter" idx="11"/>
          </p:nvPr>
        </p:nvSpPr>
        <p:spPr/>
        <p:txBody>
          <a:bodyPr/>
          <a:lstStyle/>
          <a:p>
            <a:r>
              <a:rPr lang="el-GR" dirty="0" smtClean="0"/>
              <a:t>Πάτρα</a:t>
            </a:r>
            <a:endParaRPr lang="el-GR" dirty="0"/>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285728"/>
            <a:ext cx="7498080" cy="1143000"/>
          </a:xfrm>
        </p:spPr>
        <p:txBody>
          <a:bodyPr>
            <a:normAutofit fontScale="90000"/>
          </a:bodyPr>
          <a:lstStyle/>
          <a:p>
            <a:pPr lvl="0" algn="ctr"/>
            <a:r>
              <a:rPr lang="el-GR" b="1" dirty="0" smtClean="0"/>
              <a:t>3. ΘΕΤΙΚΑ - ΑΡΝΗΤΙΚΑ</a:t>
            </a:r>
            <a:r>
              <a:rPr lang="el-GR" dirty="0" smtClean="0"/>
              <a:t/>
            </a:r>
            <a:br>
              <a:rPr lang="el-GR" dirty="0" smtClean="0"/>
            </a:br>
            <a:endParaRPr lang="el-GR" dirty="0"/>
          </a:p>
        </p:txBody>
      </p:sp>
      <p:sp>
        <p:nvSpPr>
          <p:cNvPr id="3" name="2 - Θέση περιεχομένου"/>
          <p:cNvSpPr>
            <a:spLocks noGrp="1"/>
          </p:cNvSpPr>
          <p:nvPr>
            <p:ph idx="1"/>
          </p:nvPr>
        </p:nvSpPr>
        <p:spPr>
          <a:xfrm>
            <a:off x="1187624" y="1447800"/>
            <a:ext cx="7746064" cy="4857750"/>
          </a:xfrm>
        </p:spPr>
        <p:txBody>
          <a:bodyPr>
            <a:normAutofit fontScale="92500" lnSpcReduction="10000"/>
          </a:bodyPr>
          <a:lstStyle/>
          <a:p>
            <a:pPr marL="82296" indent="0" algn="ctr">
              <a:buNone/>
            </a:pPr>
            <a:r>
              <a:rPr lang="el-GR" b="1" u="sng" dirty="0" smtClean="0">
                <a:solidFill>
                  <a:schemeClr val="accent1"/>
                </a:solidFill>
              </a:rPr>
              <a:t>ΘΕΤΙΚΑ</a:t>
            </a:r>
            <a:endParaRPr lang="el-GR" b="1" dirty="0" smtClean="0">
              <a:solidFill>
                <a:schemeClr val="accent1"/>
              </a:solidFill>
            </a:endParaRPr>
          </a:p>
          <a:p>
            <a:pPr lvl="0" algn="just"/>
            <a:r>
              <a:rPr lang="el-GR" dirty="0" smtClean="0"/>
              <a:t>Πολύπλευρη-ολιστική αξιολόγηση των μαθητών.</a:t>
            </a:r>
          </a:p>
          <a:p>
            <a:pPr lvl="0" algn="just"/>
            <a:r>
              <a:rPr lang="el-GR" dirty="0" smtClean="0"/>
              <a:t>Δυνατότητα συνεργασίας των μαθητών σε ομάδες - συγχρωτισμός, επικοινωνία μαθητών.</a:t>
            </a:r>
          </a:p>
          <a:p>
            <a:pPr lvl="0" algn="just"/>
            <a:r>
              <a:rPr lang="el-GR" dirty="0" smtClean="0"/>
              <a:t>Ουσιαστική η τελική έκθεση προόδου γιατί η γραπτή - αναλυτική έκθεση, με συγκεκριμένες επισημάνσεις «προσφέρει» μια  σαφέστερη εικόνα της απόδοσης-και όχι μόνο επίδοσης </a:t>
            </a:r>
            <a:r>
              <a:rPr lang="el-GR" dirty="0"/>
              <a:t>-</a:t>
            </a:r>
            <a:r>
              <a:rPr lang="el-GR" dirty="0" smtClean="0"/>
              <a:t>των μαθητών. </a:t>
            </a:r>
          </a:p>
          <a:p>
            <a:pPr algn="just"/>
            <a:endParaRPr lang="el-GR" dirty="0"/>
          </a:p>
        </p:txBody>
      </p:sp>
      <p:sp>
        <p:nvSpPr>
          <p:cNvPr id="4" name="3 - Θέση ημερομηνίας"/>
          <p:cNvSpPr>
            <a:spLocks noGrp="1"/>
          </p:cNvSpPr>
          <p:nvPr>
            <p:ph type="dt" sz="half" idx="10"/>
          </p:nvPr>
        </p:nvSpPr>
        <p:spPr/>
        <p:txBody>
          <a:bodyPr/>
          <a:lstStyle/>
          <a:p>
            <a:fld id="{59307891-2469-4B6F-B220-D94C32499A1F}"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22</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44168" y="0"/>
            <a:ext cx="7498080" cy="1143000"/>
          </a:xfrm>
        </p:spPr>
        <p:txBody>
          <a:bodyPr>
            <a:noAutofit/>
          </a:bodyPr>
          <a:lstStyle/>
          <a:p>
            <a:pPr algn="ctr"/>
            <a:r>
              <a:rPr lang="el-GR" sz="3600" b="1" i="1" u="sng" dirty="0" smtClean="0"/>
              <a:t>ΑΡΝΗΤΙΚΑ</a:t>
            </a:r>
            <a:r>
              <a:rPr lang="el-GR" sz="3600" dirty="0" smtClean="0"/>
              <a:t/>
            </a:r>
            <a:br>
              <a:rPr lang="el-GR" sz="3600" dirty="0" smtClean="0"/>
            </a:br>
            <a:endParaRPr lang="el-GR" sz="3600" dirty="0"/>
          </a:p>
        </p:txBody>
      </p:sp>
      <p:sp>
        <p:nvSpPr>
          <p:cNvPr id="3" name="2 - Θέση περιεχομένου"/>
          <p:cNvSpPr>
            <a:spLocks noGrp="1"/>
          </p:cNvSpPr>
          <p:nvPr>
            <p:ph idx="1"/>
          </p:nvPr>
        </p:nvSpPr>
        <p:spPr>
          <a:xfrm>
            <a:off x="1344168" y="571500"/>
            <a:ext cx="7498080" cy="6399286"/>
          </a:xfrm>
        </p:spPr>
        <p:txBody>
          <a:bodyPr>
            <a:noAutofit/>
          </a:bodyPr>
          <a:lstStyle/>
          <a:p>
            <a:pPr lvl="0" algn="just"/>
            <a:r>
              <a:rPr lang="el-GR" sz="2600" dirty="0" smtClean="0"/>
              <a:t>Απώλεια χρόνου (διδακτικών ωρών) για την προσπέλαση της διδακτέας ύλης.</a:t>
            </a:r>
          </a:p>
          <a:p>
            <a:pPr lvl="0" algn="just"/>
            <a:r>
              <a:rPr lang="el-GR" sz="2600" dirty="0" smtClean="0"/>
              <a:t>Δεν είχαμε αρκετή βοήθεια για τη συνολική αξιολόγηση  - αντιφατικές οι απαντήσεις των μαθητών. </a:t>
            </a:r>
          </a:p>
          <a:p>
            <a:pPr lvl="0" algn="just"/>
            <a:r>
              <a:rPr lang="el-GR" sz="2600" dirty="0" smtClean="0"/>
              <a:t>Αρκετός προσωπικός χρόνος για την απαιτούμενη κατ’ οίκον προετοιμασία, καθώς δεν υπήρχαν αρκετά υποδείγματα – πρότυπα για όλα τα γνωστικά αντικείμενα στους οδηγούς. </a:t>
            </a:r>
          </a:p>
          <a:p>
            <a:pPr lvl="0" algn="just"/>
            <a:r>
              <a:rPr lang="el-GR" sz="2600" dirty="0" smtClean="0"/>
              <a:t>Χάνεται πολύτιμος χρόνος για να εξηγηθεί σε κάθε τάξη η όλη διαδικασία – βρεθήκαμε «μπλεγμένοι» σε έναν κυκεώνα αρχείων, εγγράφων και φορμών. </a:t>
            </a:r>
          </a:p>
          <a:p>
            <a:pPr lvl="0" algn="just"/>
            <a:r>
              <a:rPr lang="el-GR" sz="2600" dirty="0" smtClean="0"/>
              <a:t>Παρέχεται κατακερματισμένη και χωρίς εσωτερική συνοχή και γνώση. </a:t>
            </a:r>
          </a:p>
          <a:p>
            <a:pPr algn="just">
              <a:buNone/>
            </a:pPr>
            <a:endParaRPr lang="el-GR" sz="2600" dirty="0"/>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23</a:t>
            </a:fld>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95074" y="19472"/>
            <a:ext cx="7738614" cy="1143000"/>
          </a:xfrm>
        </p:spPr>
        <p:txBody>
          <a:bodyPr>
            <a:noAutofit/>
          </a:bodyPr>
          <a:lstStyle/>
          <a:p>
            <a:pPr lvl="0" algn="ctr"/>
            <a:r>
              <a:rPr lang="el-GR" sz="3600" b="1" dirty="0" smtClean="0"/>
              <a:t>4. ΣΥΝΟΛΙΚΗ ΑΠΟΤΙΜΗΣΗ - ΣΧΟΛΙΑ</a:t>
            </a:r>
            <a:endParaRPr lang="el-GR" sz="3600" dirty="0"/>
          </a:p>
        </p:txBody>
      </p:sp>
      <p:sp>
        <p:nvSpPr>
          <p:cNvPr id="3" name="2 - Θέση περιεχομένου"/>
          <p:cNvSpPr>
            <a:spLocks noGrp="1"/>
          </p:cNvSpPr>
          <p:nvPr>
            <p:ph idx="1"/>
          </p:nvPr>
        </p:nvSpPr>
        <p:spPr>
          <a:xfrm>
            <a:off x="971600" y="1504950"/>
            <a:ext cx="8099248" cy="4800600"/>
          </a:xfrm>
        </p:spPr>
        <p:txBody>
          <a:bodyPr>
            <a:noAutofit/>
          </a:bodyPr>
          <a:lstStyle/>
          <a:p>
            <a:pPr lvl="0" algn="just">
              <a:buFont typeface="Wingdings" panose="05000000000000000000" pitchFamily="2" charset="2"/>
              <a:buChar char="Ø"/>
            </a:pPr>
            <a:r>
              <a:rPr lang="el-GR" sz="2800" dirty="0" smtClean="0"/>
              <a:t>Ως σχολείο με ιδιαιτερότητες (μικρός αριθμός μαθητών, αδυναμία δημιουργίας ομάδων, χαμηλό επίπεδο) δεν μπορούσαμε, κάτω από τις συγκεκριμένες συνθήκες, να έχουμε μια καλύτερη αποτύπωση και εκτίμηση, αναγκαζόμασταν να παρεμβαίνουμε περισσότερο στους μαθητές από ό,τι έπρεπε. </a:t>
            </a:r>
          </a:p>
          <a:p>
            <a:pPr lvl="0" algn="just">
              <a:buFont typeface="Wingdings" panose="05000000000000000000" pitchFamily="2" charset="2"/>
              <a:buChar char="Ø"/>
            </a:pPr>
            <a:r>
              <a:rPr lang="el-GR" sz="2800" dirty="0" smtClean="0"/>
              <a:t>Η </a:t>
            </a:r>
            <a:r>
              <a:rPr lang="el-GR" sz="2800" dirty="0" err="1" smtClean="0"/>
              <a:t>ετεροαξιολόγηση</a:t>
            </a:r>
            <a:r>
              <a:rPr lang="el-GR" sz="2800" dirty="0" smtClean="0"/>
              <a:t> δεν ήταν σε σωστή βάση, επειδή δεν μπορούσαν να δημιουργηθούν ομάδες, άρα: μη ασφαλή συμπεράσματα. </a:t>
            </a:r>
          </a:p>
          <a:p>
            <a:pPr marL="596646" lvl="0" indent="-514350" algn="just">
              <a:buFont typeface="+mj-lt"/>
              <a:buAutoNum type="arabicPeriod"/>
            </a:pPr>
            <a:endParaRPr lang="el-GR" sz="2800" dirty="0" smtClean="0"/>
          </a:p>
          <a:p>
            <a:pPr algn="just"/>
            <a:endParaRPr lang="el-GR" sz="2800" dirty="0"/>
          </a:p>
        </p:txBody>
      </p:sp>
      <p:sp>
        <p:nvSpPr>
          <p:cNvPr id="4" name="3 - Θέση ημερομηνίας"/>
          <p:cNvSpPr>
            <a:spLocks noGrp="1"/>
          </p:cNvSpPr>
          <p:nvPr>
            <p:ph type="dt" sz="half" idx="10"/>
          </p:nvPr>
        </p:nvSpPr>
        <p:spPr/>
        <p:txBody>
          <a:bodyPr/>
          <a:lstStyle/>
          <a:p>
            <a:fld id="{D818503D-B2F7-452B-A244-D68256A2FA6C}"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24</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95074" y="19472"/>
            <a:ext cx="7738614" cy="1143000"/>
          </a:xfrm>
        </p:spPr>
        <p:txBody>
          <a:bodyPr>
            <a:noAutofit/>
          </a:bodyPr>
          <a:lstStyle/>
          <a:p>
            <a:pPr lvl="0" algn="ctr"/>
            <a:r>
              <a:rPr lang="el-GR" sz="3600" b="1" dirty="0" smtClean="0"/>
              <a:t>4. ΣΥΝΟΛΙΚΗ ΑΠΟΤΙΜΗΣΗ - ΣΧΟΛΙΑ</a:t>
            </a:r>
            <a:endParaRPr lang="el-GR" sz="3600" dirty="0"/>
          </a:p>
        </p:txBody>
      </p:sp>
      <p:sp>
        <p:nvSpPr>
          <p:cNvPr id="3" name="2 - Θέση περιεχομένου"/>
          <p:cNvSpPr>
            <a:spLocks noGrp="1"/>
          </p:cNvSpPr>
          <p:nvPr>
            <p:ph idx="1"/>
          </p:nvPr>
        </p:nvSpPr>
        <p:spPr>
          <a:xfrm>
            <a:off x="971600" y="1052736"/>
            <a:ext cx="8099248" cy="5904656"/>
          </a:xfrm>
        </p:spPr>
        <p:txBody>
          <a:bodyPr>
            <a:noAutofit/>
          </a:bodyPr>
          <a:lstStyle/>
          <a:p>
            <a:pPr lvl="0" algn="just">
              <a:buFont typeface="Wingdings" panose="05000000000000000000" pitchFamily="2" charset="2"/>
              <a:buChar char="Ø"/>
            </a:pPr>
            <a:r>
              <a:rPr lang="el-GR" sz="2800" dirty="0" smtClean="0"/>
              <a:t>Εξαιτίας των πολλών διατιθέμενων εκπαιδευτικών του σχολείου μας, </a:t>
            </a:r>
            <a:r>
              <a:rPr lang="el-GR" sz="2800" u="sng" dirty="0" smtClean="0"/>
              <a:t>από</a:t>
            </a:r>
            <a:r>
              <a:rPr lang="el-GR" sz="2800" dirty="0" smtClean="0"/>
              <a:t> και </a:t>
            </a:r>
            <a:r>
              <a:rPr lang="el-GR" sz="2800" u="sng" dirty="0" smtClean="0"/>
              <a:t>προς</a:t>
            </a:r>
            <a:r>
              <a:rPr lang="el-GR" sz="2800" dirty="0" smtClean="0"/>
              <a:t> το δικό μας, δεν προέκυπτε ικανοποιητική διασταύρωση και αρκετά συστηματική εικόνα των χαρακτηριστικών των μαθητών.</a:t>
            </a:r>
          </a:p>
          <a:p>
            <a:pPr lvl="0" algn="just">
              <a:buFont typeface="Wingdings" panose="05000000000000000000" pitchFamily="2" charset="2"/>
              <a:buChar char="Ø"/>
            </a:pPr>
            <a:r>
              <a:rPr lang="el-GR" sz="2800" dirty="0" smtClean="0"/>
              <a:t>Αμφίβολο αν τελικά πληροφορηθήκαμε τι κινητοποιεί περισσότερο τους μαθητές ( κίνητρα μάθησης). Ίσως και έξω-εκπαιδευτικά στοιχεία.</a:t>
            </a:r>
            <a:r>
              <a:rPr lang="en-US" sz="2800" dirty="0" smtClean="0"/>
              <a:t> </a:t>
            </a:r>
            <a:r>
              <a:rPr lang="el-GR" sz="2800" dirty="0" smtClean="0"/>
              <a:t>Οι μαθητές μας δεν μπορούν ακόμη να καθορίζουν μαζί μας τα επόμενα βήματα για τη βελτίωσή τους. </a:t>
            </a:r>
          </a:p>
          <a:p>
            <a:pPr lvl="0" algn="just">
              <a:buFont typeface="Wingdings" panose="05000000000000000000" pitchFamily="2" charset="2"/>
              <a:buChar char="Ø"/>
            </a:pPr>
            <a:r>
              <a:rPr lang="el-GR" sz="2800" dirty="0" smtClean="0"/>
              <a:t>Αξιοποιήσιμη από τις νέες Δομές ( ΚΕ.Σ.Υ. – ΠΕ.Κ.Ε.Σ.). </a:t>
            </a:r>
          </a:p>
          <a:p>
            <a:pPr algn="just"/>
            <a:endParaRPr lang="el-GR" sz="2400" dirty="0"/>
          </a:p>
        </p:txBody>
      </p:sp>
      <p:sp>
        <p:nvSpPr>
          <p:cNvPr id="4" name="3 - Θέση ημερομηνίας"/>
          <p:cNvSpPr>
            <a:spLocks noGrp="1"/>
          </p:cNvSpPr>
          <p:nvPr>
            <p:ph type="dt" sz="half" idx="10"/>
          </p:nvPr>
        </p:nvSpPr>
        <p:spPr/>
        <p:txBody>
          <a:bodyPr/>
          <a:lstStyle/>
          <a:p>
            <a:fld id="{26A9030B-AA04-47AD-9936-A96D99EFD692}"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25</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extLst>
      <p:ext uri="{BB962C8B-B14F-4D97-AF65-F5344CB8AC3E}">
        <p14:creationId xmlns:p14="http://schemas.microsoft.com/office/powerpoint/2010/main" val="381484256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530"/>
            <a:ext cx="9144000" cy="1633996"/>
          </a:xfrm>
        </p:spPr>
        <p:txBody>
          <a:bodyPr>
            <a:normAutofit/>
          </a:bodyPr>
          <a:lstStyle/>
          <a:p>
            <a:pPr algn="ctr"/>
            <a:r>
              <a:rPr lang="el-GR" sz="2400" b="1" dirty="0" smtClean="0"/>
              <a:t>5.ΕΚΘΕΣΕΙΣ ΠΡΟΟΔΟΥ</a:t>
            </a:r>
            <a:br>
              <a:rPr lang="el-GR" sz="2400" b="1" dirty="0" smtClean="0"/>
            </a:br>
            <a:r>
              <a:rPr lang="el-GR" sz="2400" b="1" dirty="0"/>
              <a:t>(</a:t>
            </a:r>
            <a:r>
              <a:rPr lang="el-GR" sz="2400" b="1" dirty="0" smtClean="0"/>
              <a:t>Ο ΕΚΠΑΙΔΕΥΤΙΚΟΣ ΚΑΝΕΙ ΤΟ ΓΟΝΙΟ </a:t>
            </a:r>
            <a:br>
              <a:rPr lang="el-GR" sz="2400" b="1" dirty="0" smtClean="0"/>
            </a:br>
            <a:r>
              <a:rPr lang="el-GR" sz="2400" b="1" dirty="0" smtClean="0"/>
              <a:t>ΚΟΙΝΩΝΟ ΚΑΙ ΣΥΜΜΕΤΟΧΟ)</a:t>
            </a:r>
            <a:endParaRPr lang="el-GR" dirty="0"/>
          </a:p>
        </p:txBody>
      </p:sp>
      <p:sp>
        <p:nvSpPr>
          <p:cNvPr id="3" name="2 - Θέση περιεχομένου"/>
          <p:cNvSpPr>
            <a:spLocks noGrp="1"/>
          </p:cNvSpPr>
          <p:nvPr>
            <p:ph idx="1"/>
          </p:nvPr>
        </p:nvSpPr>
        <p:spPr>
          <a:xfrm>
            <a:off x="1353087" y="1382520"/>
            <a:ext cx="7498080" cy="5399279"/>
          </a:xfrm>
        </p:spPr>
        <p:txBody>
          <a:bodyPr>
            <a:noAutofit/>
          </a:bodyPr>
          <a:lstStyle/>
          <a:p>
            <a:pPr algn="just">
              <a:buFont typeface="Wingdings" panose="05000000000000000000" pitchFamily="2" charset="2"/>
              <a:buChar char="Ø"/>
            </a:pPr>
            <a:r>
              <a:rPr lang="el-GR" sz="2400" dirty="0" smtClean="0">
                <a:solidFill>
                  <a:schemeClr val="accent1"/>
                </a:solidFill>
              </a:rPr>
              <a:t>προς ΜΑΘΗΤΕΣ </a:t>
            </a:r>
            <a:r>
              <a:rPr lang="el-GR" sz="2400" dirty="0" smtClean="0"/>
              <a:t>: «βήματα» που έχουν γίνει,</a:t>
            </a:r>
          </a:p>
          <a:p>
            <a:pPr lvl="0" algn="just">
              <a:buFont typeface="Arial" panose="020B0604020202020204" pitchFamily="34" charset="0"/>
              <a:buChar char="•"/>
            </a:pPr>
            <a:r>
              <a:rPr lang="el-GR" sz="2400" dirty="0" smtClean="0"/>
              <a:t>πόση προσπάθεια χρειάζεται ακόμη,</a:t>
            </a:r>
          </a:p>
          <a:p>
            <a:pPr lvl="0" algn="just">
              <a:buFont typeface="Arial" panose="020B0604020202020204" pitchFamily="34" charset="0"/>
              <a:buChar char="•"/>
            </a:pPr>
            <a:r>
              <a:rPr lang="el-GR" sz="2400" dirty="0" smtClean="0"/>
              <a:t>«βλέπει» τον εαυτό του,</a:t>
            </a:r>
            <a:r>
              <a:rPr lang="el-GR" sz="2400" dirty="0"/>
              <a:t> </a:t>
            </a:r>
            <a:r>
              <a:rPr lang="el-GR" sz="2400" dirty="0" smtClean="0"/>
              <a:t>ενθάρρυνση – ενίσχυση των μαθητών. </a:t>
            </a:r>
          </a:p>
          <a:p>
            <a:pPr algn="just">
              <a:buFont typeface="Wingdings" panose="05000000000000000000" pitchFamily="2" charset="2"/>
              <a:buChar char="Ø"/>
            </a:pPr>
            <a:r>
              <a:rPr lang="el-GR" sz="2400" dirty="0" smtClean="0">
                <a:solidFill>
                  <a:schemeClr val="accent1"/>
                </a:solidFill>
              </a:rPr>
              <a:t>προς ΓΟΝΕΙΣ: </a:t>
            </a:r>
            <a:r>
              <a:rPr lang="el-GR" sz="2400" dirty="0" smtClean="0"/>
              <a:t>γραπτή και όχι προφορική, συνολική εικόνα επίδοσης,</a:t>
            </a:r>
          </a:p>
          <a:p>
            <a:pPr lvl="0" algn="just">
              <a:buFont typeface="Arial" panose="020B0604020202020204" pitchFamily="34" charset="0"/>
              <a:buChar char="•"/>
            </a:pPr>
            <a:r>
              <a:rPr lang="el-GR" sz="2400" dirty="0" smtClean="0"/>
              <a:t>εμπλοκή τους με την ανάγκη κατανόησης και παρέμβασης,</a:t>
            </a:r>
          </a:p>
          <a:p>
            <a:pPr lvl="0" algn="just">
              <a:buFont typeface="Arial" panose="020B0604020202020204" pitchFamily="34" charset="0"/>
              <a:buChar char="•"/>
            </a:pPr>
            <a:r>
              <a:rPr lang="el-GR" sz="2400" dirty="0" smtClean="0"/>
              <a:t>εντυπωσιάζονταν ή απορούσαν για τις δυσκολίες των παιδιών τους</a:t>
            </a:r>
            <a:r>
              <a:rPr lang="el-GR" sz="2400" dirty="0"/>
              <a:t>,</a:t>
            </a:r>
            <a:endParaRPr lang="el-GR" sz="2400" dirty="0" smtClean="0"/>
          </a:p>
          <a:p>
            <a:pPr lvl="0" algn="just">
              <a:buFont typeface="Arial" panose="020B0604020202020204" pitchFamily="34" charset="0"/>
              <a:buChar char="•"/>
            </a:pPr>
            <a:r>
              <a:rPr lang="el-GR" sz="2400" dirty="0" smtClean="0"/>
              <a:t>ανίχνευση και εντοπισμός προβλημάτων ψυχοπαιδαγωγικού χαρακτήρα. </a:t>
            </a:r>
          </a:p>
          <a:p>
            <a:pPr algn="just">
              <a:buFont typeface="Wingdings" panose="05000000000000000000" pitchFamily="2" charset="2"/>
              <a:buChar char="Ø"/>
            </a:pPr>
            <a:r>
              <a:rPr lang="el-GR" sz="2400" dirty="0" smtClean="0">
                <a:solidFill>
                  <a:schemeClr val="accent1"/>
                </a:solidFill>
              </a:rPr>
              <a:t>προς ΕΚΠΑΙΔΕΥΤΙΚΟΥΣ </a:t>
            </a:r>
            <a:r>
              <a:rPr lang="el-GR" sz="2400" dirty="0" smtClean="0"/>
              <a:t>επόμενης χρονιάς</a:t>
            </a:r>
          </a:p>
          <a:p>
            <a:pPr algn="just"/>
            <a:endParaRPr lang="el-GR" sz="2400" dirty="0"/>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26</a:t>
            </a:fld>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42248" cy="836712"/>
          </a:xfrm>
          <a:solidFill>
            <a:schemeClr val="bg1"/>
          </a:solidFill>
        </p:spPr>
        <p:txBody>
          <a:bodyPr>
            <a:normAutofit fontScale="90000"/>
          </a:bodyPr>
          <a:lstStyle/>
          <a:p>
            <a:pPr algn="ctr"/>
            <a:r>
              <a:rPr lang="en-US" sz="3200" b="1" dirty="0" smtClean="0"/>
              <a:t/>
            </a:r>
            <a:br>
              <a:rPr lang="en-US" sz="3200" b="1" dirty="0" smtClean="0"/>
            </a:br>
            <a:r>
              <a:rPr lang="el-GR" sz="3200" b="1" dirty="0" smtClean="0"/>
              <a:t>ΠΑΡΑΔΕΙΓΜΑΤΑ </a:t>
            </a:r>
            <a:r>
              <a:rPr lang="el-GR" sz="3200" dirty="0" smtClean="0"/>
              <a:t/>
            </a:r>
            <a:br>
              <a:rPr lang="el-GR" sz="3200" dirty="0" smtClean="0"/>
            </a:br>
            <a:endParaRPr lang="el-GR" sz="3200" dirty="0"/>
          </a:p>
        </p:txBody>
      </p:sp>
      <p:sp>
        <p:nvSpPr>
          <p:cNvPr id="4" name="3 - Θέση ημερομηνίας"/>
          <p:cNvSpPr>
            <a:spLocks noGrp="1"/>
          </p:cNvSpPr>
          <p:nvPr>
            <p:ph type="dt" sz="half" idx="10"/>
          </p:nvPr>
        </p:nvSpPr>
        <p:spPr/>
        <p:txBody>
          <a:bodyPr/>
          <a:lstStyle/>
          <a:p>
            <a:fld id="{7BA8855D-30C1-4982-A62B-4322D78B1100}"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27</a:t>
            </a:fld>
            <a:endParaRPr lang="el-GR"/>
          </a:p>
        </p:txBody>
      </p:sp>
      <p:pic>
        <p:nvPicPr>
          <p:cNvPr id="7" name="6 - Θέση περιεχομένου" descr="C:\Users\Fotis\Desktop\ΠΕΡΙΓΡΑΦΙΚΗ ΑΞΙΟΛΟΓΗΣΗ\20190207_104052.jpg"/>
          <p:cNvPicPr>
            <a:picLocks noGrp="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0"/>
            <a:ext cx="7498080" cy="1143000"/>
          </a:xfrm>
        </p:spPr>
        <p:txBody>
          <a:bodyPr/>
          <a:lstStyle/>
          <a:p>
            <a:pPr algn="ctr"/>
            <a:r>
              <a:rPr lang="el-GR" dirty="0" smtClean="0"/>
              <a:t>ΕΚΘΕΣΗ ΠΡΟΟΔΟΥ</a:t>
            </a:r>
            <a:endParaRPr lang="el-GR" dirty="0"/>
          </a:p>
        </p:txBody>
      </p:sp>
      <p:pic>
        <p:nvPicPr>
          <p:cNvPr id="7" name="6 - Θέση περιεχομένου" descr="g10001.jpg"/>
          <p:cNvPicPr>
            <a:picLocks noGrp="1" noChangeAspect="1"/>
          </p:cNvPicPr>
          <p:nvPr>
            <p:ph idx="1"/>
          </p:nvPr>
        </p:nvPicPr>
        <p:blipFill>
          <a:blip r:embed="rId2"/>
          <a:srcRect l="13432" t="6468" r="13432" b="27278"/>
          <a:stretch>
            <a:fillRect/>
          </a:stretch>
        </p:blipFill>
        <p:spPr>
          <a:xfrm>
            <a:off x="1071538" y="857232"/>
            <a:ext cx="8072462" cy="5788113"/>
          </a:xfrm>
        </p:spPr>
      </p:pic>
      <p:sp>
        <p:nvSpPr>
          <p:cNvPr id="4" name="3 - Θέση ημερομηνίας"/>
          <p:cNvSpPr>
            <a:spLocks noGrp="1"/>
          </p:cNvSpPr>
          <p:nvPr>
            <p:ph type="dt" sz="half" idx="10"/>
          </p:nvPr>
        </p:nvSpPr>
        <p:spPr/>
        <p:txBody>
          <a:bodyPr/>
          <a:lstStyle/>
          <a:p>
            <a:fld id="{1A0F46A5-1474-463B-BFFD-249D41FD7D4F}"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28</a:t>
            </a:fld>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0"/>
            <a:ext cx="7498080" cy="1143000"/>
          </a:xfrm>
        </p:spPr>
        <p:txBody>
          <a:bodyPr/>
          <a:lstStyle/>
          <a:p>
            <a:pPr algn="ctr"/>
            <a:r>
              <a:rPr lang="el-GR" dirty="0" smtClean="0"/>
              <a:t>ΕΚΘΕΣΗ ΠΡΟΟΔΟΥ</a:t>
            </a:r>
            <a:endParaRPr lang="el-GR" dirty="0"/>
          </a:p>
        </p:txBody>
      </p:sp>
      <p:pic>
        <p:nvPicPr>
          <p:cNvPr id="7" name="6 - Θέση περιεχομένου" descr="g10002.jpg"/>
          <p:cNvPicPr>
            <a:picLocks noGrp="1" noChangeAspect="1"/>
          </p:cNvPicPr>
          <p:nvPr>
            <p:ph idx="1"/>
          </p:nvPr>
        </p:nvPicPr>
        <p:blipFill>
          <a:blip r:embed="rId2"/>
          <a:srcRect l="14822" t="6187" r="14822" b="23341"/>
          <a:stretch>
            <a:fillRect/>
          </a:stretch>
        </p:blipFill>
        <p:spPr>
          <a:xfrm>
            <a:off x="1071539" y="857232"/>
            <a:ext cx="7929617" cy="5715040"/>
          </a:xfrm>
        </p:spPr>
      </p:pic>
      <p:sp>
        <p:nvSpPr>
          <p:cNvPr id="4" name="3 - Θέση ημερομηνίας"/>
          <p:cNvSpPr>
            <a:spLocks noGrp="1"/>
          </p:cNvSpPr>
          <p:nvPr>
            <p:ph type="dt" sz="half" idx="10"/>
          </p:nvPr>
        </p:nvSpPr>
        <p:spPr/>
        <p:txBody>
          <a:bodyPr/>
          <a:lstStyle/>
          <a:p>
            <a:fld id="{4D4C037F-3D0B-4D63-B430-268E847EE7B5}"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29</a:t>
            </a:fld>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ΔΟΜΗ ΠΑΡΟΥΣΙΑΣΗΣ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lvl="0"/>
            <a:r>
              <a:rPr lang="el-GR" b="1" dirty="0" smtClean="0"/>
              <a:t>ΦΑΣΕΙΣ ΚΑΙ ΒΗΜΑΤΑ </a:t>
            </a:r>
            <a:r>
              <a:rPr lang="el-GR" b="1" dirty="0" smtClean="0"/>
              <a:t>ΠΡΟΕΤΟΙΜΑΣΙΑΣ</a:t>
            </a:r>
            <a:endParaRPr lang="el-GR" dirty="0" smtClean="0"/>
          </a:p>
          <a:p>
            <a:pPr lvl="0"/>
            <a:r>
              <a:rPr lang="el-GR" b="1" dirty="0" smtClean="0"/>
              <a:t>ΣΤΑΔΙΑ ΚΑΙ ΕΡΓΑΛΕΙΑ </a:t>
            </a:r>
            <a:r>
              <a:rPr lang="el-GR" b="1" dirty="0" smtClean="0"/>
              <a:t>ΥΛΟΠΟΙΗΣΗΣ</a:t>
            </a:r>
            <a:endParaRPr lang="el-GR" dirty="0" smtClean="0"/>
          </a:p>
          <a:p>
            <a:pPr lvl="0"/>
            <a:r>
              <a:rPr lang="el-GR" b="1" dirty="0" smtClean="0"/>
              <a:t>ΘΕΤΙΚΑ ΚΑΙ ΑΡΝΗΤΙΚΑ </a:t>
            </a:r>
            <a:endParaRPr lang="el-GR" dirty="0" smtClean="0"/>
          </a:p>
          <a:p>
            <a:pPr lvl="0"/>
            <a:r>
              <a:rPr lang="el-GR" b="1" dirty="0" smtClean="0"/>
              <a:t>ΣΥΝΟΛΙΚΗ ΑΠΟΤΙΜΗΣΗ ΚΑΙ </a:t>
            </a:r>
            <a:r>
              <a:rPr lang="el-GR" b="1" dirty="0" smtClean="0"/>
              <a:t>ΣΧΟΛΙΑ</a:t>
            </a:r>
            <a:endParaRPr lang="el-GR" dirty="0" smtClean="0"/>
          </a:p>
          <a:p>
            <a:pPr lvl="0"/>
            <a:r>
              <a:rPr lang="el-GR" b="1" dirty="0" smtClean="0"/>
              <a:t>ΕΚΘΕΣΕΙΣ </a:t>
            </a:r>
            <a:r>
              <a:rPr lang="el-GR" b="1" dirty="0" smtClean="0"/>
              <a:t>ΠΡΟΟΔΟΥ</a:t>
            </a:r>
            <a:endParaRPr lang="el-GR" dirty="0" smtClean="0"/>
          </a:p>
          <a:p>
            <a:pPr lvl="0"/>
            <a:r>
              <a:rPr lang="el-GR" b="1" dirty="0" smtClean="0"/>
              <a:t>ΠΡΟΤΑΣΕΙΣ</a:t>
            </a:r>
            <a:endParaRPr lang="el-GR" dirty="0" smtClean="0"/>
          </a:p>
          <a:p>
            <a:pPr>
              <a:buNone/>
            </a:pPr>
            <a:endParaRPr lang="el-GR" dirty="0"/>
          </a:p>
        </p:txBody>
      </p:sp>
      <p:sp>
        <p:nvSpPr>
          <p:cNvPr id="4" name="3 - Θέση ημερομηνίας"/>
          <p:cNvSpPr>
            <a:spLocks noGrp="1"/>
          </p:cNvSpPr>
          <p:nvPr>
            <p:ph type="dt" sz="half" idx="10"/>
          </p:nvPr>
        </p:nvSpPr>
        <p:spPr/>
        <p:txBody>
          <a:bodyPr/>
          <a:lstStyle/>
          <a:p>
            <a:fld id="{3EBD43D8-7D7C-4E8C-94A6-D1A50A99D5DD}"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3</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328900"/>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0"/>
            <a:ext cx="7498080" cy="1000108"/>
          </a:xfrm>
        </p:spPr>
        <p:txBody>
          <a:bodyPr/>
          <a:lstStyle/>
          <a:p>
            <a:pPr algn="ctr"/>
            <a:r>
              <a:rPr lang="el-GR" dirty="0" smtClean="0"/>
              <a:t>ΕΚΘΕΣΗ ΠΡΟΟΔΟΥ</a:t>
            </a:r>
            <a:endParaRPr lang="el-GR" dirty="0"/>
          </a:p>
        </p:txBody>
      </p:sp>
      <p:pic>
        <p:nvPicPr>
          <p:cNvPr id="7" name="6 - Θέση περιεχομένου" descr="g10003.jpg"/>
          <p:cNvPicPr>
            <a:picLocks noGrp="1" noChangeAspect="1"/>
          </p:cNvPicPr>
          <p:nvPr>
            <p:ph idx="1"/>
          </p:nvPr>
        </p:nvPicPr>
        <p:blipFill>
          <a:blip r:embed="rId2"/>
          <a:srcRect l="14822" t="6749" r="14358" b="29246"/>
          <a:stretch>
            <a:fillRect/>
          </a:stretch>
        </p:blipFill>
        <p:spPr>
          <a:xfrm>
            <a:off x="1142976" y="785794"/>
            <a:ext cx="7916625" cy="5786478"/>
          </a:xfrm>
        </p:spPr>
      </p:pic>
      <p:sp>
        <p:nvSpPr>
          <p:cNvPr id="4" name="3 - Θέση ημερομηνίας"/>
          <p:cNvSpPr>
            <a:spLocks noGrp="1"/>
          </p:cNvSpPr>
          <p:nvPr>
            <p:ph type="dt" sz="half" idx="10"/>
          </p:nvPr>
        </p:nvSpPr>
        <p:spPr/>
        <p:txBody>
          <a:bodyPr/>
          <a:lstStyle/>
          <a:p>
            <a:fld id="{891A5377-B300-4BC3-8050-87EF84A145CD}" type="datetime1">
              <a:rPr lang="el-GR" smtClean="0"/>
              <a:pPr/>
              <a:t>20/2/2019</a:t>
            </a:fld>
            <a:endParaRPr lang="el-GR"/>
          </a:p>
        </p:txBody>
      </p:sp>
      <p:sp>
        <p:nvSpPr>
          <p:cNvPr id="5" name="4 - Θέση υποσέλιδου"/>
          <p:cNvSpPr>
            <a:spLocks noGrp="1"/>
          </p:cNvSpPr>
          <p:nvPr>
            <p:ph type="ftr" sz="quarter" idx="11"/>
          </p:nvPr>
        </p:nvSpPr>
        <p:spPr/>
        <p:txBody>
          <a:bodyPr/>
          <a:lstStyle/>
          <a:p>
            <a:r>
              <a:rPr lang="el-GR" smtClean="0"/>
              <a:t>Πάτρα</a:t>
            </a:r>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30</a:t>
            </a:fld>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lgn="ctr"/>
            <a:r>
              <a:rPr lang="el-GR" b="1" dirty="0" smtClean="0"/>
              <a:t>6.ΠΡΟΤΑΣΕΙΣ</a:t>
            </a:r>
            <a:r>
              <a:rPr lang="el-GR" dirty="0" smtClean="0"/>
              <a:t/>
            </a:r>
            <a:br>
              <a:rPr lang="el-GR" dirty="0" smtClean="0"/>
            </a:br>
            <a:endParaRPr lang="el-GR" dirty="0"/>
          </a:p>
        </p:txBody>
      </p:sp>
      <p:sp>
        <p:nvSpPr>
          <p:cNvPr id="3" name="2 - Θέση περιεχομένου"/>
          <p:cNvSpPr>
            <a:spLocks noGrp="1"/>
          </p:cNvSpPr>
          <p:nvPr>
            <p:ph idx="1"/>
          </p:nvPr>
        </p:nvSpPr>
        <p:spPr>
          <a:xfrm>
            <a:off x="1116400" y="1052736"/>
            <a:ext cx="7746064" cy="5149552"/>
          </a:xfrm>
        </p:spPr>
        <p:txBody>
          <a:bodyPr>
            <a:noAutofit/>
          </a:bodyPr>
          <a:lstStyle/>
          <a:p>
            <a:pPr lvl="0" algn="just">
              <a:buFont typeface="Wingdings" panose="05000000000000000000" pitchFamily="2" charset="2"/>
              <a:buChar char="Ø"/>
            </a:pPr>
            <a:r>
              <a:rPr lang="el-GR" dirty="0" smtClean="0"/>
              <a:t>Να εφαρμόζεται μόνο για ένα μάθημα, για ένα τμήμα, από κάθε συνάδελφο.</a:t>
            </a:r>
          </a:p>
          <a:p>
            <a:pPr lvl="0" algn="just">
              <a:buFont typeface="Wingdings" panose="05000000000000000000" pitchFamily="2" charset="2"/>
              <a:buChar char="Ø"/>
            </a:pPr>
            <a:r>
              <a:rPr lang="el-GR" dirty="0" smtClean="0"/>
              <a:t>Αναπροσαρμογή Σχολικών βιβλίων και Προγραμμάτων με αντίστοιχα φύλλα εργασίας για την Περιγραφική Αξιολόγηση.</a:t>
            </a:r>
          </a:p>
          <a:p>
            <a:pPr lvl="0" algn="just">
              <a:buFont typeface="Wingdings" panose="05000000000000000000" pitchFamily="2" charset="2"/>
              <a:buChar char="Ø"/>
            </a:pPr>
            <a:r>
              <a:rPr lang="el-GR" dirty="0" smtClean="0"/>
              <a:t>Να λαμβάνονται υπόψη οι ιδιαιτερότητες (γεωγραφικές, κοινωνικές, οικονομικές, ψυχοσυναισθηματικές) της Σχολικής Μονάδας. </a:t>
            </a:r>
          </a:p>
          <a:p>
            <a:pPr marL="596646" indent="-514350" algn="just">
              <a:buFont typeface="+mj-lt"/>
              <a:buAutoNum type="arabicPeriod"/>
            </a:pPr>
            <a:endParaRPr lang="el-GR" dirty="0"/>
          </a:p>
        </p:txBody>
      </p:sp>
      <p:sp>
        <p:nvSpPr>
          <p:cNvPr id="4" name="3 - Θέση ημερομηνίας"/>
          <p:cNvSpPr>
            <a:spLocks noGrp="1"/>
          </p:cNvSpPr>
          <p:nvPr>
            <p:ph type="dt" sz="half" idx="10"/>
          </p:nvPr>
        </p:nvSpPr>
        <p:spPr/>
        <p:txBody>
          <a:bodyPr/>
          <a:lstStyle/>
          <a:p>
            <a:fld id="{EEC20D33-C1A8-49ED-8282-F78DD2CCB7CF}"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31</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0430B2-5D0B-4B0F-879C-E446552F4D92}" type="datetime1">
              <a:rPr lang="el-GR" smtClean="0"/>
              <a:pPr/>
              <a:t>20/2/2019</a:t>
            </a:fld>
            <a:endParaRPr lang="el-GR"/>
          </a:p>
        </p:txBody>
      </p:sp>
      <p:sp>
        <p:nvSpPr>
          <p:cNvPr id="3" name="2 - Θέση υποσέλιδου"/>
          <p:cNvSpPr>
            <a:spLocks noGrp="1"/>
          </p:cNvSpPr>
          <p:nvPr>
            <p:ph type="ftr" sz="quarter" idx="11"/>
          </p:nvPr>
        </p:nvSpPr>
        <p:spPr/>
        <p:txBody>
          <a:bodyPr/>
          <a:lstStyle/>
          <a:p>
            <a:r>
              <a:rPr lang="el-GR" smtClean="0"/>
              <a:t>Πάτρα</a:t>
            </a:r>
            <a:endParaRPr lang="el-GR"/>
          </a:p>
        </p:txBody>
      </p:sp>
      <p:sp>
        <p:nvSpPr>
          <p:cNvPr id="4" name="3 - Θέση αριθμού διαφάνειας"/>
          <p:cNvSpPr>
            <a:spLocks noGrp="1"/>
          </p:cNvSpPr>
          <p:nvPr>
            <p:ph type="sldNum" sz="quarter" idx="12"/>
          </p:nvPr>
        </p:nvSpPr>
        <p:spPr/>
        <p:txBody>
          <a:bodyPr/>
          <a:lstStyle/>
          <a:p>
            <a:fld id="{F29A7158-0E4D-427B-8FCF-5190FB452F19}" type="slidenum">
              <a:rPr lang="el-GR" smtClean="0"/>
              <a:pPr/>
              <a:t>32</a:t>
            </a:fld>
            <a:endParaRPr lang="el-GR"/>
          </a:p>
        </p:txBody>
      </p:sp>
      <p:sp>
        <p:nvSpPr>
          <p:cNvPr id="6" name="5 - Ορθογώνιο"/>
          <p:cNvSpPr/>
          <p:nvPr/>
        </p:nvSpPr>
        <p:spPr>
          <a:xfrm>
            <a:off x="849360" y="819396"/>
            <a:ext cx="7992888" cy="5693866"/>
          </a:xfrm>
          <a:prstGeom prst="rect">
            <a:avLst/>
          </a:prstGeom>
        </p:spPr>
        <p:txBody>
          <a:bodyPr wrap="square">
            <a:spAutoFit/>
          </a:bodyPr>
          <a:lstStyle/>
          <a:p>
            <a:pPr marL="596646" lvl="0" indent="-514350" algn="just">
              <a:buClr>
                <a:schemeClr val="accent1"/>
              </a:buClr>
              <a:buFont typeface="Wingdings" panose="05000000000000000000" pitchFamily="2" charset="2"/>
              <a:buChar char="Ø"/>
            </a:pPr>
            <a:r>
              <a:rPr lang="el-GR" sz="2800" dirty="0" smtClean="0"/>
              <a:t>Ιδιαίτερη εκτίμηση και πρόνοια για το καθεστώς και  τις συνθήκες εργασίας, διδασκαλίας και απόδοσης των εκπαιδευτικών.</a:t>
            </a:r>
          </a:p>
          <a:p>
            <a:pPr marL="596646" lvl="0" indent="-514350" algn="just">
              <a:buClr>
                <a:schemeClr val="accent1"/>
              </a:buClr>
              <a:buFont typeface="Wingdings" panose="05000000000000000000" pitchFamily="2" charset="2"/>
              <a:buChar char="Ø"/>
            </a:pPr>
            <a:r>
              <a:rPr lang="el-GR" sz="2800" dirty="0" smtClean="0"/>
              <a:t>Περιγραφική ή Βαθμολογική – Περιγραφική και Βαθμολογική; </a:t>
            </a:r>
          </a:p>
          <a:p>
            <a:pPr marL="539496" lvl="0" indent="-457200" algn="just">
              <a:buClr>
                <a:schemeClr val="accent1"/>
              </a:buClr>
              <a:buFont typeface="Wingdings" panose="05000000000000000000" pitchFamily="2" charset="2"/>
              <a:buChar char="Ø"/>
            </a:pPr>
            <a:r>
              <a:rPr lang="el-GR" sz="2800" dirty="0" smtClean="0"/>
              <a:t>Πρέπει να γίνει αντιληπτό και κατανοητό για εκπαιδευτικούς, μαθητές και γονείς ότι η Περιγραφική Αξιολόγηση δεν είναι γραφειοκρατία,</a:t>
            </a:r>
            <a:r>
              <a:rPr lang="en-US" sz="2800" dirty="0" smtClean="0"/>
              <a:t> </a:t>
            </a:r>
            <a:r>
              <a:rPr lang="el-GR" sz="2800" dirty="0" smtClean="0"/>
              <a:t>αλλά διαδικασία </a:t>
            </a:r>
            <a:r>
              <a:rPr lang="el-GR" sz="2800" dirty="0" err="1" smtClean="0"/>
              <a:t>συνδιαμόρφωσης</a:t>
            </a:r>
            <a:r>
              <a:rPr lang="el-GR" sz="2800" dirty="0" smtClean="0"/>
              <a:t>.  </a:t>
            </a:r>
          </a:p>
          <a:p>
            <a:pPr marL="596646" indent="-514350" algn="just">
              <a:buClr>
                <a:schemeClr val="accent1"/>
              </a:buClr>
              <a:buFont typeface="Wingdings" panose="05000000000000000000" pitchFamily="2" charset="2"/>
              <a:buChar char="Ø"/>
            </a:pPr>
            <a:r>
              <a:rPr lang="el-GR" sz="2800" dirty="0" smtClean="0"/>
              <a:t>Κίνητρα για τους εκπαιδευτικούς ( οικονομικά, μείωση ωραρίου, Βεβαιώσεις Πιστοποίησης που να </a:t>
            </a:r>
            <a:r>
              <a:rPr lang="el-GR" sz="2800" dirty="0" err="1" smtClean="0"/>
              <a:t>μοριοδοτούνται</a:t>
            </a:r>
            <a:r>
              <a:rPr lang="el-GR" sz="2800" dirty="0" smtClean="0"/>
              <a:t>…)</a:t>
            </a: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Fotis\Desktop\ΠΕΡΙΓΡΑΦΙΚΗ ΑΞΙΟΛΟΓΗΣΗ\ΣΤΟΧΟΙ!!!!!!!!!!!!!!!!.jpg"/>
          <p:cNvPicPr>
            <a:picLocks noGrp="1"/>
          </p:cNvPicPr>
          <p:nvPr>
            <p:ph idx="1"/>
          </p:nvPr>
        </p:nvPicPr>
        <p:blipFill>
          <a:blip r:embed="rId2" cstate="print"/>
          <a:srcRect/>
          <a:stretch>
            <a:fillRect/>
          </a:stretch>
        </p:blipFill>
        <p:spPr bwMode="auto">
          <a:xfrm>
            <a:off x="1043608" y="0"/>
            <a:ext cx="8027240" cy="6858000"/>
          </a:xfrm>
          <a:prstGeom prst="rect">
            <a:avLst/>
          </a:prstGeom>
          <a:noFill/>
          <a:ln w="9525">
            <a:noFill/>
            <a:miter lim="800000"/>
            <a:headEnd/>
            <a:tailEnd/>
          </a:ln>
        </p:spPr>
      </p:pic>
      <p:sp>
        <p:nvSpPr>
          <p:cNvPr id="5" name="4 - Θέση ημερομηνίας"/>
          <p:cNvSpPr>
            <a:spLocks noGrp="1"/>
          </p:cNvSpPr>
          <p:nvPr>
            <p:ph type="dt" sz="half" idx="10"/>
          </p:nvPr>
        </p:nvSpPr>
        <p:spPr/>
        <p:txBody>
          <a:bodyPr/>
          <a:lstStyle/>
          <a:p>
            <a:fld id="{DE9AF5F4-816A-4DDC-AF08-D98407C7272D}" type="datetime1">
              <a:rPr lang="el-GR" smtClean="0"/>
              <a:pPr/>
              <a:t>20/2/2019</a:t>
            </a:fld>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33</a:t>
            </a:fld>
            <a:endParaRPr lang="el-GR"/>
          </a:p>
        </p:txBody>
      </p:sp>
      <p:sp>
        <p:nvSpPr>
          <p:cNvPr id="7" name="6 - Θέση υποσέλιδου"/>
          <p:cNvSpPr>
            <a:spLocks noGrp="1"/>
          </p:cNvSpPr>
          <p:nvPr>
            <p:ph type="ftr" sz="quarter" idx="11"/>
          </p:nvPr>
        </p:nvSpPr>
        <p:spPr/>
        <p:txBody>
          <a:bodyPr/>
          <a:lstStyle/>
          <a:p>
            <a:r>
              <a:rPr lang="el-GR" smtClean="0"/>
              <a:t>Πάτρα</a:t>
            </a:r>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5A4A83D-B32D-4971-B087-BBCE30CAB24A}" type="datetime1">
              <a:rPr lang="el-GR" smtClean="0"/>
              <a:pPr/>
              <a:t>20/2/2019</a:t>
            </a:fld>
            <a:endParaRPr lang="el-GR"/>
          </a:p>
        </p:txBody>
      </p:sp>
      <p:sp>
        <p:nvSpPr>
          <p:cNvPr id="3" name="Θέση υποσέλιδου 2"/>
          <p:cNvSpPr>
            <a:spLocks noGrp="1"/>
          </p:cNvSpPr>
          <p:nvPr>
            <p:ph type="ftr" sz="quarter" idx="11"/>
          </p:nvPr>
        </p:nvSpPr>
        <p:spPr/>
        <p:txBody>
          <a:bodyPr/>
          <a:lstStyle/>
          <a:p>
            <a:r>
              <a:rPr lang="el-GR" smtClean="0"/>
              <a:t>Πάτρα</a:t>
            </a:r>
            <a:endParaRPr lang="el-GR"/>
          </a:p>
        </p:txBody>
      </p:sp>
      <p:sp>
        <p:nvSpPr>
          <p:cNvPr id="4" name="Θέση αριθμού διαφάνειας 3"/>
          <p:cNvSpPr>
            <a:spLocks noGrp="1"/>
          </p:cNvSpPr>
          <p:nvPr>
            <p:ph type="sldNum" sz="quarter" idx="12"/>
          </p:nvPr>
        </p:nvSpPr>
        <p:spPr/>
        <p:txBody>
          <a:bodyPr/>
          <a:lstStyle/>
          <a:p>
            <a:fld id="{F29A7158-0E4D-427B-8FCF-5190FB452F19}" type="slidenum">
              <a:rPr lang="el-GR" smtClean="0"/>
              <a:pPr/>
              <a:t>34</a:t>
            </a:fld>
            <a:endParaRPr lang="el-GR"/>
          </a:p>
        </p:txBody>
      </p:sp>
      <p:sp>
        <p:nvSpPr>
          <p:cNvPr id="6" name="Ορθογώνιο 5"/>
          <p:cNvSpPr/>
          <p:nvPr/>
        </p:nvSpPr>
        <p:spPr>
          <a:xfrm>
            <a:off x="2590800" y="507723"/>
            <a:ext cx="4572000" cy="1938992"/>
          </a:xfrm>
          <a:prstGeom prst="rect">
            <a:avLst/>
          </a:prstGeom>
        </p:spPr>
        <p:txBody>
          <a:bodyPr>
            <a:spAutoFit/>
          </a:bodyPr>
          <a:lstStyle/>
          <a:p>
            <a:pPr algn="just"/>
            <a:r>
              <a:rPr lang="el-GR" sz="2400" dirty="0"/>
              <a:t>Στη συμμετοχική </a:t>
            </a:r>
            <a:r>
              <a:rPr lang="el-GR" sz="2400" dirty="0" smtClean="0"/>
              <a:t>κουλτούρα </a:t>
            </a:r>
            <a:r>
              <a:rPr lang="el-GR" sz="2400" dirty="0"/>
              <a:t>στο </a:t>
            </a:r>
            <a:r>
              <a:rPr lang="el-GR" sz="2400" dirty="0" smtClean="0"/>
              <a:t>σχολείο μας </a:t>
            </a:r>
            <a:r>
              <a:rPr lang="el-GR" sz="2400" dirty="0"/>
              <a:t>αξιοποιείται μια παλιά γιαπωνέζικη παροιμία «Κανείς μας δεν είναι τόσο </a:t>
            </a:r>
            <a:r>
              <a:rPr lang="el-GR" sz="2400" dirty="0" smtClean="0"/>
              <a:t>έξυπνος, </a:t>
            </a:r>
            <a:r>
              <a:rPr lang="el-GR" sz="2400" dirty="0"/>
              <a:t>όσο όλοι μας». </a:t>
            </a: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2604519"/>
            <a:ext cx="5544616" cy="3701031"/>
          </a:xfrm>
          <a:prstGeom prst="rect">
            <a:avLst/>
          </a:prstGeom>
        </p:spPr>
      </p:pic>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extLst>
      <p:ext uri="{BB962C8B-B14F-4D97-AF65-F5344CB8AC3E}">
        <p14:creationId xmlns:p14="http://schemas.microsoft.com/office/powerpoint/2010/main" val="3244245997"/>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49C2A5C4-ACCB-4A4F-8154-167E452858DF}"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35</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pic>
        <p:nvPicPr>
          <p:cNvPr id="9" name="8 - Εικόνα" descr="20190108_082404.jpg"/>
          <p:cNvPicPr>
            <a:picLocks noChangeAspect="1"/>
          </p:cNvPicPr>
          <p:nvPr/>
        </p:nvPicPr>
        <p:blipFill>
          <a:blip r:embed="rId2" cstate="print"/>
          <a:stretch>
            <a:fillRect/>
          </a:stretch>
        </p:blipFill>
        <p:spPr>
          <a:xfrm>
            <a:off x="1374303" y="3416362"/>
            <a:ext cx="7400639" cy="3180989"/>
          </a:xfrm>
          <a:prstGeom prst="rect">
            <a:avLst/>
          </a:prstGeom>
        </p:spPr>
      </p:pic>
      <p:sp>
        <p:nvSpPr>
          <p:cNvPr id="10"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88640"/>
            <a:ext cx="4320480" cy="3243747"/>
          </a:xfrm>
          <a:prstGeom prst="rect">
            <a:avLst/>
          </a:prstGeom>
        </p:spPr>
      </p:pic>
      <p:sp>
        <p:nvSpPr>
          <p:cNvPr id="7" name="Ορθογώνιο 6"/>
          <p:cNvSpPr/>
          <p:nvPr/>
        </p:nvSpPr>
        <p:spPr>
          <a:xfrm>
            <a:off x="2915816" y="5835710"/>
            <a:ext cx="4828401" cy="461665"/>
          </a:xfrm>
          <a:prstGeom prst="rect">
            <a:avLst/>
          </a:prstGeom>
        </p:spPr>
        <p:txBody>
          <a:bodyPr wrap="square">
            <a:spAutoFit/>
          </a:bodyPr>
          <a:lstStyle/>
          <a:p>
            <a:pPr algn="ctr"/>
            <a:r>
              <a:rPr lang="el-GR" sz="2400" b="1" dirty="0">
                <a:solidFill>
                  <a:schemeClr val="bg1"/>
                </a:solidFill>
              </a:rPr>
              <a:t>ΓΥΜΝΑΣΙΟ ΑΓΙΟΥ ΒΛΑΣΙΟΥ</a:t>
            </a:r>
            <a:endParaRPr lang="el-GR"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0882" y="-99392"/>
            <a:ext cx="7883200" cy="1368152"/>
          </a:xfrm>
        </p:spPr>
        <p:txBody>
          <a:bodyPr>
            <a:noAutofit/>
          </a:bodyPr>
          <a:lstStyle/>
          <a:p>
            <a:pPr marL="742950" lvl="0" indent="-742950" algn="ctr">
              <a:buFont typeface="+mj-lt"/>
              <a:buAutoNum type="arabicPeriod"/>
            </a:pPr>
            <a:r>
              <a:rPr lang="el-GR" sz="3200" b="1" dirty="0" smtClean="0"/>
              <a:t>ΦΑΣΕΙΣ ΚΑΙ ΒΗΜΑΤΑ ΠΡΟΕΤΟΙΜΑΣΙΑΣ.</a:t>
            </a:r>
            <a:endParaRPr lang="el-GR" sz="3200" dirty="0"/>
          </a:p>
        </p:txBody>
      </p:sp>
      <p:sp>
        <p:nvSpPr>
          <p:cNvPr id="3" name="2 - Θέση περιεχομένου"/>
          <p:cNvSpPr>
            <a:spLocks noGrp="1"/>
          </p:cNvSpPr>
          <p:nvPr>
            <p:ph idx="1"/>
          </p:nvPr>
        </p:nvSpPr>
        <p:spPr>
          <a:xfrm>
            <a:off x="1328291" y="1052736"/>
            <a:ext cx="7498080" cy="5805264"/>
          </a:xfrm>
        </p:spPr>
        <p:txBody>
          <a:bodyPr>
            <a:noAutofit/>
          </a:bodyPr>
          <a:lstStyle/>
          <a:p>
            <a:pPr>
              <a:buNone/>
            </a:pPr>
            <a:r>
              <a:rPr lang="el-GR" sz="2800" dirty="0" smtClean="0"/>
              <a:t>α. Πρακτικό του Συλλόγου Διδασκόντων της περιόδου 2016-2017 για την ομόφωνη συμμετοχή στην Πιλοτική Εφαρμογή της Περιγραφικής Αξιολόγησης (ΠΡΑΞΗ 13</a:t>
            </a:r>
            <a:r>
              <a:rPr lang="el-GR" sz="2800" baseline="30000" dirty="0" smtClean="0"/>
              <a:t>η</a:t>
            </a:r>
            <a:r>
              <a:rPr lang="el-GR" sz="2800" dirty="0" smtClean="0"/>
              <a:t> / 16-12-2016</a:t>
            </a:r>
            <a:r>
              <a:rPr lang="el-GR" sz="2800" dirty="0" smtClean="0"/>
              <a:t>)</a:t>
            </a:r>
            <a:endParaRPr lang="el-GR" sz="2800" dirty="0" smtClean="0"/>
          </a:p>
          <a:p>
            <a:pPr>
              <a:buNone/>
            </a:pPr>
            <a:r>
              <a:rPr lang="el-GR" sz="2800" dirty="0" smtClean="0"/>
              <a:t>β. Καθοδήγηση και έμπρακτη συμπαράσταση της Σχ. Συμβούλου κ. Χρ. Σπυρέλη (εξατομικευμένη επιμόρφωση των συναδέλφων και σε συγκεκριμένα αντικείμενα και με συγκεκριμένα εργαλεία</a:t>
            </a:r>
            <a:r>
              <a:rPr lang="el-GR" sz="2800" dirty="0" smtClean="0"/>
              <a:t>) </a:t>
            </a:r>
            <a:endParaRPr lang="el-GR" sz="2800" dirty="0" smtClean="0"/>
          </a:p>
          <a:p>
            <a:pPr>
              <a:buNone/>
            </a:pPr>
            <a:r>
              <a:rPr lang="el-GR" sz="2800" dirty="0" smtClean="0"/>
              <a:t>γ. Πράξη 11</a:t>
            </a:r>
            <a:r>
              <a:rPr lang="el-GR" sz="2800" baseline="30000" dirty="0" smtClean="0"/>
              <a:t>η </a:t>
            </a:r>
            <a:r>
              <a:rPr lang="el-GR" sz="2800" dirty="0" smtClean="0"/>
              <a:t>/ 11-10-2017 → Προετοιμασία  - Εκτύπωση των Οδηγών για καλύτερη και συχνότερη μελέτη από τους </a:t>
            </a:r>
            <a:r>
              <a:rPr lang="el-GR" sz="2800" dirty="0" smtClean="0"/>
              <a:t>συναδέλφους</a:t>
            </a:r>
            <a:endParaRPr lang="el-GR" sz="2800" dirty="0" smtClean="0"/>
          </a:p>
          <a:p>
            <a:endParaRPr lang="el-GR" sz="2800" dirty="0"/>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4</a:t>
            </a:fld>
            <a:endParaRPr lang="el-GR"/>
          </a:p>
        </p:txBody>
      </p:sp>
      <p:sp>
        <p:nvSpPr>
          <p:cNvPr id="7" name="Θέση υποσέλιδου 4"/>
          <p:cNvSpPr txBox="1">
            <a:spLocks/>
          </p:cNvSpPr>
          <p:nvPr/>
        </p:nvSpPr>
        <p:spPr>
          <a:xfrm>
            <a:off x="35318" y="2420888"/>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428604"/>
            <a:ext cx="7498080" cy="1143000"/>
          </a:xfrm>
        </p:spPr>
        <p:txBody>
          <a:bodyPr>
            <a:normAutofit fontScale="90000"/>
          </a:bodyPr>
          <a:lstStyle/>
          <a:p>
            <a:pPr marL="742950" lvl="0" indent="-742950" algn="ctr">
              <a:buFont typeface="+mj-lt"/>
              <a:buAutoNum type="arabicPeriod"/>
            </a:pPr>
            <a:r>
              <a:rPr lang="el-GR" b="1" u="sng" dirty="0" smtClean="0"/>
              <a:t>ΦΑΣΕΙΣ ΚΑΙ ΒΗΜΑΤΑ ΠΡΟΕΤΟΙΜΑΣΙΑΣ.</a:t>
            </a:r>
            <a:r>
              <a:rPr lang="el-GR" dirty="0" smtClean="0"/>
              <a:t/>
            </a:r>
            <a:br>
              <a:rPr lang="el-GR" dirty="0" smtClean="0"/>
            </a:br>
            <a:endParaRPr lang="el-GR" dirty="0"/>
          </a:p>
        </p:txBody>
      </p:sp>
      <p:sp>
        <p:nvSpPr>
          <p:cNvPr id="3" name="2 - Θέση περιεχομένου"/>
          <p:cNvSpPr>
            <a:spLocks noGrp="1"/>
          </p:cNvSpPr>
          <p:nvPr>
            <p:ph idx="1"/>
          </p:nvPr>
        </p:nvSpPr>
        <p:spPr>
          <a:xfrm>
            <a:off x="1311701" y="1362670"/>
            <a:ext cx="7498080" cy="6458818"/>
          </a:xfrm>
        </p:spPr>
        <p:txBody>
          <a:bodyPr>
            <a:noAutofit/>
          </a:bodyPr>
          <a:lstStyle/>
          <a:p>
            <a:pPr>
              <a:buNone/>
            </a:pPr>
            <a:r>
              <a:rPr lang="el-GR" sz="2600" dirty="0" smtClean="0"/>
              <a:t>δ. Φάσεις </a:t>
            </a:r>
            <a:r>
              <a:rPr lang="el-GR" sz="2600" dirty="0" err="1" smtClean="0"/>
              <a:t>Ενδοσχολικής</a:t>
            </a:r>
            <a:r>
              <a:rPr lang="el-GR" sz="2600" dirty="0" smtClean="0"/>
              <a:t> Επιμόρφωσης σε συνεργασία με τη Σχ. Σύμβουλο κ. Χρ. </a:t>
            </a:r>
            <a:r>
              <a:rPr lang="el-GR" sz="2600" dirty="0" err="1" smtClean="0"/>
              <a:t>Σπυρέλη</a:t>
            </a:r>
            <a:r>
              <a:rPr lang="el-GR" sz="2600" dirty="0" smtClean="0"/>
              <a:t>. </a:t>
            </a:r>
          </a:p>
          <a:p>
            <a:pPr>
              <a:buNone/>
            </a:pPr>
            <a:r>
              <a:rPr lang="el-GR" sz="2600" dirty="0" smtClean="0"/>
              <a:t>ε. Δια ζώσης Επιμορφωτική Ημερίδα με εκπροσώπους του Ι.Ε.Π. στο Μεσολόγγι στις 6/12/2017, όπου ανταλλάξαμε εμπειρίες και εκτιμήσεις και οι δύο  (2) Σύλλογοι Διδασκόντων  των δύο σχολείων της Περιφερειακής Ενότητας </a:t>
            </a:r>
            <a:r>
              <a:rPr lang="el-GR" sz="2600" dirty="0" err="1" smtClean="0"/>
              <a:t>Αιτωλ</a:t>
            </a:r>
            <a:r>
              <a:rPr lang="el-GR" sz="2600" dirty="0" smtClean="0"/>
              <a:t>/</a:t>
            </a:r>
            <a:r>
              <a:rPr lang="el-GR" sz="2600" dirty="0" err="1" smtClean="0"/>
              <a:t>νίας</a:t>
            </a:r>
            <a:r>
              <a:rPr lang="el-GR" sz="2600" dirty="0" smtClean="0"/>
              <a:t> ( Γ/</a:t>
            </a:r>
            <a:r>
              <a:rPr lang="el-GR" sz="2600" dirty="0" err="1" smtClean="0"/>
              <a:t>σιο </a:t>
            </a:r>
            <a:r>
              <a:rPr lang="el-GR" sz="2600" dirty="0" smtClean="0"/>
              <a:t>Αγίου Βλασίου και Εσπερινό Γ/</a:t>
            </a:r>
            <a:r>
              <a:rPr lang="el-GR" sz="2600" dirty="0" err="1" smtClean="0"/>
              <a:t>σιο </a:t>
            </a:r>
            <a:r>
              <a:rPr lang="el-GR" sz="2600" dirty="0" smtClean="0"/>
              <a:t>Μεσολογγίου). </a:t>
            </a:r>
          </a:p>
          <a:p>
            <a:pPr>
              <a:buNone/>
            </a:pPr>
            <a:r>
              <a:rPr lang="el-GR" sz="2600" dirty="0" smtClean="0"/>
              <a:t>στ. Πράξη 21</a:t>
            </a:r>
            <a:r>
              <a:rPr lang="el-GR" sz="2600" baseline="30000" dirty="0" smtClean="0"/>
              <a:t>η</a:t>
            </a:r>
            <a:r>
              <a:rPr lang="el-GR" sz="2600" dirty="0" smtClean="0"/>
              <a:t> /19-03-2018 </a:t>
            </a:r>
            <a:r>
              <a:rPr lang="el-GR" sz="2600" dirty="0" smtClean="0"/>
              <a:t>-Σκέψεις, </a:t>
            </a:r>
            <a:r>
              <a:rPr lang="el-GR" sz="2600" dirty="0" smtClean="0"/>
              <a:t>προβληματισμοί και νέα δεδομένα. </a:t>
            </a:r>
          </a:p>
          <a:p>
            <a:pPr>
              <a:buNone/>
            </a:pPr>
            <a:r>
              <a:rPr lang="el-GR" sz="2600" dirty="0" smtClean="0"/>
              <a:t>ζ.  Αντιρρήσεις – Αντιδράσεις – Διαφωνίες.       </a:t>
            </a:r>
          </a:p>
          <a:p>
            <a:endParaRPr lang="el-GR" sz="2600" dirty="0"/>
          </a:p>
        </p:txBody>
      </p:sp>
      <p:sp>
        <p:nvSpPr>
          <p:cNvPr id="4" name="3 - Θέση ημερομηνίας"/>
          <p:cNvSpPr>
            <a:spLocks noGrp="1"/>
          </p:cNvSpPr>
          <p:nvPr>
            <p:ph type="dt" sz="half" idx="10"/>
          </p:nvPr>
        </p:nvSpPr>
        <p:spPr/>
        <p:txBody>
          <a:bodyPr/>
          <a:lstStyle/>
          <a:p>
            <a:fld id="{70100761-9A10-4D20-8424-AA83B3F2D78D}"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5</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35318" y="2420888"/>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extLst>
      <p:ext uri="{BB962C8B-B14F-4D97-AF65-F5344CB8AC3E}">
        <p14:creationId xmlns:p14="http://schemas.microsoft.com/office/powerpoint/2010/main" val="1977781372"/>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00166" y="642918"/>
            <a:ext cx="7498080" cy="1143000"/>
          </a:xfrm>
        </p:spPr>
        <p:txBody>
          <a:bodyPr>
            <a:normAutofit fontScale="90000"/>
          </a:bodyPr>
          <a:lstStyle/>
          <a:p>
            <a:pPr marL="742950" lvl="0" indent="-742950" algn="ctr"/>
            <a:r>
              <a:rPr lang="en-US" b="1" u="sng" dirty="0" smtClean="0"/>
              <a:t>2. </a:t>
            </a:r>
            <a:r>
              <a:rPr lang="el-GR" b="1" u="sng" dirty="0" smtClean="0"/>
              <a:t>ΣΤΑΔΙΑ ΚΑΙ ΕΡΓΑΛΕΙΑ ΥΛΟΠΟΙΗΣΗΣ</a:t>
            </a:r>
            <a:r>
              <a:rPr lang="el-GR" dirty="0" smtClean="0"/>
              <a:t/>
            </a:r>
            <a:br>
              <a:rPr lang="el-GR" dirty="0" smtClean="0"/>
            </a:br>
            <a:endParaRPr lang="el-GR" dirty="0"/>
          </a:p>
        </p:txBody>
      </p:sp>
      <p:sp>
        <p:nvSpPr>
          <p:cNvPr id="3" name="2 - Θέση περιεχομένου"/>
          <p:cNvSpPr>
            <a:spLocks noGrp="1"/>
          </p:cNvSpPr>
          <p:nvPr>
            <p:ph idx="1"/>
          </p:nvPr>
        </p:nvSpPr>
        <p:spPr>
          <a:xfrm>
            <a:off x="1500166" y="2285992"/>
            <a:ext cx="7498080" cy="4143404"/>
          </a:xfrm>
        </p:spPr>
        <p:txBody>
          <a:bodyPr/>
          <a:lstStyle/>
          <a:p>
            <a:pPr>
              <a:buNone/>
            </a:pPr>
            <a:r>
              <a:rPr lang="el-GR" sz="2800" b="1" dirty="0" smtClean="0"/>
              <a:t>Α. ΦΥΛΛΑ ΕΡΓΑΣΙΑΣ  </a:t>
            </a:r>
            <a:r>
              <a:rPr lang="el-GR" sz="2800" b="1" dirty="0" smtClean="0"/>
              <a:t>-ΑΥΤΟΑΞΙΟΛΟΓΗΣΗΣ</a:t>
            </a:r>
            <a:endParaRPr lang="el-GR" sz="2800" dirty="0" smtClean="0"/>
          </a:p>
          <a:p>
            <a:pPr>
              <a:buNone/>
            </a:pPr>
            <a:r>
              <a:rPr lang="el-GR" sz="2800" b="1" dirty="0" smtClean="0"/>
              <a:t>Β. ΠΑΡΑΤΗΡΗΣΗ</a:t>
            </a:r>
            <a:endParaRPr lang="el-GR" sz="2800" dirty="0" smtClean="0"/>
          </a:p>
          <a:p>
            <a:pPr>
              <a:buNone/>
            </a:pPr>
            <a:r>
              <a:rPr lang="el-GR" sz="2800" b="1" dirty="0" smtClean="0"/>
              <a:t>Γ. ΕΤΕΡΟΑΞΙΟΛΟΓΗΣΗ</a:t>
            </a:r>
            <a:endParaRPr lang="el-GR" sz="2800" dirty="0" smtClean="0"/>
          </a:p>
          <a:p>
            <a:pPr>
              <a:buNone/>
            </a:pPr>
            <a:r>
              <a:rPr lang="el-GR" sz="2800" b="1" dirty="0" smtClean="0"/>
              <a:t>Δ. ΣΥΖΗΤΗΣΗ</a:t>
            </a:r>
            <a:endParaRPr lang="el-GR" sz="2800" dirty="0" smtClean="0"/>
          </a:p>
          <a:p>
            <a:pPr>
              <a:buNone/>
            </a:pPr>
            <a:r>
              <a:rPr lang="el-GR" sz="2800" b="1" dirty="0" smtClean="0"/>
              <a:t>Ε. ΑΤΟΜΙΚΟΣ ΦΑΚΕΛΟΣ ΜΑΘΗΤΗ</a:t>
            </a:r>
            <a:endParaRPr lang="el-GR" sz="2800" dirty="0" smtClean="0"/>
          </a:p>
          <a:p>
            <a:endParaRPr lang="el-GR" dirty="0"/>
          </a:p>
        </p:txBody>
      </p:sp>
      <p:sp>
        <p:nvSpPr>
          <p:cNvPr id="4" name="3 - Θέση ημερομηνίας"/>
          <p:cNvSpPr>
            <a:spLocks noGrp="1"/>
          </p:cNvSpPr>
          <p:nvPr>
            <p:ph type="dt" sz="half" idx="10"/>
          </p:nvPr>
        </p:nvSpPr>
        <p:spPr/>
        <p:txBody>
          <a:bodyPr/>
          <a:lstStyle/>
          <a:p>
            <a:fld id="{E61D4413-FAEA-4AC9-A066-48A35C5CD1BB}"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6</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312779"/>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850106"/>
          </a:xfrm>
        </p:spPr>
        <p:txBody>
          <a:bodyPr>
            <a:normAutofit/>
          </a:bodyPr>
          <a:lstStyle/>
          <a:p>
            <a:pPr algn="ctr"/>
            <a:r>
              <a:rPr lang="el-GR" b="1" i="1" u="sng" dirty="0" smtClean="0"/>
              <a:t>Α. </a:t>
            </a:r>
            <a:r>
              <a:rPr lang="el-GR" b="1" i="1" u="sng" dirty="0" smtClean="0"/>
              <a:t>ΑΥΤΟΑΞΙΟΛΟΓΗΣΗ</a:t>
            </a:r>
            <a:endParaRPr lang="el-GR" dirty="0"/>
          </a:p>
        </p:txBody>
      </p:sp>
      <p:sp>
        <p:nvSpPr>
          <p:cNvPr id="3" name="2 - Θέση περιεχομένου"/>
          <p:cNvSpPr>
            <a:spLocks noGrp="1"/>
          </p:cNvSpPr>
          <p:nvPr>
            <p:ph idx="1"/>
          </p:nvPr>
        </p:nvSpPr>
        <p:spPr>
          <a:xfrm>
            <a:off x="1435608" y="1196752"/>
            <a:ext cx="7498080" cy="5518396"/>
          </a:xfrm>
        </p:spPr>
        <p:txBody>
          <a:bodyPr>
            <a:normAutofit/>
          </a:bodyPr>
          <a:lstStyle/>
          <a:p>
            <a:pPr>
              <a:buNone/>
            </a:pPr>
            <a:r>
              <a:rPr lang="en-US" sz="1600" b="1" dirty="0" smtClean="0"/>
              <a:t>	</a:t>
            </a:r>
            <a:r>
              <a:rPr lang="el-GR" sz="1600" b="1" dirty="0" smtClean="0"/>
              <a:t>Αναμόρφωση του φύλλου </a:t>
            </a:r>
            <a:r>
              <a:rPr lang="el-GR" sz="1600" b="1" dirty="0" err="1" smtClean="0"/>
              <a:t>αυτοαξιολόγησης</a:t>
            </a:r>
            <a:r>
              <a:rPr lang="el-GR" sz="1600" b="1" dirty="0" smtClean="0"/>
              <a:t>, αν είναι δύσκολο ή εγώ είμαι αυστηρός ή ακόμη όταν ο μαθητής είναι αυστηρός κριτής του εαυτού του. </a:t>
            </a:r>
            <a:endParaRPr lang="el-GR" sz="1600" dirty="0" smtClean="0"/>
          </a:p>
          <a:p>
            <a:r>
              <a:rPr lang="el-GR" sz="1600" b="1" dirty="0" smtClean="0"/>
              <a:t>ΦΥΛΛΟ ΕΡΓΑΣΙΑΣ</a:t>
            </a:r>
            <a:r>
              <a:rPr lang="el-GR" sz="1600" dirty="0" smtClean="0"/>
              <a:t>     </a:t>
            </a:r>
            <a:r>
              <a:rPr lang="el-GR" sz="1600" b="1" dirty="0" smtClean="0"/>
              <a:t>ΜΑΘΗΤΗ/ΜΑΘΗΤΡΙΑΣ</a:t>
            </a:r>
            <a:endParaRPr lang="el-GR" sz="1600" dirty="0" smtClean="0"/>
          </a:p>
          <a:p>
            <a:r>
              <a:rPr lang="el-GR" sz="1600" dirty="0" smtClean="0"/>
              <a:t>Ονοματεπώνυμο:</a:t>
            </a:r>
          </a:p>
          <a:p>
            <a:r>
              <a:rPr lang="el-GR" sz="1600" dirty="0" smtClean="0"/>
              <a:t>Ημερομηνία:</a:t>
            </a:r>
          </a:p>
          <a:p>
            <a:r>
              <a:rPr lang="el-GR" sz="1600" dirty="0" smtClean="0"/>
              <a:t>Σχολείο: Γυμνάσιο Αγίου Βλασίου</a:t>
            </a:r>
          </a:p>
          <a:p>
            <a:r>
              <a:rPr lang="el-GR" sz="1600" dirty="0" smtClean="0"/>
              <a:t>Μάθημα: Αρχαία Ελληνική Γραμματεία Ομηρικά έπη: Οδύσσεια</a:t>
            </a:r>
          </a:p>
          <a:p>
            <a:r>
              <a:rPr lang="el-GR" sz="1600" dirty="0" smtClean="0"/>
              <a:t>11</a:t>
            </a:r>
            <a:r>
              <a:rPr lang="el-GR" sz="1600" baseline="30000" dirty="0" smtClean="0"/>
              <a:t>η</a:t>
            </a:r>
            <a:r>
              <a:rPr lang="el-GR" sz="1600" dirty="0" smtClean="0"/>
              <a:t> διδακτική ενότητα ,στίχοι ζ 139-259</a:t>
            </a:r>
          </a:p>
          <a:p>
            <a:r>
              <a:rPr lang="el-GR" sz="1600" dirty="0" smtClean="0"/>
              <a:t>Τάξη : Α΄ Γυμνασίου </a:t>
            </a:r>
          </a:p>
          <a:p>
            <a:r>
              <a:rPr lang="el-GR" sz="1600" dirty="0" smtClean="0"/>
              <a:t>Διδάσκουσα: Δ. Ρ.  ΠΕ02</a:t>
            </a:r>
          </a:p>
          <a:p>
            <a:pPr marL="425196" lvl="0" indent="-342900">
              <a:buFont typeface="+mj-lt"/>
              <a:buAutoNum type="arabicPeriod"/>
            </a:pPr>
            <a:r>
              <a:rPr lang="el-GR" sz="1600" dirty="0" smtClean="0"/>
              <a:t>Ο Όμηρος στην Οδύσσεια άλλοτε αφηγείται ο ίδιος και άλλοτε βάζει διάφορα πρόσωπα να διαλέγονται ή να μονολογούν. Να</a:t>
            </a:r>
            <a:r>
              <a:rPr lang="en-US" sz="1600" dirty="0" smtClean="0"/>
              <a:t> </a:t>
            </a:r>
            <a:r>
              <a:rPr lang="el-GR" sz="1600" dirty="0" smtClean="0"/>
              <a:t>προσδιορίσεις στην ενότητα ζ 139-259 τα σημεία στα οποία αφηγείται ο ίδιος ο ποιητής και εκείνα στα οποία μιλούν ο Οδυσσέας και η Ναυσικά.</a:t>
            </a:r>
            <a:endParaRPr lang="en-US" sz="1600" dirty="0" smtClean="0"/>
          </a:p>
          <a:p>
            <a:pPr marL="425196" lvl="0" indent="-342900">
              <a:buFont typeface="+mj-lt"/>
              <a:buAutoNum type="arabicPeriod"/>
            </a:pPr>
            <a:endParaRPr lang="el-GR" sz="1600" dirty="0" smtClean="0"/>
          </a:p>
          <a:p>
            <a:endParaRPr lang="el-GR" sz="1700" dirty="0"/>
          </a:p>
        </p:txBody>
      </p:sp>
      <p:graphicFrame>
        <p:nvGraphicFramePr>
          <p:cNvPr id="4" name="3 - Πίνακας"/>
          <p:cNvGraphicFramePr>
            <a:graphicFrameLocks noGrp="1"/>
          </p:cNvGraphicFramePr>
          <p:nvPr/>
        </p:nvGraphicFramePr>
        <p:xfrm>
          <a:off x="1857356" y="5643578"/>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l-GR" dirty="0" smtClean="0"/>
                        <a:t>Λόγια</a:t>
                      </a:r>
                      <a:r>
                        <a:rPr lang="el-GR" baseline="0" dirty="0" smtClean="0"/>
                        <a:t> αφηγητή-ποιητή</a:t>
                      </a:r>
                      <a:endParaRPr lang="el-GR" dirty="0"/>
                    </a:p>
                  </a:txBody>
                  <a:tcPr/>
                </a:tc>
                <a:tc>
                  <a:txBody>
                    <a:bodyPr/>
                    <a:lstStyle/>
                    <a:p>
                      <a:r>
                        <a:rPr lang="el-GR" dirty="0" smtClean="0"/>
                        <a:t>Στίχοι</a:t>
                      </a:r>
                      <a:endParaRPr lang="el-GR" dirty="0"/>
                    </a:p>
                  </a:txBody>
                  <a:tcPr/>
                </a:tc>
                <a:extLst>
                  <a:ext uri="{0D108BD9-81ED-4DB2-BD59-A6C34878D82A}">
                    <a16:rowId xmlns:a16="http://schemas.microsoft.com/office/drawing/2014/main" val="10000"/>
                  </a:ext>
                </a:extLst>
              </a:tr>
              <a:tr h="370840">
                <a:tc>
                  <a:txBody>
                    <a:bodyPr/>
                    <a:lstStyle/>
                    <a:p>
                      <a:r>
                        <a:rPr lang="el-GR" dirty="0" smtClean="0"/>
                        <a:t>Λόγια</a:t>
                      </a:r>
                      <a:r>
                        <a:rPr lang="el-GR" baseline="0" dirty="0" smtClean="0"/>
                        <a:t> Οδυσσέα</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Στίχοι</a:t>
                      </a:r>
                    </a:p>
                  </a:txBody>
                  <a:tcPr/>
                </a:tc>
                <a:extLst>
                  <a:ext uri="{0D108BD9-81ED-4DB2-BD59-A6C34878D82A}">
                    <a16:rowId xmlns:a16="http://schemas.microsoft.com/office/drawing/2014/main" val="10001"/>
                  </a:ext>
                </a:extLst>
              </a:tr>
              <a:tr h="370840">
                <a:tc>
                  <a:txBody>
                    <a:bodyPr/>
                    <a:lstStyle/>
                    <a:p>
                      <a:r>
                        <a:rPr lang="el-GR" dirty="0" smtClean="0"/>
                        <a:t>Λόγια Ναυσικάς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Στίχοι</a:t>
                      </a:r>
                    </a:p>
                  </a:txBody>
                  <a:tcPr/>
                </a:tc>
                <a:extLst>
                  <a:ext uri="{0D108BD9-81ED-4DB2-BD59-A6C34878D82A}">
                    <a16:rowId xmlns:a16="http://schemas.microsoft.com/office/drawing/2014/main" val="10002"/>
                  </a:ext>
                </a:extLst>
              </a:tr>
            </a:tbl>
          </a:graphicData>
        </a:graphic>
      </p:graphicFrame>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7</a:t>
            </a:fld>
            <a:endParaRPr lang="el-GR"/>
          </a:p>
        </p:txBody>
      </p:sp>
      <p:sp>
        <p:nvSpPr>
          <p:cNvPr id="8" name="Θέση υποσέλιδου 4"/>
          <p:cNvSpPr txBox="1">
            <a:spLocks/>
          </p:cNvSpPr>
          <p:nvPr/>
        </p:nvSpPr>
        <p:spPr>
          <a:xfrm>
            <a:off x="29669" y="2276872"/>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27087" y="188640"/>
            <a:ext cx="7498080" cy="6840760"/>
          </a:xfrm>
        </p:spPr>
        <p:txBody>
          <a:bodyPr>
            <a:noAutofit/>
          </a:bodyPr>
          <a:lstStyle/>
          <a:p>
            <a:pPr lvl="0" algn="just">
              <a:buNone/>
            </a:pPr>
            <a:r>
              <a:rPr lang="el-GR" sz="2500" b="1" dirty="0" smtClean="0">
                <a:solidFill>
                  <a:schemeClr val="accent1"/>
                </a:solidFill>
              </a:rPr>
              <a:t>2. </a:t>
            </a:r>
            <a:r>
              <a:rPr lang="el-GR" sz="2500" dirty="0" smtClean="0"/>
              <a:t>Ο Οδυσσέας  βρίσκεται  στη χώρα των Φαιάκων, τη </a:t>
            </a:r>
            <a:r>
              <a:rPr lang="el-GR" sz="2500" dirty="0" err="1" smtClean="0"/>
              <a:t>Σχερία</a:t>
            </a:r>
            <a:r>
              <a:rPr lang="el-GR" sz="2500" dirty="0" smtClean="0"/>
              <a:t> ταλαιπωρημένος ναυαγός. Ο </a:t>
            </a:r>
            <a:r>
              <a:rPr lang="el-GR" sz="2500" dirty="0" err="1" smtClean="0"/>
              <a:t>ήρωάς</a:t>
            </a:r>
            <a:r>
              <a:rPr lang="el-GR" sz="2500" dirty="0" smtClean="0"/>
              <a:t> μας ξυπνά δίπλα στην ακροποταμιά  ταραγμένος καθώς τον βασανίζουν οι σκέψεις για τις  περιπέτειες που τον περιμένουν…</a:t>
            </a:r>
          </a:p>
          <a:p>
            <a:pPr algn="just">
              <a:buNone/>
            </a:pPr>
            <a:r>
              <a:rPr lang="el-GR" sz="2500" dirty="0" smtClean="0"/>
              <a:t>	</a:t>
            </a:r>
            <a:r>
              <a:rPr lang="el-GR" sz="2500" b="1" dirty="0" smtClean="0"/>
              <a:t>Να συνεχίσεις την αφήγηση αναφέροντας τα νέα  προβλήματα του ήρωα και τις λύσεις που βρίσκει. </a:t>
            </a:r>
          </a:p>
          <a:p>
            <a:pPr algn="just">
              <a:buNone/>
            </a:pPr>
            <a:r>
              <a:rPr lang="el-GR" sz="2500" b="1" dirty="0" smtClean="0"/>
              <a:t> </a:t>
            </a:r>
          </a:p>
          <a:p>
            <a:pPr lvl="0" algn="just">
              <a:buNone/>
            </a:pPr>
            <a:r>
              <a:rPr lang="el-GR" sz="2500" b="1" dirty="0" smtClean="0">
                <a:solidFill>
                  <a:schemeClr val="accent1"/>
                </a:solidFill>
              </a:rPr>
              <a:t>3. </a:t>
            </a:r>
            <a:r>
              <a:rPr lang="el-GR" sz="2500" dirty="0" smtClean="0"/>
              <a:t>Ο Οδυσσέας με τον λόγο του προς τη Ναυσικά θέλει να πετύχει έναν συγκεκριμένο σκοπό, γι’ αυτό και έχει επιλέξει με « σύνεση και πονηριά » τι θα πει και πώς θα το πει. </a:t>
            </a:r>
            <a:r>
              <a:rPr lang="el-GR" sz="2500" b="1" dirty="0" smtClean="0"/>
              <a:t>Να αναφέρεις ποιος είναι ο σκοπός του ήρωα και να προσδιορίσεις τα σημεία και τους στίχους του κειμένου που αναφέρονται σε κάθε μέρος του λόγου του συμπληρώνοντας το παρακάτω σχήμα.</a:t>
            </a:r>
          </a:p>
          <a:p>
            <a:pPr algn="just"/>
            <a:endParaRPr lang="el-GR" sz="2500" dirty="0"/>
          </a:p>
        </p:txBody>
      </p:sp>
      <p:sp>
        <p:nvSpPr>
          <p:cNvPr id="4" name="3 - Θέση ημερομηνίας"/>
          <p:cNvSpPr>
            <a:spLocks noGrp="1"/>
          </p:cNvSpPr>
          <p:nvPr>
            <p:ph type="dt" sz="half" idx="10"/>
          </p:nvPr>
        </p:nvSpPr>
        <p:spPr/>
        <p:txBody>
          <a:bodyPr/>
          <a:lstStyle/>
          <a:p>
            <a:fld id="{3D5AB46D-B5A2-413E-BA47-A20D521E7010}" type="datetime1">
              <a:rPr lang="el-GR" smtClean="0"/>
              <a:pPr/>
              <a:t>20/2/2019</a:t>
            </a:fld>
            <a:endParaRPr lang="el-GR"/>
          </a:p>
        </p:txBody>
      </p:sp>
      <p:sp>
        <p:nvSpPr>
          <p:cNvPr id="5" name="4 - Θέση αριθμού διαφάνειας"/>
          <p:cNvSpPr>
            <a:spLocks noGrp="1"/>
          </p:cNvSpPr>
          <p:nvPr>
            <p:ph type="sldNum" sz="quarter" idx="12"/>
          </p:nvPr>
        </p:nvSpPr>
        <p:spPr/>
        <p:txBody>
          <a:bodyPr/>
          <a:lstStyle/>
          <a:p>
            <a:fld id="{F29A7158-0E4D-427B-8FCF-5190FB452F19}" type="slidenum">
              <a:rPr lang="el-GR" smtClean="0"/>
              <a:pPr/>
              <a:t>8</a:t>
            </a:fld>
            <a:endParaRPr lang="el-GR"/>
          </a:p>
        </p:txBody>
      </p:sp>
      <p:sp>
        <p:nvSpPr>
          <p:cNvPr id="6" name="5 - Θέση υποσέλιδου"/>
          <p:cNvSpPr>
            <a:spLocks noGrp="1"/>
          </p:cNvSpPr>
          <p:nvPr>
            <p:ph type="ftr" sz="quarter" idx="11"/>
          </p:nvPr>
        </p:nvSpPr>
        <p:spPr/>
        <p:txBody>
          <a:bodyPr/>
          <a:lstStyle/>
          <a:p>
            <a:r>
              <a:rPr lang="el-GR" smtClean="0"/>
              <a:t>Πάτρα</a:t>
            </a:r>
            <a:endParaRPr lang="el-GR"/>
          </a:p>
        </p:txBody>
      </p:sp>
      <p:sp>
        <p:nvSpPr>
          <p:cNvPr id="7"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ΛΟΓΟΣ ΤΟΥ ΟΔΥΣΣΕΑ</a:t>
            </a:r>
            <a:br>
              <a:rPr lang="el-GR" dirty="0" smtClean="0"/>
            </a:b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300853184"/>
              </p:ext>
            </p:extLst>
          </p:nvPr>
        </p:nvGraphicFramePr>
        <p:xfrm>
          <a:off x="1248744" y="1417638"/>
          <a:ext cx="7818834" cy="4069431"/>
        </p:xfrm>
        <a:graphic>
          <a:graphicData uri="http://schemas.openxmlformats.org/drawingml/2006/table">
            <a:tbl>
              <a:tblPr firstRow="1" bandRow="1">
                <a:tableStyleId>{5C22544A-7EE6-4342-B048-85BDC9FD1C3A}</a:tableStyleId>
              </a:tblPr>
              <a:tblGrid>
                <a:gridCol w="3909417">
                  <a:extLst>
                    <a:ext uri="{9D8B030D-6E8A-4147-A177-3AD203B41FA5}">
                      <a16:colId xmlns:a16="http://schemas.microsoft.com/office/drawing/2014/main" val="20000"/>
                    </a:ext>
                  </a:extLst>
                </a:gridCol>
                <a:gridCol w="3909417">
                  <a:extLst>
                    <a:ext uri="{9D8B030D-6E8A-4147-A177-3AD203B41FA5}">
                      <a16:colId xmlns:a16="http://schemas.microsoft.com/office/drawing/2014/main" val="20001"/>
                    </a:ext>
                  </a:extLst>
                </a:gridCol>
              </a:tblGrid>
              <a:tr h="570408">
                <a:tc>
                  <a:txBody>
                    <a:bodyPr/>
                    <a:lstStyle/>
                    <a:p>
                      <a:pPr algn="just">
                        <a:lnSpc>
                          <a:spcPct val="115000"/>
                        </a:lnSpc>
                        <a:spcAft>
                          <a:spcPts val="1000"/>
                        </a:spcAft>
                      </a:pPr>
                      <a:r>
                        <a:rPr lang="el-GR" sz="1200" dirty="0">
                          <a:latin typeface="Times New Roman"/>
                          <a:ea typeface="Calibri"/>
                          <a:cs typeface="Times New Roman"/>
                        </a:rPr>
                        <a:t>Μέρη από τα οποία αποτελείται</a:t>
                      </a:r>
                      <a:endParaRPr lang="el-GR" sz="1100" dirty="0">
                        <a:latin typeface="Calibri"/>
                        <a:ea typeface="Calibri"/>
                        <a:cs typeface="Times New Roman"/>
                      </a:endParaRPr>
                    </a:p>
                  </a:txBody>
                  <a:tcPr marL="68580" marR="68580" marT="0" marB="0"/>
                </a:tc>
                <a:tc>
                  <a:txBody>
                    <a:bodyPr/>
                    <a:lstStyle/>
                    <a:p>
                      <a:pPr algn="ctr">
                        <a:lnSpc>
                          <a:spcPct val="115000"/>
                        </a:lnSpc>
                        <a:spcAft>
                          <a:spcPts val="1000"/>
                        </a:spcAft>
                      </a:pPr>
                      <a:r>
                        <a:rPr lang="el-GR" sz="1200">
                          <a:latin typeface="Times New Roman"/>
                          <a:ea typeface="Calibri"/>
                          <a:cs typeface="Times New Roman"/>
                        </a:rPr>
                        <a:t>Στίχοι- Σημεία κειμένου </a:t>
                      </a:r>
                      <a:endParaRPr lang="el-GR"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46983">
                <a:tc>
                  <a:txBody>
                    <a:bodyPr/>
                    <a:lstStyle/>
                    <a:p>
                      <a:pPr algn="just">
                        <a:lnSpc>
                          <a:spcPct val="115000"/>
                        </a:lnSpc>
                        <a:spcAft>
                          <a:spcPts val="1000"/>
                        </a:spcAft>
                      </a:pPr>
                      <a:r>
                        <a:rPr lang="el-GR" sz="1200">
                          <a:latin typeface="Times New Roman"/>
                          <a:ea typeface="Calibri"/>
                          <a:cs typeface="Times New Roman"/>
                        </a:rPr>
                        <a:t>α. ο Οδυσσέας προσφωνεί τη Ναυσικά, ικετεύει γονατιστός</a:t>
                      </a:r>
                      <a:endParaRPr lang="el-GR" sz="110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570408">
                <a:tc>
                  <a:txBody>
                    <a:bodyPr/>
                    <a:lstStyle/>
                    <a:p>
                      <a:pPr algn="just">
                        <a:lnSpc>
                          <a:spcPct val="115000"/>
                        </a:lnSpc>
                        <a:spcAft>
                          <a:spcPts val="1000"/>
                        </a:spcAft>
                      </a:pPr>
                      <a:r>
                        <a:rPr lang="el-GR" sz="1200">
                          <a:latin typeface="Times New Roman"/>
                          <a:ea typeface="Calibri"/>
                          <a:cs typeface="Times New Roman"/>
                        </a:rPr>
                        <a:t>β. επαινεί την ομορφιά της</a:t>
                      </a:r>
                      <a:endParaRPr lang="el-GR" sz="110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570408">
                <a:tc>
                  <a:txBody>
                    <a:bodyPr/>
                    <a:lstStyle/>
                    <a:p>
                      <a:pPr algn="just">
                        <a:lnSpc>
                          <a:spcPct val="115000"/>
                        </a:lnSpc>
                        <a:spcAft>
                          <a:spcPts val="1000"/>
                        </a:spcAft>
                      </a:pPr>
                      <a:r>
                        <a:rPr lang="el-GR" sz="1200">
                          <a:latin typeface="Times New Roman"/>
                          <a:ea typeface="Calibri"/>
                          <a:cs typeface="Times New Roman"/>
                        </a:rPr>
                        <a:t>γ. δίνει πληροφορίες για τη μοίρα του</a:t>
                      </a:r>
                      <a:endParaRPr lang="el-GR" sz="110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dirty="0">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570408">
                <a:tc>
                  <a:txBody>
                    <a:bodyPr/>
                    <a:lstStyle/>
                    <a:p>
                      <a:pPr algn="just">
                        <a:lnSpc>
                          <a:spcPct val="115000"/>
                        </a:lnSpc>
                        <a:spcAft>
                          <a:spcPts val="1000"/>
                        </a:spcAft>
                      </a:pPr>
                      <a:r>
                        <a:rPr lang="el-GR" sz="1200" dirty="0">
                          <a:latin typeface="Times New Roman"/>
                          <a:ea typeface="Calibri"/>
                          <a:cs typeface="Times New Roman"/>
                        </a:rPr>
                        <a:t>δ. ζητά έλεος-βοήθεια</a:t>
                      </a:r>
                      <a:endParaRPr lang="el-GR" sz="1100" dirty="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dirty="0">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570408">
                <a:tc>
                  <a:txBody>
                    <a:bodyPr/>
                    <a:lstStyle/>
                    <a:p>
                      <a:pPr algn="just">
                        <a:lnSpc>
                          <a:spcPct val="115000"/>
                        </a:lnSpc>
                        <a:spcAft>
                          <a:spcPts val="1000"/>
                        </a:spcAft>
                      </a:pPr>
                      <a:r>
                        <a:rPr lang="el-GR" sz="1200">
                          <a:latin typeface="Times New Roman"/>
                          <a:ea typeface="Calibri"/>
                          <a:cs typeface="Times New Roman"/>
                        </a:rPr>
                        <a:t>ε. εύχεται στους θεούς για τη Ναυσικά</a:t>
                      </a:r>
                      <a:endParaRPr lang="el-GR" sz="110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570408">
                <a:tc>
                  <a:txBody>
                    <a:bodyPr/>
                    <a:lstStyle/>
                    <a:p>
                      <a:pPr algn="just">
                        <a:lnSpc>
                          <a:spcPct val="115000"/>
                        </a:lnSpc>
                        <a:spcAft>
                          <a:spcPts val="1000"/>
                        </a:spcAft>
                      </a:pPr>
                      <a:r>
                        <a:rPr lang="el-GR" sz="1200">
                          <a:latin typeface="Times New Roman"/>
                          <a:ea typeface="Calibri"/>
                          <a:cs typeface="Times New Roman"/>
                        </a:rPr>
                        <a:t>ΣΚΟΠΟΣ ΗΡΩΑ</a:t>
                      </a:r>
                      <a:endParaRPr lang="el-GR" sz="1100">
                        <a:latin typeface="Calibri"/>
                        <a:ea typeface="Calibri"/>
                        <a:cs typeface="Times New Roman"/>
                      </a:endParaRPr>
                    </a:p>
                  </a:txBody>
                  <a:tcPr marL="68580" marR="68580" marT="0" marB="0"/>
                </a:tc>
                <a:tc>
                  <a:txBody>
                    <a:bodyPr/>
                    <a:lstStyle/>
                    <a:p>
                      <a:pPr algn="just">
                        <a:lnSpc>
                          <a:spcPct val="115000"/>
                        </a:lnSpc>
                        <a:spcAft>
                          <a:spcPts val="1000"/>
                        </a:spcAft>
                      </a:pPr>
                      <a:endParaRPr lang="el-GR" sz="1200" dirty="0">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5" name="4 - Θέση ημερομηνίας"/>
          <p:cNvSpPr>
            <a:spLocks noGrp="1"/>
          </p:cNvSpPr>
          <p:nvPr>
            <p:ph type="dt" sz="half" idx="10"/>
          </p:nvPr>
        </p:nvSpPr>
        <p:spPr/>
        <p:txBody>
          <a:bodyPr/>
          <a:lstStyle/>
          <a:p>
            <a:fld id="{4E6CE935-412A-4F35-9F50-850A6BE8776E}" type="datetime1">
              <a:rPr lang="el-GR" smtClean="0"/>
              <a:pPr/>
              <a:t>20/2/2019</a:t>
            </a:fld>
            <a:endParaRPr lang="el-GR"/>
          </a:p>
        </p:txBody>
      </p:sp>
      <p:sp>
        <p:nvSpPr>
          <p:cNvPr id="6" name="5 - Θέση αριθμού διαφάνειας"/>
          <p:cNvSpPr>
            <a:spLocks noGrp="1"/>
          </p:cNvSpPr>
          <p:nvPr>
            <p:ph type="sldNum" sz="quarter" idx="12"/>
          </p:nvPr>
        </p:nvSpPr>
        <p:spPr/>
        <p:txBody>
          <a:bodyPr/>
          <a:lstStyle/>
          <a:p>
            <a:fld id="{F29A7158-0E4D-427B-8FCF-5190FB452F19}" type="slidenum">
              <a:rPr lang="el-GR" smtClean="0"/>
              <a:pPr/>
              <a:t>9</a:t>
            </a:fld>
            <a:endParaRPr lang="el-GR"/>
          </a:p>
        </p:txBody>
      </p:sp>
      <p:sp>
        <p:nvSpPr>
          <p:cNvPr id="7" name="6 - Θέση υποσέλιδου"/>
          <p:cNvSpPr>
            <a:spLocks noGrp="1"/>
          </p:cNvSpPr>
          <p:nvPr>
            <p:ph type="ftr" sz="quarter" idx="11"/>
          </p:nvPr>
        </p:nvSpPr>
        <p:spPr/>
        <p:txBody>
          <a:bodyPr/>
          <a:lstStyle/>
          <a:p>
            <a:r>
              <a:rPr lang="el-GR" smtClean="0"/>
              <a:t>Πάτρα</a:t>
            </a:r>
            <a:endParaRPr lang="el-GR"/>
          </a:p>
        </p:txBody>
      </p:sp>
      <p:sp>
        <p:nvSpPr>
          <p:cNvPr id="8" name="Θέση υποσέλιδου 4"/>
          <p:cNvSpPr txBox="1">
            <a:spLocks/>
          </p:cNvSpPr>
          <p:nvPr/>
        </p:nvSpPr>
        <p:spPr>
          <a:xfrm>
            <a:off x="107504" y="2204864"/>
            <a:ext cx="756094" cy="3038400"/>
          </a:xfrm>
          <a:prstGeom prst="rect">
            <a:avLst/>
          </a:prstGeom>
        </p:spPr>
        <p:txBody>
          <a:bodyPr vert="vert270" anchor="b"/>
          <a:lstStyle>
            <a:defPPr>
              <a:defRPr lang="el-GR"/>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smtClean="0">
                <a:solidFill>
                  <a:schemeClr val="bg1"/>
                </a:solidFill>
              </a:rPr>
              <a:t>ΕΠΙΜΟΡΦΩΣΗ ΓΙΑ ΤΗΝ ΕΙΣΑΓΩΓΗ ΤΗΣ ΠΕΡΙΓΡΑΦΙΚΗΣ ΑΞΙΟΛΟΓΗΣΗΣ</a:t>
            </a:r>
            <a:endParaRPr lang="el-GR" sz="14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Προσαρμοσμένος 1">
      <a:dk1>
        <a:sysClr val="windowText" lastClr="000000"/>
      </a:dk1>
      <a:lt1>
        <a:sysClr val="window" lastClr="FFFFFF"/>
      </a:lt1>
      <a:dk2>
        <a:srgbClr val="575F6D"/>
      </a:dk2>
      <a:lt2>
        <a:srgbClr val="002060"/>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338</TotalTime>
  <Words>2054</Words>
  <Application>Microsoft Office PowerPoint</Application>
  <PresentationFormat>Προβολή στην οθόνη (4:3)</PresentationFormat>
  <Paragraphs>361</Paragraphs>
  <Slides>35</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35</vt:i4>
      </vt:variant>
    </vt:vector>
  </HeadingPairs>
  <TitlesOfParts>
    <vt:vector size="44" baseType="lpstr">
      <vt:lpstr>Arial</vt:lpstr>
      <vt:lpstr>Calibri</vt:lpstr>
      <vt:lpstr>Corbel</vt:lpstr>
      <vt:lpstr>Gill Sans MT</vt:lpstr>
      <vt:lpstr>Times New Roman</vt:lpstr>
      <vt:lpstr>Verdana</vt:lpstr>
      <vt:lpstr>Wingdings</vt:lpstr>
      <vt:lpstr>Wingdings 2</vt:lpstr>
      <vt:lpstr>Ηλιοστάσιο</vt:lpstr>
      <vt:lpstr>ΓΥΜΝΑΣΙΟ ΑΓΙΟΥ ΒΛΑΣΙΟΥ Δ.Δ.Ε. ΑΙΤΩΛΟΑΚΑΡΝΑΝΙΑΣ</vt:lpstr>
      <vt:lpstr>Αυτοπαρουσίαση </vt:lpstr>
      <vt:lpstr>ΔΟΜΗ ΠΑΡΟΥΣΙΑΣΗΣ </vt:lpstr>
      <vt:lpstr>ΦΑΣΕΙΣ ΚΑΙ ΒΗΜΑΤΑ ΠΡΟΕΤΟΙΜΑΣΙΑΣ.</vt:lpstr>
      <vt:lpstr>ΦΑΣΕΙΣ ΚΑΙ ΒΗΜΑΤΑ ΠΡΟΕΤΟΙΜΑΣΙΑΣ. </vt:lpstr>
      <vt:lpstr>2. ΣΤΑΔΙΑ ΚΑΙ ΕΡΓΑΛΕΙΑ ΥΛΟΠΟΙΗΣΗΣ </vt:lpstr>
      <vt:lpstr>Α. ΑΥΤΟΑΞΙΟΛΟΓΗΣΗ</vt:lpstr>
      <vt:lpstr>Παρουσίαση του PowerPoint</vt:lpstr>
      <vt:lpstr>ΛΟΓΟΣ ΤΟΥ ΟΔΥΣΣΕΑ </vt:lpstr>
      <vt:lpstr>Παρουσίαση του PowerPoint</vt:lpstr>
      <vt:lpstr>ΦΥΛΛΟ ΑΥΤΟΑΞΙΟΛΟΓΗΣΗΣ ΜΑΘΗΤΗ/ ΜΑΘΗΤΡΙΑΣ </vt:lpstr>
      <vt:lpstr>Παρουσίαση του PowerPoint</vt:lpstr>
      <vt:lpstr>Παρουσίαση του PowerPoint</vt:lpstr>
      <vt:lpstr>Β. ΠΑΡΑΤΗΡΗΣΗ  </vt:lpstr>
      <vt:lpstr> ΦΥΛΛΟ   ΠΑΡΑΤΗΡΗΣΗΣ </vt:lpstr>
      <vt:lpstr>Γ. ΕΤΕΡΟΑΞΙΟΛΟΓΗΣΗ </vt:lpstr>
      <vt:lpstr>  ΚΑΛΑΘΟΣΦΑΙΡΙΣΗ  Α’ ΓΥΜΝΑΣΙΟΥ  ΑΝΤΙΚΕΙΜΕΝΟ : Σουτ  ΜΕΘΟΔΟΣ :  Αμοιβαία Διδασκαλία (άσκηση με βοηθό)  ΣΤΟΧΟΙ : Να μάθουν οι μαθητές το σουτ από στάση (ανάπτυξη κινητικών δεξιοτήτων)  Ανάπτυξη συνεργασίας – παροχή ανατροφοδότησης  ΥΛΙΚΑ : Μπάλα/ 2 μαθητές, Φωτοτυπίες Κάρτας Ελέγχου, μολύβια   </vt:lpstr>
      <vt:lpstr>Παρουσίαση του PowerPoint</vt:lpstr>
      <vt:lpstr>ΚΑΡΤΑ ΕΛΕΓΧΟΥ   ΚΑΛΑΘΟΣΦΑΙΡΙΣΗ_ΣΟΥΤ   ΜΑΘΗΤΗΣ : …………………………………………… </vt:lpstr>
      <vt:lpstr>Δ. ΣΥΖΗΤΗΣΗ </vt:lpstr>
      <vt:lpstr>Ε. ΑΤΟΜΙΚΟΣ ΦΑΚΕΛΟΣ ΜΑΘΗΤΗ </vt:lpstr>
      <vt:lpstr>3. ΘΕΤΙΚΑ - ΑΡΝΗΤΙΚΑ </vt:lpstr>
      <vt:lpstr>ΑΡΝΗΤΙΚΑ </vt:lpstr>
      <vt:lpstr>4. ΣΥΝΟΛΙΚΗ ΑΠΟΤΙΜΗΣΗ - ΣΧΟΛΙΑ</vt:lpstr>
      <vt:lpstr>4. ΣΥΝΟΛΙΚΗ ΑΠΟΤΙΜΗΣΗ - ΣΧΟΛΙΑ</vt:lpstr>
      <vt:lpstr>5.ΕΚΘΕΣΕΙΣ ΠΡΟΟΔΟΥ (Ο ΕΚΠΑΙΔΕΥΤΙΚΟΣ ΚΑΝΕΙ ΤΟ ΓΟΝΙΟ  ΚΟΙΝΩΝΟ ΚΑΙ ΣΥΜΜΕΤΟΧΟ)</vt:lpstr>
      <vt:lpstr> ΠΑΡΑΔΕΙΓΜΑΤΑ  </vt:lpstr>
      <vt:lpstr>ΕΚΘΕΣΗ ΠΡΟΟΔΟΥ</vt:lpstr>
      <vt:lpstr>ΕΚΘΕΣΗ ΠΡΟΟΔΟΥ</vt:lpstr>
      <vt:lpstr>ΕΚΘΕΣΗ ΠΡΟΟΔΟΥ</vt:lpstr>
      <vt:lpstr>6.ΠΡΟΤΑΣΕΙΣ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ΓΥΜΝΑΣΙΟ ΑΓΙΟΥ ΒΛΑΣΙΟΥ Δ.Δ.Ε. ΑΙΤΩΛΟΑΚΑΡΝΑΝΙΑΣ </dc:title>
  <dc:creator>usr</dc:creator>
  <cp:lastModifiedBy>Νίκα Μαρία</cp:lastModifiedBy>
  <cp:revision>103</cp:revision>
  <dcterms:created xsi:type="dcterms:W3CDTF">2019-02-06T07:32:02Z</dcterms:created>
  <dcterms:modified xsi:type="dcterms:W3CDTF">2019-02-20T11:36:20Z</dcterms:modified>
</cp:coreProperties>
</file>