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40" r:id="rId1"/>
  </p:sldMasterIdLst>
  <p:sldIdLst>
    <p:sldId id="256" r:id="rId2"/>
    <p:sldId id="257" r:id="rId3"/>
    <p:sldId id="258" r:id="rId4"/>
    <p:sldId id="259" r:id="rId5"/>
    <p:sldId id="260" r:id="rId6"/>
    <p:sldId id="274" r:id="rId7"/>
    <p:sldId id="275" r:id="rId8"/>
    <p:sldId id="264" r:id="rId9"/>
    <p:sldId id="276" r:id="rId10"/>
    <p:sldId id="277" r:id="rId11"/>
    <p:sldId id="279" r:id="rId12"/>
    <p:sldId id="273" r:id="rId13"/>
    <p:sldId id="265" r:id="rId14"/>
    <p:sldId id="270" r:id="rId15"/>
    <p:sldId id="271" r:id="rId16"/>
    <p:sldId id="272" r:id="rId17"/>
    <p:sldId id="261" r:id="rId18"/>
    <p:sldId id="266" r:id="rId19"/>
    <p:sldId id="269" r:id="rId2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Μεσαίο στυλ 2 - Έμφαση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C4BB104-D8FC-4AB0-964A-B92231ED3E12}" type="doc">
      <dgm:prSet loTypeId="urn:microsoft.com/office/officeart/2005/8/layout/list1" loCatId="list" qsTypeId="urn:microsoft.com/office/officeart/2005/8/quickstyle/3d1" qsCatId="3D" csTypeId="urn:microsoft.com/office/officeart/2005/8/colors/colorful5" csCatId="colorful" phldr="1"/>
      <dgm:spPr/>
      <dgm:t>
        <a:bodyPr/>
        <a:lstStyle/>
        <a:p>
          <a:endParaRPr lang="el-GR"/>
        </a:p>
      </dgm:t>
    </dgm:pt>
    <dgm:pt modelId="{F0ADCF92-C116-4411-8977-2207F9BF4A62}">
      <dgm:prSet phldrT="[Κείμενο]"/>
      <dgm:spPr/>
      <dgm:t>
        <a:bodyPr/>
        <a:lstStyle/>
        <a:p>
          <a:r>
            <a:rPr lang="el-GR" dirty="0" smtClean="0"/>
            <a:t>Με μαθητές</a:t>
          </a:r>
          <a:endParaRPr lang="el-GR" dirty="0"/>
        </a:p>
      </dgm:t>
    </dgm:pt>
    <dgm:pt modelId="{DE77BA2B-1BC0-4F4A-BC54-C9F213F5400F}" type="parTrans" cxnId="{C402C102-D8B0-4578-9D5E-80A5F443A30B}">
      <dgm:prSet/>
      <dgm:spPr/>
      <dgm:t>
        <a:bodyPr/>
        <a:lstStyle/>
        <a:p>
          <a:endParaRPr lang="el-GR"/>
        </a:p>
      </dgm:t>
    </dgm:pt>
    <dgm:pt modelId="{F15A9EC4-5314-435A-A7A4-8B39E72919BA}" type="sibTrans" cxnId="{C402C102-D8B0-4578-9D5E-80A5F443A30B}">
      <dgm:prSet/>
      <dgm:spPr/>
      <dgm:t>
        <a:bodyPr/>
        <a:lstStyle/>
        <a:p>
          <a:endParaRPr lang="el-GR"/>
        </a:p>
      </dgm:t>
    </dgm:pt>
    <dgm:pt modelId="{5C454059-8AC7-4A6B-8A43-D5493F7E6099}">
      <dgm:prSet phldrT="[Κείμενο]"/>
      <dgm:spPr/>
      <dgm:t>
        <a:bodyPr/>
        <a:lstStyle/>
        <a:p>
          <a:r>
            <a:rPr lang="el-GR" dirty="0" smtClean="0"/>
            <a:t>Με συναδέλφους</a:t>
          </a:r>
          <a:endParaRPr lang="el-GR" dirty="0"/>
        </a:p>
      </dgm:t>
    </dgm:pt>
    <dgm:pt modelId="{8F2E20F2-7612-47D0-9C81-D96CC989CCEB}" type="parTrans" cxnId="{811C442F-D403-4226-A087-8BCAE12C3327}">
      <dgm:prSet/>
      <dgm:spPr/>
      <dgm:t>
        <a:bodyPr/>
        <a:lstStyle/>
        <a:p>
          <a:endParaRPr lang="el-GR"/>
        </a:p>
      </dgm:t>
    </dgm:pt>
    <dgm:pt modelId="{D6AA80E4-C8BA-417D-8C7C-967239F3A3DC}" type="sibTrans" cxnId="{811C442F-D403-4226-A087-8BCAE12C3327}">
      <dgm:prSet/>
      <dgm:spPr/>
      <dgm:t>
        <a:bodyPr/>
        <a:lstStyle/>
        <a:p>
          <a:endParaRPr lang="el-GR"/>
        </a:p>
      </dgm:t>
    </dgm:pt>
    <dgm:pt modelId="{2F36CD63-734D-490E-AFA0-073164A7691E}">
      <dgm:prSet phldrT="[Κείμενο]"/>
      <dgm:spPr/>
      <dgm:t>
        <a:bodyPr/>
        <a:lstStyle/>
        <a:p>
          <a:r>
            <a:rPr lang="el-GR" dirty="0" smtClean="0"/>
            <a:t>Με γονείς </a:t>
          </a:r>
          <a:endParaRPr lang="el-GR" dirty="0"/>
        </a:p>
      </dgm:t>
    </dgm:pt>
    <dgm:pt modelId="{0DE69E44-8EF5-4A94-846A-D1AA67CE2859}" type="parTrans" cxnId="{F8F05EC9-066C-426E-9BAA-ACE9D6E62BE7}">
      <dgm:prSet/>
      <dgm:spPr/>
      <dgm:t>
        <a:bodyPr/>
        <a:lstStyle/>
        <a:p>
          <a:endParaRPr lang="el-GR"/>
        </a:p>
      </dgm:t>
    </dgm:pt>
    <dgm:pt modelId="{348020D1-D3BE-4401-A635-35C4C2BEE46F}" type="sibTrans" cxnId="{F8F05EC9-066C-426E-9BAA-ACE9D6E62BE7}">
      <dgm:prSet/>
      <dgm:spPr/>
      <dgm:t>
        <a:bodyPr/>
        <a:lstStyle/>
        <a:p>
          <a:endParaRPr lang="el-GR"/>
        </a:p>
      </dgm:t>
    </dgm:pt>
    <dgm:pt modelId="{8F9C6B73-2126-442B-B1B4-AC3F2CE04C42}" type="pres">
      <dgm:prSet presAssocID="{EC4BB104-D8FC-4AB0-964A-B92231ED3E12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l-GR"/>
        </a:p>
      </dgm:t>
    </dgm:pt>
    <dgm:pt modelId="{2D27DCC6-5E7B-4EE7-8F98-D95953E18878}" type="pres">
      <dgm:prSet presAssocID="{F0ADCF92-C116-4411-8977-2207F9BF4A62}" presName="parentLin" presStyleCnt="0"/>
      <dgm:spPr/>
    </dgm:pt>
    <dgm:pt modelId="{EE8D0988-AC54-4A6F-A454-0216D6D0A877}" type="pres">
      <dgm:prSet presAssocID="{F0ADCF92-C116-4411-8977-2207F9BF4A62}" presName="parentLeftMargin" presStyleLbl="node1" presStyleIdx="0" presStyleCnt="3"/>
      <dgm:spPr/>
      <dgm:t>
        <a:bodyPr/>
        <a:lstStyle/>
        <a:p>
          <a:endParaRPr lang="el-GR"/>
        </a:p>
      </dgm:t>
    </dgm:pt>
    <dgm:pt modelId="{F6E969EC-F598-4A2A-A2EB-DF9A78193E9F}" type="pres">
      <dgm:prSet presAssocID="{F0ADCF92-C116-4411-8977-2207F9BF4A62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383537D8-7953-4846-969D-F88170A4764D}" type="pres">
      <dgm:prSet presAssocID="{F0ADCF92-C116-4411-8977-2207F9BF4A62}" presName="negativeSpace" presStyleCnt="0"/>
      <dgm:spPr/>
    </dgm:pt>
    <dgm:pt modelId="{4F0914F0-B772-4995-A2F5-535B4B28E36E}" type="pres">
      <dgm:prSet presAssocID="{F0ADCF92-C116-4411-8977-2207F9BF4A62}" presName="childText" presStyleLbl="conFgAcc1" presStyleIdx="0" presStyleCnt="3">
        <dgm:presLayoutVars>
          <dgm:bulletEnabled val="1"/>
        </dgm:presLayoutVars>
      </dgm:prSet>
      <dgm:spPr/>
    </dgm:pt>
    <dgm:pt modelId="{21AD7F53-0394-4F89-864D-A7323569AD2B}" type="pres">
      <dgm:prSet presAssocID="{F15A9EC4-5314-435A-A7A4-8B39E72919BA}" presName="spaceBetweenRectangles" presStyleCnt="0"/>
      <dgm:spPr/>
    </dgm:pt>
    <dgm:pt modelId="{7FED7CC8-7F49-401E-A8A5-DE411679A2B4}" type="pres">
      <dgm:prSet presAssocID="{5C454059-8AC7-4A6B-8A43-D5493F7E6099}" presName="parentLin" presStyleCnt="0"/>
      <dgm:spPr/>
    </dgm:pt>
    <dgm:pt modelId="{AB40C0DA-3F96-4947-B009-7299EA5C8AE0}" type="pres">
      <dgm:prSet presAssocID="{5C454059-8AC7-4A6B-8A43-D5493F7E6099}" presName="parentLeftMargin" presStyleLbl="node1" presStyleIdx="0" presStyleCnt="3"/>
      <dgm:spPr/>
      <dgm:t>
        <a:bodyPr/>
        <a:lstStyle/>
        <a:p>
          <a:endParaRPr lang="el-GR"/>
        </a:p>
      </dgm:t>
    </dgm:pt>
    <dgm:pt modelId="{5AB189F0-37BB-4D53-9CA1-7D1572598F53}" type="pres">
      <dgm:prSet presAssocID="{5C454059-8AC7-4A6B-8A43-D5493F7E6099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4470CF27-13D8-441B-B299-A59FB5D94AD2}" type="pres">
      <dgm:prSet presAssocID="{5C454059-8AC7-4A6B-8A43-D5493F7E6099}" presName="negativeSpace" presStyleCnt="0"/>
      <dgm:spPr/>
    </dgm:pt>
    <dgm:pt modelId="{2DDD4AAC-8573-48DA-94FC-FC6BA8A57CCF}" type="pres">
      <dgm:prSet presAssocID="{5C454059-8AC7-4A6B-8A43-D5493F7E6099}" presName="childText" presStyleLbl="conFgAcc1" presStyleIdx="1" presStyleCnt="3">
        <dgm:presLayoutVars>
          <dgm:bulletEnabled val="1"/>
        </dgm:presLayoutVars>
      </dgm:prSet>
      <dgm:spPr/>
    </dgm:pt>
    <dgm:pt modelId="{FBF3EC3B-1969-4D03-B014-3B54510EDB77}" type="pres">
      <dgm:prSet presAssocID="{D6AA80E4-C8BA-417D-8C7C-967239F3A3DC}" presName="spaceBetweenRectangles" presStyleCnt="0"/>
      <dgm:spPr/>
    </dgm:pt>
    <dgm:pt modelId="{212EB561-1624-405D-8DD6-27CD7EE5A7BD}" type="pres">
      <dgm:prSet presAssocID="{2F36CD63-734D-490E-AFA0-073164A7691E}" presName="parentLin" presStyleCnt="0"/>
      <dgm:spPr/>
    </dgm:pt>
    <dgm:pt modelId="{24D07BBC-2346-4CD1-8E2D-EC50B204437A}" type="pres">
      <dgm:prSet presAssocID="{2F36CD63-734D-490E-AFA0-073164A7691E}" presName="parentLeftMargin" presStyleLbl="node1" presStyleIdx="1" presStyleCnt="3"/>
      <dgm:spPr/>
      <dgm:t>
        <a:bodyPr/>
        <a:lstStyle/>
        <a:p>
          <a:endParaRPr lang="el-GR"/>
        </a:p>
      </dgm:t>
    </dgm:pt>
    <dgm:pt modelId="{086AE1CB-3715-4B80-BFF3-CBBBF0F0DC7E}" type="pres">
      <dgm:prSet presAssocID="{2F36CD63-734D-490E-AFA0-073164A7691E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17F1673F-9BD0-4527-B7CD-D935CB10A981}" type="pres">
      <dgm:prSet presAssocID="{2F36CD63-734D-490E-AFA0-073164A7691E}" presName="negativeSpace" presStyleCnt="0"/>
      <dgm:spPr/>
    </dgm:pt>
    <dgm:pt modelId="{5DC7D2A9-1563-4E07-A17D-B11AB8EA8C30}" type="pres">
      <dgm:prSet presAssocID="{2F36CD63-734D-490E-AFA0-073164A7691E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A4BE289F-F172-4BCA-A792-4B4DB5F67069}" type="presOf" srcId="{5C454059-8AC7-4A6B-8A43-D5493F7E6099}" destId="{5AB189F0-37BB-4D53-9CA1-7D1572598F53}" srcOrd="1" destOrd="0" presId="urn:microsoft.com/office/officeart/2005/8/layout/list1"/>
    <dgm:cxn modelId="{EBE5DAC9-2040-4010-9670-8A31000B869E}" type="presOf" srcId="{EC4BB104-D8FC-4AB0-964A-B92231ED3E12}" destId="{8F9C6B73-2126-442B-B1B4-AC3F2CE04C42}" srcOrd="0" destOrd="0" presId="urn:microsoft.com/office/officeart/2005/8/layout/list1"/>
    <dgm:cxn modelId="{EE1A6142-40A8-4F81-BC43-D67521085E54}" type="presOf" srcId="{F0ADCF92-C116-4411-8977-2207F9BF4A62}" destId="{EE8D0988-AC54-4A6F-A454-0216D6D0A877}" srcOrd="0" destOrd="0" presId="urn:microsoft.com/office/officeart/2005/8/layout/list1"/>
    <dgm:cxn modelId="{0E456539-EAF7-4B8A-B9FC-6E8927519990}" type="presOf" srcId="{F0ADCF92-C116-4411-8977-2207F9BF4A62}" destId="{F6E969EC-F598-4A2A-A2EB-DF9A78193E9F}" srcOrd="1" destOrd="0" presId="urn:microsoft.com/office/officeart/2005/8/layout/list1"/>
    <dgm:cxn modelId="{F8F05EC9-066C-426E-9BAA-ACE9D6E62BE7}" srcId="{EC4BB104-D8FC-4AB0-964A-B92231ED3E12}" destId="{2F36CD63-734D-490E-AFA0-073164A7691E}" srcOrd="2" destOrd="0" parTransId="{0DE69E44-8EF5-4A94-846A-D1AA67CE2859}" sibTransId="{348020D1-D3BE-4401-A635-35C4C2BEE46F}"/>
    <dgm:cxn modelId="{811C442F-D403-4226-A087-8BCAE12C3327}" srcId="{EC4BB104-D8FC-4AB0-964A-B92231ED3E12}" destId="{5C454059-8AC7-4A6B-8A43-D5493F7E6099}" srcOrd="1" destOrd="0" parTransId="{8F2E20F2-7612-47D0-9C81-D96CC989CCEB}" sibTransId="{D6AA80E4-C8BA-417D-8C7C-967239F3A3DC}"/>
    <dgm:cxn modelId="{3FDAFD51-F894-4D50-BD41-0FE873696BEF}" type="presOf" srcId="{2F36CD63-734D-490E-AFA0-073164A7691E}" destId="{24D07BBC-2346-4CD1-8E2D-EC50B204437A}" srcOrd="0" destOrd="0" presId="urn:microsoft.com/office/officeart/2005/8/layout/list1"/>
    <dgm:cxn modelId="{85265655-B102-4473-AF93-2E6BE52D16D3}" type="presOf" srcId="{5C454059-8AC7-4A6B-8A43-D5493F7E6099}" destId="{AB40C0DA-3F96-4947-B009-7299EA5C8AE0}" srcOrd="0" destOrd="0" presId="urn:microsoft.com/office/officeart/2005/8/layout/list1"/>
    <dgm:cxn modelId="{C402C102-D8B0-4578-9D5E-80A5F443A30B}" srcId="{EC4BB104-D8FC-4AB0-964A-B92231ED3E12}" destId="{F0ADCF92-C116-4411-8977-2207F9BF4A62}" srcOrd="0" destOrd="0" parTransId="{DE77BA2B-1BC0-4F4A-BC54-C9F213F5400F}" sibTransId="{F15A9EC4-5314-435A-A7A4-8B39E72919BA}"/>
    <dgm:cxn modelId="{4F617789-FDBA-4045-A6D2-96E410463360}" type="presOf" srcId="{2F36CD63-734D-490E-AFA0-073164A7691E}" destId="{086AE1CB-3715-4B80-BFF3-CBBBF0F0DC7E}" srcOrd="1" destOrd="0" presId="urn:microsoft.com/office/officeart/2005/8/layout/list1"/>
    <dgm:cxn modelId="{D42ABD45-E4EC-4731-B955-E7E6FC47699F}" type="presParOf" srcId="{8F9C6B73-2126-442B-B1B4-AC3F2CE04C42}" destId="{2D27DCC6-5E7B-4EE7-8F98-D95953E18878}" srcOrd="0" destOrd="0" presId="urn:microsoft.com/office/officeart/2005/8/layout/list1"/>
    <dgm:cxn modelId="{8C5E8CD1-A6A3-4A11-924D-D6597D2D0DDA}" type="presParOf" srcId="{2D27DCC6-5E7B-4EE7-8F98-D95953E18878}" destId="{EE8D0988-AC54-4A6F-A454-0216D6D0A877}" srcOrd="0" destOrd="0" presId="urn:microsoft.com/office/officeart/2005/8/layout/list1"/>
    <dgm:cxn modelId="{A50C026E-758B-4F1A-A839-B2A2CA81D91B}" type="presParOf" srcId="{2D27DCC6-5E7B-4EE7-8F98-D95953E18878}" destId="{F6E969EC-F598-4A2A-A2EB-DF9A78193E9F}" srcOrd="1" destOrd="0" presId="urn:microsoft.com/office/officeart/2005/8/layout/list1"/>
    <dgm:cxn modelId="{C3C59C32-4A8F-47B3-91C2-37BBB6CE6335}" type="presParOf" srcId="{8F9C6B73-2126-442B-B1B4-AC3F2CE04C42}" destId="{383537D8-7953-4846-969D-F88170A4764D}" srcOrd="1" destOrd="0" presId="urn:microsoft.com/office/officeart/2005/8/layout/list1"/>
    <dgm:cxn modelId="{B09A06CD-F48F-4E8E-B710-E0890016B0D5}" type="presParOf" srcId="{8F9C6B73-2126-442B-B1B4-AC3F2CE04C42}" destId="{4F0914F0-B772-4995-A2F5-535B4B28E36E}" srcOrd="2" destOrd="0" presId="urn:microsoft.com/office/officeart/2005/8/layout/list1"/>
    <dgm:cxn modelId="{E94D1EB3-1390-429A-B2A7-0D3D39980B69}" type="presParOf" srcId="{8F9C6B73-2126-442B-B1B4-AC3F2CE04C42}" destId="{21AD7F53-0394-4F89-864D-A7323569AD2B}" srcOrd="3" destOrd="0" presId="urn:microsoft.com/office/officeart/2005/8/layout/list1"/>
    <dgm:cxn modelId="{2CD97638-9D79-43CE-8342-70FB2EADE36B}" type="presParOf" srcId="{8F9C6B73-2126-442B-B1B4-AC3F2CE04C42}" destId="{7FED7CC8-7F49-401E-A8A5-DE411679A2B4}" srcOrd="4" destOrd="0" presId="urn:microsoft.com/office/officeart/2005/8/layout/list1"/>
    <dgm:cxn modelId="{3D4765AA-E0F9-4CB7-8704-7BD38E787927}" type="presParOf" srcId="{7FED7CC8-7F49-401E-A8A5-DE411679A2B4}" destId="{AB40C0DA-3F96-4947-B009-7299EA5C8AE0}" srcOrd="0" destOrd="0" presId="urn:microsoft.com/office/officeart/2005/8/layout/list1"/>
    <dgm:cxn modelId="{6484FDE0-B38B-424A-B3F6-3BE8C077297B}" type="presParOf" srcId="{7FED7CC8-7F49-401E-A8A5-DE411679A2B4}" destId="{5AB189F0-37BB-4D53-9CA1-7D1572598F53}" srcOrd="1" destOrd="0" presId="urn:microsoft.com/office/officeart/2005/8/layout/list1"/>
    <dgm:cxn modelId="{343211B3-82C6-494C-966C-CE7A1E8DF152}" type="presParOf" srcId="{8F9C6B73-2126-442B-B1B4-AC3F2CE04C42}" destId="{4470CF27-13D8-441B-B299-A59FB5D94AD2}" srcOrd="5" destOrd="0" presId="urn:microsoft.com/office/officeart/2005/8/layout/list1"/>
    <dgm:cxn modelId="{54F38735-B830-4150-B11C-83CC77F4E363}" type="presParOf" srcId="{8F9C6B73-2126-442B-B1B4-AC3F2CE04C42}" destId="{2DDD4AAC-8573-48DA-94FC-FC6BA8A57CCF}" srcOrd="6" destOrd="0" presId="urn:microsoft.com/office/officeart/2005/8/layout/list1"/>
    <dgm:cxn modelId="{1A19F8F0-8A43-495B-9365-2BCE7C7C3F60}" type="presParOf" srcId="{8F9C6B73-2126-442B-B1B4-AC3F2CE04C42}" destId="{FBF3EC3B-1969-4D03-B014-3B54510EDB77}" srcOrd="7" destOrd="0" presId="urn:microsoft.com/office/officeart/2005/8/layout/list1"/>
    <dgm:cxn modelId="{91686E4B-D551-4460-AF9B-C6579C5D1E18}" type="presParOf" srcId="{8F9C6B73-2126-442B-B1B4-AC3F2CE04C42}" destId="{212EB561-1624-405D-8DD6-27CD7EE5A7BD}" srcOrd="8" destOrd="0" presId="urn:microsoft.com/office/officeart/2005/8/layout/list1"/>
    <dgm:cxn modelId="{54785EA7-A5F8-46D3-AFA4-17173F33715D}" type="presParOf" srcId="{212EB561-1624-405D-8DD6-27CD7EE5A7BD}" destId="{24D07BBC-2346-4CD1-8E2D-EC50B204437A}" srcOrd="0" destOrd="0" presId="urn:microsoft.com/office/officeart/2005/8/layout/list1"/>
    <dgm:cxn modelId="{B893B79C-8C09-42FF-9326-4E2F1575CBA7}" type="presParOf" srcId="{212EB561-1624-405D-8DD6-27CD7EE5A7BD}" destId="{086AE1CB-3715-4B80-BFF3-CBBBF0F0DC7E}" srcOrd="1" destOrd="0" presId="urn:microsoft.com/office/officeart/2005/8/layout/list1"/>
    <dgm:cxn modelId="{74343FE7-6D81-4D7E-8A1F-0FA72CF46CB5}" type="presParOf" srcId="{8F9C6B73-2126-442B-B1B4-AC3F2CE04C42}" destId="{17F1673F-9BD0-4527-B7CD-D935CB10A981}" srcOrd="9" destOrd="0" presId="urn:microsoft.com/office/officeart/2005/8/layout/list1"/>
    <dgm:cxn modelId="{890FC009-38F0-42EA-9399-BCB0CA1C6599}" type="presParOf" srcId="{8F9C6B73-2126-442B-B1B4-AC3F2CE04C42}" destId="{5DC7D2A9-1563-4E07-A17D-B11AB8EA8C30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F0914F0-B772-4995-A2F5-535B4B28E36E}">
      <dsp:nvSpPr>
        <dsp:cNvPr id="0" name=""/>
        <dsp:cNvSpPr/>
      </dsp:nvSpPr>
      <dsp:spPr>
        <a:xfrm>
          <a:off x="0" y="610543"/>
          <a:ext cx="7721600" cy="1008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F6E969EC-F598-4A2A-A2EB-DF9A78193E9F}">
      <dsp:nvSpPr>
        <dsp:cNvPr id="0" name=""/>
        <dsp:cNvSpPr/>
      </dsp:nvSpPr>
      <dsp:spPr>
        <a:xfrm>
          <a:off x="386080" y="20143"/>
          <a:ext cx="5405120" cy="118080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4301" tIns="0" rIns="204301" bIns="0" numCol="1" spcCol="1270" anchor="ctr" anchorCtr="0">
          <a:noAutofit/>
        </a:bodyPr>
        <a:lstStyle/>
        <a:p>
          <a:pPr lvl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4000" kern="1200" dirty="0" smtClean="0"/>
            <a:t>Με μαθητές</a:t>
          </a:r>
          <a:endParaRPr lang="el-GR" sz="4000" kern="1200" dirty="0"/>
        </a:p>
      </dsp:txBody>
      <dsp:txXfrm>
        <a:off x="443722" y="77785"/>
        <a:ext cx="5289836" cy="1065516"/>
      </dsp:txXfrm>
    </dsp:sp>
    <dsp:sp modelId="{2DDD4AAC-8573-48DA-94FC-FC6BA8A57CCF}">
      <dsp:nvSpPr>
        <dsp:cNvPr id="0" name=""/>
        <dsp:cNvSpPr/>
      </dsp:nvSpPr>
      <dsp:spPr>
        <a:xfrm>
          <a:off x="0" y="2424943"/>
          <a:ext cx="7721600" cy="1008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5589159"/>
              <a:satOff val="-4817"/>
              <a:lumOff val="6373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AB189F0-37BB-4D53-9CA1-7D1572598F53}">
      <dsp:nvSpPr>
        <dsp:cNvPr id="0" name=""/>
        <dsp:cNvSpPr/>
      </dsp:nvSpPr>
      <dsp:spPr>
        <a:xfrm>
          <a:off x="386080" y="1834543"/>
          <a:ext cx="5405120" cy="1180800"/>
        </a:xfrm>
        <a:prstGeom prst="roundRect">
          <a:avLst/>
        </a:prstGeom>
        <a:solidFill>
          <a:schemeClr val="accent5">
            <a:hueOff val="5589159"/>
            <a:satOff val="-4817"/>
            <a:lumOff val="6373"/>
            <a:alphaOff val="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4301" tIns="0" rIns="204301" bIns="0" numCol="1" spcCol="1270" anchor="ctr" anchorCtr="0">
          <a:noAutofit/>
        </a:bodyPr>
        <a:lstStyle/>
        <a:p>
          <a:pPr lvl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4000" kern="1200" dirty="0" smtClean="0"/>
            <a:t>Με συναδέλφους</a:t>
          </a:r>
          <a:endParaRPr lang="el-GR" sz="4000" kern="1200" dirty="0"/>
        </a:p>
      </dsp:txBody>
      <dsp:txXfrm>
        <a:off x="443722" y="1892185"/>
        <a:ext cx="5289836" cy="1065516"/>
      </dsp:txXfrm>
    </dsp:sp>
    <dsp:sp modelId="{5DC7D2A9-1563-4E07-A17D-B11AB8EA8C30}">
      <dsp:nvSpPr>
        <dsp:cNvPr id="0" name=""/>
        <dsp:cNvSpPr/>
      </dsp:nvSpPr>
      <dsp:spPr>
        <a:xfrm>
          <a:off x="0" y="4239343"/>
          <a:ext cx="7721600" cy="1008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11178319"/>
              <a:satOff val="-9634"/>
              <a:lumOff val="12746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086AE1CB-3715-4B80-BFF3-CBBBF0F0DC7E}">
      <dsp:nvSpPr>
        <dsp:cNvPr id="0" name=""/>
        <dsp:cNvSpPr/>
      </dsp:nvSpPr>
      <dsp:spPr>
        <a:xfrm>
          <a:off x="386080" y="3648943"/>
          <a:ext cx="5405120" cy="1180800"/>
        </a:xfrm>
        <a:prstGeom prst="roundRect">
          <a:avLst/>
        </a:prstGeom>
        <a:solidFill>
          <a:schemeClr val="accent5">
            <a:hueOff val="11178319"/>
            <a:satOff val="-9634"/>
            <a:lumOff val="12746"/>
            <a:alphaOff val="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4301" tIns="0" rIns="204301" bIns="0" numCol="1" spcCol="1270" anchor="ctr" anchorCtr="0">
          <a:noAutofit/>
        </a:bodyPr>
        <a:lstStyle/>
        <a:p>
          <a:pPr lvl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4000" kern="1200" dirty="0" smtClean="0"/>
            <a:t>Με γονείς </a:t>
          </a:r>
          <a:endParaRPr lang="el-GR" sz="4000" kern="1200" dirty="0"/>
        </a:p>
      </dsp:txBody>
      <dsp:txXfrm>
        <a:off x="443722" y="3706585"/>
        <a:ext cx="5289836" cy="106551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9848" y="1298448"/>
            <a:ext cx="7315200" cy="3255264"/>
          </a:xfrm>
        </p:spPr>
        <p:txBody>
          <a:bodyPr anchor="b">
            <a:normAutofit/>
          </a:bodyPr>
          <a:lstStyle>
            <a:lvl1pPr algn="l">
              <a:defRPr sz="5900" spc="-100" baseline="0">
                <a:solidFill>
                  <a:srgbClr val="FFFFFF"/>
                </a:solidFill>
              </a:defRPr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15" y="4670246"/>
            <a:ext cx="7315200" cy="914400"/>
          </a:xfrm>
        </p:spPr>
        <p:txBody>
          <a:bodyPr anchor="t">
            <a:normAutofit/>
          </a:bodyPr>
          <a:lstStyle>
            <a:lvl1pPr marL="0" indent="0" algn="l">
              <a:buNone/>
              <a:defRPr sz="2200" cap="none" spc="0" baseline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l-GR" smtClean="0"/>
              <a:t>Κάντε κλικ για να επεξεργαστείτε τον υπότιτλο του υποδείγματος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2/11/2019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l-GR" smtClean="0"/>
              <a:t>Επεξεργασία 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2/11/2019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81000" y="990600"/>
            <a:ext cx="2819400" cy="4953000"/>
          </a:xfrm>
        </p:spPr>
        <p:txBody>
          <a:bodyPr vert="eaVert"/>
          <a:lstStyle/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67912" y="868680"/>
            <a:ext cx="7315200" cy="5120640"/>
          </a:xfrm>
        </p:spPr>
        <p:txBody>
          <a:bodyPr vert="eaVert" anchor="t"/>
          <a:lstStyle/>
          <a:p>
            <a:pPr lvl="0"/>
            <a:r>
              <a:rPr lang="el-GR" smtClean="0"/>
              <a:t>Επεξεργασία 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2/11/2019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smtClean="0"/>
              <a:t>Επεξεργασία 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2/11/2019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7912" y="1298448"/>
            <a:ext cx="7315200" cy="3255264"/>
          </a:xfrm>
        </p:spPr>
        <p:txBody>
          <a:bodyPr anchor="b">
            <a:normAutofit/>
          </a:bodyPr>
          <a:lstStyle>
            <a:lvl1pPr>
              <a:defRPr sz="5900" b="0" spc="-1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00" y="4672584"/>
            <a:ext cx="7315200" cy="914400"/>
          </a:xfrm>
        </p:spPr>
        <p:txBody>
          <a:bodyPr anchor="t">
            <a:normAutofit/>
          </a:bodyPr>
          <a:lstStyle>
            <a:lvl1pPr marL="0" indent="0">
              <a:buNone/>
              <a:defRPr sz="2200" cap="none" spc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Επεξεργασία στυλ υποδείγματος κειμένου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2/11/2019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67912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l-GR" smtClean="0"/>
              <a:t>Επεξεργασία 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18120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l-GR" smtClean="0"/>
              <a:t>Επεξεργασία 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2/11/2019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7912" y="1023586"/>
            <a:ext cx="3474720" cy="8077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Επεξεργασία στυλ υποδείγματος κειμένου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912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l-GR" smtClean="0"/>
              <a:t>Επεξεργασία 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818463" y="1023586"/>
            <a:ext cx="3474720" cy="813171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Επεξεργασία στυλ υποδείγματος κειμένου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818463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l-GR" smtClean="0"/>
              <a:t>Επεξεργασία 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2/11/2019</a:t>
            </a:fld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2/11/2019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Κεν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2/11/2019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7912" y="868680"/>
            <a:ext cx="731520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l-GR" smtClean="0"/>
              <a:t>Επεξεργασία 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4176"/>
            <a:ext cx="2834640" cy="232199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Επεξεργασία στυλ υποδείγματος κειμένου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2/11/2019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570644" y="767419"/>
            <a:ext cx="8115230" cy="5330952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l-GR" smtClean="0"/>
              <a:t>Κάντε κλικ στο εικονίδιο για να προσθέσετε εικόνα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3008"/>
            <a:ext cx="2834640" cy="2322576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Επεξεργασία στυλ υποδείγματος κειμένου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2/11/2019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499101" y="6356350"/>
            <a:ext cx="5911517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9268" y="864108"/>
            <a:ext cx="7315200" cy="5120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l-GR" smtClean="0"/>
              <a:t>Επεξεργασία 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62465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5586B75A-687E-405C-8A0B-8D00578BA2C3}" type="datetimeFigureOut">
              <a:rPr lang="en-US" dirty="0"/>
              <a:pPr/>
              <a:t>2/11/2019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spc="-60" baseline="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Font typeface="Wingdings 2" pitchFamily="18" charset="2"/>
        <a:buChar char="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9.png"/><Relationship Id="rId4" Type="http://schemas.openxmlformats.org/officeDocument/2006/relationships/hyperlink" Target="http://45-e2.blogspot.com/2018/04/blog-post_27.html#more" TargetMode="Externa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&#928;&#949;&#961;&#953;&#947;&#961;&#945;&#966;&#953;&#954;&#942;%20&#913;&#958;&#953;&#959;&#955;&#972;&#947;&#951;&#963;&#951;/&#928;&#949;&#961;&#953;&#947;&#961;&#945;&#966;&#953;&#954;&#942;%20&#913;&#958;&#953;&#959;&#955;&#972;&#947;&#951;&#963;&#951;%20&#917;2%202&#959;%20&#964;&#961;&#943;&#956;&#951;&#957;&#959;%20&#967;&#969;&#961;&#943;&#962;%20&#959;&#957;&#972;&#956;&#945;&#964;&#945;.docx" TargetMode="External"/><Relationship Id="rId2" Type="http://schemas.openxmlformats.org/officeDocument/2006/relationships/hyperlink" Target="&#928;&#949;&#961;&#953;&#947;&#961;&#945;&#966;&#953;&#954;&#942;%20&#913;&#958;&#953;&#959;&#955;&#972;&#947;&#951;&#963;&#951;/&#928;&#949;&#961;&#953;&#947;&#961;&#945;&#966;&#953;&#954;&#942;%20&#913;&#958;&#953;&#959;&#955;&#972;&#947;&#951;&#963;&#951;%20&#917;2%20&#967;&#969;&#961;&#943;&#962;%20&#959;&#957;&#972;&#956;&#945;&#964;&#945;.docx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Εφαρμογή περιγραφικής αξιολόγησης στο Ε2 του 45</a:t>
            </a:r>
            <a:r>
              <a:rPr lang="el-GR" baseline="30000" dirty="0" smtClean="0"/>
              <a:t>ου</a:t>
            </a:r>
            <a:r>
              <a:rPr lang="el-GR" dirty="0" smtClean="0"/>
              <a:t> Δ. Σχ.  Ηρακλείου</a:t>
            </a:r>
            <a:endParaRPr lang="el-GR" dirty="0"/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l-GR" dirty="0" smtClean="0"/>
              <a:t>Μαριλία Κωστάκη, Δασκάλα 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4089634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Παράδειγμα εφαρμογής στη Γλώσσα </a:t>
            </a:r>
            <a:br>
              <a:rPr lang="el-GR" dirty="0" smtClean="0"/>
            </a:br>
            <a:endParaRPr lang="el-GR" dirty="0"/>
          </a:p>
        </p:txBody>
      </p:sp>
      <p:sp>
        <p:nvSpPr>
          <p:cNvPr id="11" name="Ορθογώνιο 10"/>
          <p:cNvSpPr/>
          <p:nvPr/>
        </p:nvSpPr>
        <p:spPr>
          <a:xfrm>
            <a:off x="7811590" y="337452"/>
            <a:ext cx="3899148" cy="576947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dirty="0" smtClean="0"/>
              <a:t>Εργαλείο συλλογής δεδομένων: παρατήρηση - καταγραφή</a:t>
            </a:r>
            <a:endParaRPr lang="el-GR" dirty="0"/>
          </a:p>
        </p:txBody>
      </p:sp>
      <p:pic>
        <p:nvPicPr>
          <p:cNvPr id="3" name="Εικόνα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0155" y="1561746"/>
            <a:ext cx="6622869" cy="372536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" name="Εικόνα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14776" y="1123837"/>
            <a:ext cx="3592788" cy="51188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Εικόνα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29580" y="2565556"/>
            <a:ext cx="2923809" cy="40857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Εικόνα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92943" y="1123837"/>
            <a:ext cx="3642472" cy="51188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Εικόνα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68193" y="2613175"/>
            <a:ext cx="2876190" cy="40380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886204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Παράδειγμα εφαρμογής στην </a:t>
            </a:r>
            <a:r>
              <a:rPr lang="el-GR" dirty="0" smtClean="0">
                <a:hlinkClick r:id="rId4"/>
              </a:rPr>
              <a:t>Ιστορία</a:t>
            </a:r>
            <a:r>
              <a:rPr lang="el-GR" dirty="0" smtClean="0"/>
              <a:t/>
            </a:r>
            <a:br>
              <a:rPr lang="el-GR" dirty="0" smtClean="0"/>
            </a:br>
            <a:endParaRPr lang="el-GR" dirty="0"/>
          </a:p>
        </p:txBody>
      </p:sp>
      <p:sp>
        <p:nvSpPr>
          <p:cNvPr id="11" name="Ορθογώνιο 10"/>
          <p:cNvSpPr/>
          <p:nvPr/>
        </p:nvSpPr>
        <p:spPr>
          <a:xfrm>
            <a:off x="7811590" y="337452"/>
            <a:ext cx="3899148" cy="576947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dirty="0" smtClean="0"/>
              <a:t>Εργαλείο συλλογής δεδομένων: παρατήρηση - καταγραφή</a:t>
            </a:r>
            <a:endParaRPr lang="el-GR" dirty="0"/>
          </a:p>
        </p:txBody>
      </p:sp>
      <p:pic>
        <p:nvPicPr>
          <p:cNvPr id="9" name="video-1524816455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946305" y="1299860"/>
            <a:ext cx="7389800" cy="4249135"/>
          </a:xfrm>
          <a:prstGeom prst="rect">
            <a:avLst/>
          </a:prstGeom>
          <a:ln>
            <a:noFill/>
          </a:ln>
          <a:effectLst>
            <a:outerShdw blurRad="254000" dist="63500" dir="5400000" sx="105000" sy="105000" algn="t" rotWithShape="0">
              <a:srgbClr val="000000">
                <a:alpha val="40000"/>
              </a:srgbClr>
            </a:outerShdw>
          </a:effectLst>
          <a:scene3d>
            <a:camera prst="perspectiveRelaxedModerately" fov="2700000">
              <a:rot lat="20400000" lon="0" rev="0"/>
            </a:camera>
            <a:lightRig rig="soft" dir="t"/>
          </a:scene3d>
          <a:sp3d extrusionH="952500">
            <a:bevelT w="127000" h="127000"/>
            <a:bevelB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119106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Παράδειγμα ελέγχου προόδου</a:t>
            </a:r>
            <a:br>
              <a:rPr lang="el-GR" dirty="0" smtClean="0"/>
            </a:br>
            <a:r>
              <a:rPr lang="el-GR" i="1" dirty="0" smtClean="0"/>
              <a:t>(Αξιολόγηση για τη μάθηση)</a:t>
            </a:r>
            <a:endParaRPr lang="el-GR" i="1" dirty="0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l="16444" t="22976" r="12978" b="6195"/>
          <a:stretch/>
        </p:blipFill>
        <p:spPr>
          <a:xfrm>
            <a:off x="3463449" y="961965"/>
            <a:ext cx="8728551" cy="4924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193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Παράδειγμα </a:t>
            </a:r>
            <a:r>
              <a:rPr lang="el-GR" dirty="0" smtClean="0">
                <a:hlinkClick r:id="rId2" action="ppaction://hlinkfile"/>
              </a:rPr>
              <a:t>ελέγχου</a:t>
            </a:r>
            <a:r>
              <a:rPr lang="el-GR" dirty="0" smtClean="0"/>
              <a:t> προόδου 2 </a:t>
            </a:r>
            <a:r>
              <a:rPr lang="el-GR" dirty="0" smtClean="0">
                <a:hlinkClick r:id="rId3" action="ppaction://hlinkfile"/>
              </a:rPr>
              <a:t>τριμήνων</a:t>
            </a:r>
            <a:r>
              <a:rPr lang="el-GR" dirty="0" smtClean="0"/>
              <a:t/>
            </a:r>
            <a:br>
              <a:rPr lang="el-GR" dirty="0" smtClean="0"/>
            </a:br>
            <a:endParaRPr lang="el-GR" i="1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4833" y="993767"/>
            <a:ext cx="8646573" cy="4861321"/>
          </a:xfrm>
        </p:spPr>
      </p:pic>
    </p:spTree>
    <p:extLst>
      <p:ext uri="{BB962C8B-B14F-4D97-AF65-F5344CB8AC3E}">
        <p14:creationId xmlns:p14="http://schemas.microsoft.com/office/powerpoint/2010/main" val="3172204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Παράδειγμα ελέγχου προόδου 2 τριμήνων</a:t>
            </a:r>
            <a:endParaRPr lang="el-GR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4835" y="993767"/>
            <a:ext cx="8646568" cy="4861321"/>
          </a:xfrm>
        </p:spPr>
      </p:pic>
    </p:spTree>
    <p:extLst>
      <p:ext uri="{BB962C8B-B14F-4D97-AF65-F5344CB8AC3E}">
        <p14:creationId xmlns:p14="http://schemas.microsoft.com/office/powerpoint/2010/main" val="3851153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Παράδειγμα ελέγχου προόδου 2 τριμήνων</a:t>
            </a:r>
            <a:endParaRPr lang="el-GR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4835" y="993767"/>
            <a:ext cx="8646568" cy="4861321"/>
          </a:xfrm>
        </p:spPr>
      </p:pic>
    </p:spTree>
    <p:extLst>
      <p:ext uri="{BB962C8B-B14F-4D97-AF65-F5344CB8AC3E}">
        <p14:creationId xmlns:p14="http://schemas.microsoft.com/office/powerpoint/2010/main" val="526346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Παράδειγμα ελέγχου προόδου 2 τριμήνων</a:t>
            </a:r>
            <a:endParaRPr lang="el-GR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4835" y="993767"/>
            <a:ext cx="8646568" cy="4861321"/>
          </a:xfrm>
        </p:spPr>
      </p:pic>
    </p:spTree>
    <p:extLst>
      <p:ext uri="{BB962C8B-B14F-4D97-AF65-F5344CB8AC3E}">
        <p14:creationId xmlns:p14="http://schemas.microsoft.com/office/powerpoint/2010/main" val="1166277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252919" y="1123837"/>
            <a:ext cx="3196134" cy="4601183"/>
          </a:xfrm>
        </p:spPr>
        <p:txBody>
          <a:bodyPr/>
          <a:lstStyle/>
          <a:p>
            <a:r>
              <a:rPr lang="el-GR" dirty="0"/>
              <a:t>Σ</a:t>
            </a:r>
            <a:r>
              <a:rPr lang="el-GR" dirty="0" smtClean="0"/>
              <a:t>χέσεις που αναπτύσσονται</a:t>
            </a:r>
            <a:endParaRPr lang="el-GR" dirty="0"/>
          </a:p>
        </p:txBody>
      </p:sp>
      <p:graphicFrame>
        <p:nvGraphicFramePr>
          <p:cNvPr id="5" name="Διάγραμμα 4"/>
          <p:cNvGraphicFramePr/>
          <p:nvPr>
            <p:extLst>
              <p:ext uri="{D42A27DB-BD31-4B8C-83A1-F6EECF244321}">
                <p14:modId xmlns:p14="http://schemas.microsoft.com/office/powerpoint/2010/main" val="3278358613"/>
              </p:ext>
            </p:extLst>
          </p:nvPr>
        </p:nvGraphicFramePr>
        <p:xfrm>
          <a:off x="3780589" y="866274"/>
          <a:ext cx="7721600" cy="52674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246087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F6E969EC-F598-4A2A-A2EB-DF9A78193E9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graphicEl>
                                              <a:dgm id="{F6E969EC-F598-4A2A-A2EB-DF9A78193E9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4F0914F0-B772-4995-A2F5-535B4B28E36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graphicEl>
                                              <a:dgm id="{4F0914F0-B772-4995-A2F5-535B4B28E36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5AB189F0-37BB-4D53-9CA1-7D1572598F5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>
                                            <p:graphicEl>
                                              <a:dgm id="{5AB189F0-37BB-4D53-9CA1-7D1572598F5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2DDD4AAC-8573-48DA-94FC-FC6BA8A57CC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>
                                            <p:graphicEl>
                                              <a:dgm id="{2DDD4AAC-8573-48DA-94FC-FC6BA8A57CC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086AE1CB-3715-4B80-BFF3-CBBBF0F0DC7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>
                                            <p:graphicEl>
                                              <a:dgm id="{086AE1CB-3715-4B80-BFF3-CBBBF0F0DC7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5DC7D2A9-1563-4E07-A17D-B11AB8EA8C3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>
                                            <p:graphicEl>
                                              <a:dgm id="{5DC7D2A9-1563-4E07-A17D-B11AB8EA8C3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 uiExpand="1">
        <p:bldSub>
          <a:bldDgm bld="one"/>
        </p:bldSub>
      </p:bldGraphic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Γιατί να μπω στον κόπο; 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 smtClean="0"/>
              <a:t>Γιατί αξίζει να βλέπω ήρεμους ανθρώπους γύρω μου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604504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Καλή συνέχεια σε ό,τι επιχειρείτε! </a:t>
            </a:r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 smtClean="0"/>
              <a:t>Μαριλία Κωστάκη </a:t>
            </a:r>
            <a:br>
              <a:rPr lang="el-GR" dirty="0" smtClean="0"/>
            </a:br>
            <a:r>
              <a:rPr lang="el-GR" dirty="0" smtClean="0"/>
              <a:t>Δασκάλα 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576273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Γιατί να την εφαρμόσω; 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 smtClean="0"/>
              <a:t>Γιατί απαιτώ </a:t>
            </a:r>
            <a:r>
              <a:rPr lang="el-GR" dirty="0"/>
              <a:t>σύγχρονες, επιστημονικά </a:t>
            </a:r>
            <a:r>
              <a:rPr lang="el-GR" dirty="0" smtClean="0"/>
              <a:t>ορθές </a:t>
            </a:r>
            <a:r>
              <a:rPr lang="el-GR" dirty="0"/>
              <a:t>πρακτικές </a:t>
            </a:r>
            <a:r>
              <a:rPr lang="el-GR" dirty="0" smtClean="0"/>
              <a:t>αξιολόγησης (των μαθητών μου και </a:t>
            </a:r>
            <a:r>
              <a:rPr lang="el-GR" dirty="0"/>
              <a:t>της διδασκαλίας </a:t>
            </a:r>
            <a:r>
              <a:rPr lang="el-GR" dirty="0" smtClean="0"/>
              <a:t>μου)</a:t>
            </a:r>
          </a:p>
          <a:p>
            <a:r>
              <a:rPr lang="el-GR" dirty="0" smtClean="0"/>
              <a:t>Γιατί θέλω να έχουμε όλοι (εκπαιδευτικοί-μαθητές-γονείς) σαφή εικόνα για την πρόοδο των μαθητών ώστε να σχεδιάσω κατάλληλα την πορεία της διδασκαλίας</a:t>
            </a:r>
          </a:p>
          <a:p>
            <a:r>
              <a:rPr lang="el-GR" dirty="0" smtClean="0"/>
              <a:t>Γιατί συμβάλλει στη διαρκή βελτίωση της μαθησιακής διαδικασίας </a:t>
            </a:r>
          </a:p>
          <a:p>
            <a:r>
              <a:rPr lang="el-GR" dirty="0"/>
              <a:t>Γιατί οι μαθητές μου ΔΕΝ είναι </a:t>
            </a:r>
            <a:r>
              <a:rPr lang="el-GR" dirty="0" smtClean="0"/>
              <a:t>αριθμοί… </a:t>
            </a:r>
            <a:endParaRPr lang="el-GR" dirty="0"/>
          </a:p>
          <a:p>
            <a:endParaRPr lang="el-GR" dirty="0"/>
          </a:p>
        </p:txBody>
      </p:sp>
      <p:grpSp>
        <p:nvGrpSpPr>
          <p:cNvPr id="6" name="Ομάδα 5"/>
          <p:cNvGrpSpPr/>
          <p:nvPr/>
        </p:nvGrpSpPr>
        <p:grpSpPr>
          <a:xfrm>
            <a:off x="3629025" y="4934445"/>
            <a:ext cx="7372351" cy="1704261"/>
            <a:chOff x="3629025" y="4934445"/>
            <a:chExt cx="7372351" cy="1704261"/>
          </a:xfrm>
        </p:grpSpPr>
        <p:pic>
          <p:nvPicPr>
            <p:cNvPr id="4" name="Εικόνα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629025" y="4934445"/>
              <a:ext cx="7372350" cy="1581150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3629026" y="6330929"/>
              <a:ext cx="737235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l-GR" sz="1400" dirty="0" smtClean="0"/>
                <a:t>Οδηγός Εκπαιδευτικού για την Περιγραφική Αξιολόγηση, τ. Α’, ΙΕΠ, 2017, σ. 15</a:t>
              </a:r>
              <a:endParaRPr lang="el-GR" sz="1400" dirty="0"/>
            </a:p>
          </p:txBody>
        </p:sp>
      </p:grpSp>
    </p:spTree>
    <p:extLst>
      <p:ext uri="{BB962C8B-B14F-4D97-AF65-F5344CB8AC3E}">
        <p14:creationId xmlns:p14="http://schemas.microsoft.com/office/powerpoint/2010/main" val="2885447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9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Πώς να την εφαρμόσω; 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 smtClean="0"/>
              <a:t>Καθορίζω σαφώς τα κριτήρια αξιολόγησης </a:t>
            </a:r>
          </a:p>
          <a:p>
            <a:r>
              <a:rPr lang="el-GR" dirty="0" smtClean="0"/>
              <a:t>Εμπλέκω τους μαθητές μου στη διαδικασία</a:t>
            </a:r>
          </a:p>
          <a:p>
            <a:r>
              <a:rPr lang="el-GR" dirty="0" smtClean="0"/>
              <a:t>Χρησιμοποιώ ποικίλα εργαλεία συλλογής δεδομένων (</a:t>
            </a:r>
            <a:r>
              <a:rPr lang="el-GR" dirty="0" err="1" smtClean="0"/>
              <a:t>αυτοαξιολόγηση</a:t>
            </a:r>
            <a:r>
              <a:rPr lang="el-GR" dirty="0" smtClean="0"/>
              <a:t>, </a:t>
            </a:r>
            <a:r>
              <a:rPr lang="el-GR" dirty="0" err="1" smtClean="0"/>
              <a:t>ετεροαξιολόγηση</a:t>
            </a:r>
            <a:r>
              <a:rPr lang="el-GR" dirty="0" smtClean="0"/>
              <a:t>, παρατήρηση, γραπτά τεστ, </a:t>
            </a:r>
            <a:r>
              <a:rPr lang="en-US" dirty="0" smtClean="0"/>
              <a:t>portfolio, </a:t>
            </a:r>
            <a:r>
              <a:rPr lang="el-GR" dirty="0" smtClean="0"/>
              <a:t>συζήτηση)</a:t>
            </a:r>
          </a:p>
          <a:p>
            <a:r>
              <a:rPr lang="el-GR" dirty="0" smtClean="0"/>
              <a:t>Συνεργάζομαι με τους συναδέλφους εκπαιδευτικούς</a:t>
            </a:r>
          </a:p>
          <a:p>
            <a:r>
              <a:rPr lang="el-GR" dirty="0" smtClean="0"/>
              <a:t>Ενημερώνω γονείς και μαθητές </a:t>
            </a:r>
          </a:p>
        </p:txBody>
      </p:sp>
    </p:spTree>
    <p:extLst>
      <p:ext uri="{BB962C8B-B14F-4D97-AF65-F5344CB8AC3E}">
        <p14:creationId xmlns:p14="http://schemas.microsoft.com/office/powerpoint/2010/main" val="1939769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8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9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Προλαβαίνω; 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 smtClean="0"/>
              <a:t>ΝΑΙ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490139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Απαιτεί πολλή προετοιμασία και κόπο; 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 smtClean="0"/>
              <a:t>Απαιτεί εγρήγορση, ετοιμότητα, σχεδιασμό και συνέπεια</a:t>
            </a:r>
          </a:p>
          <a:p>
            <a:r>
              <a:rPr lang="el-GR" dirty="0" smtClean="0"/>
              <a:t>Απαιτεί σεβασμό στην προσωπικότητα κάθε μαθητή μου ξεχωριστά</a:t>
            </a:r>
          </a:p>
          <a:p>
            <a:r>
              <a:rPr lang="el-GR" dirty="0" smtClean="0"/>
              <a:t>Απαιτεί αγάπη προς το επάγγελμά μου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86350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9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Παράδειγμα εφαρμογής στη Γλώσσα </a:t>
            </a:r>
            <a:br>
              <a:rPr lang="el-GR" dirty="0" smtClean="0"/>
            </a:br>
            <a:endParaRPr lang="el-GR" dirty="0"/>
          </a:p>
        </p:txBody>
      </p:sp>
      <p:graphicFrame>
        <p:nvGraphicFramePr>
          <p:cNvPr id="10" name="Πίνακας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66651382"/>
              </p:ext>
            </p:extLst>
          </p:nvPr>
        </p:nvGraphicFramePr>
        <p:xfrm>
          <a:off x="3593432" y="754546"/>
          <a:ext cx="8117305" cy="532388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728200">
                  <a:extLst>
                    <a:ext uri="{9D8B030D-6E8A-4147-A177-3AD203B41FA5}">
                      <a16:colId xmlns:a16="http://schemas.microsoft.com/office/drawing/2014/main" val="2492488463"/>
                    </a:ext>
                  </a:extLst>
                </a:gridCol>
                <a:gridCol w="5389105">
                  <a:extLst>
                    <a:ext uri="{9D8B030D-6E8A-4147-A177-3AD203B41FA5}">
                      <a16:colId xmlns:a16="http://schemas.microsoft.com/office/drawing/2014/main" val="4161630438"/>
                    </a:ext>
                  </a:extLst>
                </a:gridCol>
              </a:tblGrid>
              <a:tr h="22071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l-GR" sz="1100">
                          <a:effectLst/>
                        </a:rPr>
                        <a:t>Ο/Η ΜΑΘΗΤΗΣ/-ΡΙΑ</a:t>
                      </a:r>
                      <a:br>
                        <a:rPr lang="el-GR" sz="1100">
                          <a:effectLst/>
                        </a:rPr>
                      </a:br>
                      <a:r>
                        <a:rPr lang="el-GR" sz="1100">
                          <a:effectLst/>
                        </a:rPr>
                        <a:t>ΣΤΗΝ ΤΑΞΗ ΚΑΙ ΣΤΟ ΣΧΟΛΕΙΟ </a:t>
                      </a:r>
                      <a:endParaRPr lang="el-G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412" marR="46412" marT="0" marB="0" anchor="ctr">
                    <a:cell3D prstMaterial="dkEdge">
                      <a:bevel prst="cross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l-GR" sz="1100" dirty="0">
                          <a:effectLst/>
                        </a:rPr>
                        <a:t>ΠΑΡΑΤΗΡΗΣΕΙΣ</a:t>
                      </a:r>
                      <a:endParaRPr lang="el-G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412" marR="46412" marT="0" marB="0" anchor="ctr">
                    <a:cell3D prstMaterial="dkEdge">
                      <a:bevel prst="cross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3663024019"/>
                  </a:ext>
                </a:extLst>
              </a:tr>
              <a:tr h="225160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l-GR" sz="1100" dirty="0">
                          <a:effectLst/>
                        </a:rPr>
                        <a:t>«ΣΚΕΦΤΟΜΑΙ - ΔΗΜΙΟΥΡΓΩ</a:t>
                      </a:r>
                      <a:br>
                        <a:rPr lang="el-GR" sz="1100" dirty="0">
                          <a:effectLst/>
                        </a:rPr>
                      </a:br>
                      <a:r>
                        <a:rPr lang="el-GR" sz="1100" dirty="0">
                          <a:effectLst/>
                        </a:rPr>
                        <a:t>ΚΑΙ ΑΠΟΦΑΣΙΖΩ»</a:t>
                      </a:r>
                      <a:br>
                        <a:rPr lang="el-GR" sz="1100" dirty="0">
                          <a:effectLst/>
                        </a:rPr>
                      </a:br>
                      <a:r>
                        <a:rPr lang="el-GR" sz="1100" dirty="0">
                          <a:effectLst/>
                        </a:rPr>
                        <a:t>ΣΤΗΝ ΤΑΞΗ ΚΑΙ ΣΤΟ ΣΧΟΛΕΙΟ</a:t>
                      </a:r>
                      <a:br>
                        <a:rPr lang="el-GR" sz="1100" dirty="0">
                          <a:effectLst/>
                        </a:rPr>
                      </a:br>
                      <a:r>
                        <a:rPr lang="el-GR" sz="1100" dirty="0">
                          <a:effectLst/>
                        </a:rPr>
                        <a:t>(διαχείριση πληροφορίας,</a:t>
                      </a:r>
                      <a:br>
                        <a:rPr lang="el-GR" sz="1100" dirty="0">
                          <a:effectLst/>
                        </a:rPr>
                      </a:br>
                      <a:r>
                        <a:rPr lang="el-GR" sz="1100" dirty="0">
                          <a:effectLst/>
                        </a:rPr>
                        <a:t>λήψη αποφάσεων,</a:t>
                      </a:r>
                      <a:br>
                        <a:rPr lang="el-GR" sz="1100" dirty="0">
                          <a:effectLst/>
                        </a:rPr>
                      </a:br>
                      <a:r>
                        <a:rPr lang="el-GR" sz="1100" dirty="0">
                          <a:effectLst/>
                        </a:rPr>
                        <a:t>επίλυση προβλήματος-</a:t>
                      </a:r>
                      <a:br>
                        <a:rPr lang="el-GR" sz="1100" dirty="0">
                          <a:effectLst/>
                        </a:rPr>
                      </a:br>
                      <a:r>
                        <a:rPr lang="el-GR" sz="1100" dirty="0">
                          <a:effectLst/>
                        </a:rPr>
                        <a:t>δημιουργικότητα)</a:t>
                      </a:r>
                      <a:endParaRPr lang="el-G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412" marR="46412" marT="0" marB="0" anchor="ctr">
                    <a:cell3D prstMaterial="dkEdge">
                      <a:bevel prst="cross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l-GR" sz="1100" dirty="0">
                          <a:effectLst/>
                          <a:sym typeface="Wingdings" panose="05000000000000000000" pitchFamily="2" charset="2"/>
                        </a:rPr>
                        <a:t></a:t>
                      </a:r>
                      <a:r>
                        <a:rPr lang="el-GR" sz="1100" dirty="0">
                          <a:effectLst/>
                        </a:rPr>
                        <a:t> Μαθαίνει να εστιάζει στην εργασία του/της θέτοντας και απαντώντας σε σύνθετες ερωτήσεις σχετικά με τον σκοπό και τους επιμέρους στόχους της εργασίας αυτής.</a:t>
                      </a:r>
                      <a:br>
                        <a:rPr lang="el-GR" sz="1100" dirty="0">
                          <a:effectLst/>
                        </a:rPr>
                      </a:br>
                      <a:r>
                        <a:rPr lang="el-GR" sz="1100" dirty="0">
                          <a:effectLst/>
                          <a:sym typeface="Wingdings" panose="05000000000000000000" pitchFamily="2" charset="2"/>
                        </a:rPr>
                        <a:t></a:t>
                      </a:r>
                      <a:r>
                        <a:rPr lang="el-GR" sz="1100" dirty="0">
                          <a:effectLst/>
                        </a:rPr>
                        <a:t> Εξοικειώνεται με την επεξεργασία και σύνθεση των πληροφοριών που αντλεί από διαφορετικές πηγές για να απαντήσει σε ερωτήματα και να επιλύσει προβλήματα.</a:t>
                      </a:r>
                      <a:br>
                        <a:rPr lang="el-GR" sz="1100" dirty="0">
                          <a:effectLst/>
                        </a:rPr>
                      </a:br>
                      <a:r>
                        <a:rPr lang="el-GR" sz="1100" dirty="0">
                          <a:effectLst/>
                          <a:sym typeface="Wingdings" panose="05000000000000000000" pitchFamily="2" charset="2"/>
                        </a:rPr>
                        <a:t></a:t>
                      </a:r>
                      <a:r>
                        <a:rPr lang="el-GR" sz="1100" dirty="0">
                          <a:effectLst/>
                        </a:rPr>
                        <a:t> Δείχνει ενδιαφέρον για την επίλυση προβληματικών καταστάσεων συνδυάζοντας εναλλακτικές λύσεις και προσεγγίσεις.</a:t>
                      </a:r>
                      <a:br>
                        <a:rPr lang="el-GR" sz="1100" dirty="0">
                          <a:effectLst/>
                        </a:rPr>
                      </a:br>
                      <a:r>
                        <a:rPr lang="el-GR" sz="1100" dirty="0">
                          <a:effectLst/>
                          <a:sym typeface="Wingdings" panose="05000000000000000000" pitchFamily="2" charset="2"/>
                        </a:rPr>
                        <a:t></a:t>
                      </a:r>
                      <a:r>
                        <a:rPr lang="el-GR" sz="1100" dirty="0">
                          <a:effectLst/>
                        </a:rPr>
                        <a:t> Μαθαίνει να εξηγεί και σταδιακά να επιχειρηματολογεί στους/στις άλλους/άλλες σχετικά με τις ιδέες, τις επιλογές και τις μεθόδους που ακολούθησε για να ανταποκριθεί σε μια προβληματική κατάσταση.</a:t>
                      </a:r>
                      <a:br>
                        <a:rPr lang="el-GR" sz="1100" dirty="0">
                          <a:effectLst/>
                        </a:rPr>
                      </a:br>
                      <a:r>
                        <a:rPr lang="el-GR" sz="1100" dirty="0">
                          <a:effectLst/>
                          <a:sym typeface="Wingdings" panose="05000000000000000000" pitchFamily="2" charset="2"/>
                        </a:rPr>
                        <a:t></a:t>
                      </a:r>
                      <a:r>
                        <a:rPr lang="el-GR" sz="1100" dirty="0">
                          <a:effectLst/>
                        </a:rPr>
                        <a:t> Προσεγγίζει τη διαδικασία της μάθησης με φαντασία και επινοεί τρόπους για την εξέλιξή της.</a:t>
                      </a:r>
                      <a:br>
                        <a:rPr lang="el-GR" sz="1100" dirty="0">
                          <a:effectLst/>
                        </a:rPr>
                      </a:br>
                      <a:r>
                        <a:rPr lang="el-GR" sz="1100" dirty="0">
                          <a:effectLst/>
                          <a:sym typeface="Wingdings" panose="05000000000000000000" pitchFamily="2" charset="2"/>
                        </a:rPr>
                        <a:t></a:t>
                      </a:r>
                      <a:r>
                        <a:rPr lang="el-GR" sz="1100" dirty="0">
                          <a:effectLst/>
                        </a:rPr>
                        <a:t> Αναγνωρίζει θετικά το απροσδόκητο και το ασυνήθιστο και τα αξιοποιεί ως στοιχεία της μάθησης.</a:t>
                      </a:r>
                      <a:endParaRPr lang="el-G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412" marR="46412" marT="0" marB="0" anchor="ctr">
                    <a:cell3D prstMaterial="dkEdge">
                      <a:bevel prst="cross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2317016111"/>
                  </a:ext>
                </a:extLst>
              </a:tr>
              <a:tr h="264895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l-GR" sz="1100">
                          <a:effectLst/>
                        </a:rPr>
                        <a:t>«ΔΡΩ - ΣΥΜΜΕΤΕΧΩ -</a:t>
                      </a:r>
                      <a:br>
                        <a:rPr lang="el-GR" sz="1100">
                          <a:effectLst/>
                        </a:rPr>
                      </a:br>
                      <a:r>
                        <a:rPr lang="el-GR" sz="1100">
                          <a:effectLst/>
                        </a:rPr>
                        <a:t>ΣΥΝΕΡΓΑΖΟΜΑΙ»</a:t>
                      </a:r>
                      <a:br>
                        <a:rPr lang="el-GR" sz="1100">
                          <a:effectLst/>
                        </a:rPr>
                      </a:br>
                      <a:r>
                        <a:rPr lang="el-GR" sz="1100">
                          <a:effectLst/>
                        </a:rPr>
                        <a:t>ΣΤΗΝ ΤΑΞΗ ΚΑΙ ΣΤΟ ΣΧΟΛΕΙΟ</a:t>
                      </a:r>
                      <a:br>
                        <a:rPr lang="el-GR" sz="1100">
                          <a:effectLst/>
                        </a:rPr>
                      </a:br>
                      <a:r>
                        <a:rPr lang="el-GR" sz="1100">
                          <a:effectLst/>
                        </a:rPr>
                        <a:t>(συμμετοχή, συνεργασία,</a:t>
                      </a:r>
                      <a:br>
                        <a:rPr lang="el-GR" sz="1100">
                          <a:effectLst/>
                        </a:rPr>
                      </a:br>
                      <a:r>
                        <a:rPr lang="el-GR" sz="1100">
                          <a:effectLst/>
                        </a:rPr>
                        <a:t>ανάληψη πρωτοβουλιών,</a:t>
                      </a:r>
                      <a:br>
                        <a:rPr lang="el-GR" sz="1100">
                          <a:effectLst/>
                        </a:rPr>
                      </a:br>
                      <a:r>
                        <a:rPr lang="el-GR" sz="1100">
                          <a:effectLst/>
                        </a:rPr>
                        <a:t>αυτονομία)</a:t>
                      </a:r>
                      <a:endParaRPr lang="el-G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412" marR="46412" marT="0" marB="0" anchor="ctr">
                    <a:cell3D prstMaterial="dkEdge">
                      <a:bevel prst="cross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l-GR" sz="1100" dirty="0">
                          <a:effectLst/>
                        </a:rPr>
                        <a:t>Ο μαθητής ή η μαθήτρια:</a:t>
                      </a:r>
                      <a:br>
                        <a:rPr lang="el-GR" sz="1100" dirty="0">
                          <a:effectLst/>
                        </a:rPr>
                      </a:br>
                      <a:r>
                        <a:rPr lang="el-GR" sz="1100" dirty="0">
                          <a:effectLst/>
                          <a:sym typeface="Wingdings" panose="05000000000000000000" pitchFamily="2" charset="2"/>
                        </a:rPr>
                        <a:t></a:t>
                      </a:r>
                      <a:r>
                        <a:rPr lang="el-GR" sz="1100" dirty="0">
                          <a:effectLst/>
                        </a:rPr>
                        <a:t> Μαθαίνει να αναγνωρίζει τα διαφορετικά συναισθήματά του/της και να μιλάει γι’ αυτά.</a:t>
                      </a:r>
                      <a:br>
                        <a:rPr lang="el-GR" sz="1100" dirty="0">
                          <a:effectLst/>
                        </a:rPr>
                      </a:br>
                      <a:r>
                        <a:rPr lang="el-GR" sz="1100" dirty="0">
                          <a:effectLst/>
                          <a:sym typeface="Wingdings" panose="05000000000000000000" pitchFamily="2" charset="2"/>
                        </a:rPr>
                        <a:t></a:t>
                      </a:r>
                      <a:r>
                        <a:rPr lang="el-GR" sz="1100" dirty="0">
                          <a:effectLst/>
                        </a:rPr>
                        <a:t> Αποκτά εμπιστοσύνη στις ικανότητές του/της και σταδιακά θέτει στόχους για τη μάθησή του/της αυτόνομα ή σε συνεργασία με τον/την εκπαιδευτικό.</a:t>
                      </a:r>
                      <a:br>
                        <a:rPr lang="el-GR" sz="1100" dirty="0">
                          <a:effectLst/>
                        </a:rPr>
                      </a:br>
                      <a:r>
                        <a:rPr lang="el-GR" sz="1100" dirty="0">
                          <a:effectLst/>
                          <a:sym typeface="Wingdings" panose="05000000000000000000" pitchFamily="2" charset="2"/>
                        </a:rPr>
                        <a:t></a:t>
                      </a:r>
                      <a:r>
                        <a:rPr lang="el-GR" sz="1100" dirty="0">
                          <a:effectLst/>
                        </a:rPr>
                        <a:t> Εξοικειώνεται με την ύπαρξη διαφορετικών οπτικών, αντιλήψεων και στάσεων σε σχέση με μία κατάσταση ή ένα γεγονός.</a:t>
                      </a:r>
                      <a:br>
                        <a:rPr lang="el-GR" sz="1100" dirty="0">
                          <a:effectLst/>
                        </a:rPr>
                      </a:br>
                      <a:r>
                        <a:rPr lang="el-GR" sz="1100" dirty="0">
                          <a:effectLst/>
                          <a:sym typeface="Wingdings" panose="05000000000000000000" pitchFamily="2" charset="2"/>
                        </a:rPr>
                        <a:t></a:t>
                      </a:r>
                      <a:r>
                        <a:rPr lang="el-GR" sz="1100" dirty="0">
                          <a:effectLst/>
                        </a:rPr>
                        <a:t> Μαθαίνει να αναγνωρίζει σταδιακά την επίδραση των </a:t>
                      </a:r>
                      <a:r>
                        <a:rPr lang="el-GR" sz="1100" dirty="0" err="1">
                          <a:effectLst/>
                        </a:rPr>
                        <a:t>πράξεών</a:t>
                      </a:r>
                      <a:r>
                        <a:rPr lang="el-GR" sz="1100" dirty="0">
                          <a:effectLst/>
                        </a:rPr>
                        <a:t> του/της (λεκτικών και μη) στους/στις άλλους/άλλες.</a:t>
                      </a:r>
                      <a:br>
                        <a:rPr lang="el-GR" sz="1100" dirty="0">
                          <a:effectLst/>
                        </a:rPr>
                      </a:br>
                      <a:r>
                        <a:rPr lang="el-GR" sz="1100" dirty="0">
                          <a:effectLst/>
                          <a:sym typeface="Wingdings" panose="05000000000000000000" pitchFamily="2" charset="2"/>
                        </a:rPr>
                        <a:t></a:t>
                      </a:r>
                      <a:r>
                        <a:rPr lang="el-GR" sz="1100" dirty="0">
                          <a:effectLst/>
                        </a:rPr>
                        <a:t> Μαθαίνει να παίρνει πρωτοβουλίες και να εκφράζει τις σκέψεις και τα συναισθήματά του στην ομάδα.</a:t>
                      </a:r>
                      <a:br>
                        <a:rPr lang="el-GR" sz="1100" dirty="0">
                          <a:effectLst/>
                        </a:rPr>
                      </a:br>
                      <a:r>
                        <a:rPr lang="el-GR" sz="1100" dirty="0">
                          <a:effectLst/>
                          <a:sym typeface="Wingdings" panose="05000000000000000000" pitchFamily="2" charset="2"/>
                        </a:rPr>
                        <a:t></a:t>
                      </a:r>
                      <a:r>
                        <a:rPr lang="el-GR" sz="1100" dirty="0">
                          <a:effectLst/>
                        </a:rPr>
                        <a:t> Κατανοεί τη συμβολή της αλληλεπίδρασης με τους άλλους στην εξέλιξη της μάθησης.</a:t>
                      </a:r>
                      <a:br>
                        <a:rPr lang="el-GR" sz="1100" dirty="0">
                          <a:effectLst/>
                        </a:rPr>
                      </a:br>
                      <a:r>
                        <a:rPr lang="el-GR" sz="1100" dirty="0">
                          <a:effectLst/>
                          <a:sym typeface="Wingdings" panose="05000000000000000000" pitchFamily="2" charset="2"/>
                        </a:rPr>
                        <a:t></a:t>
                      </a:r>
                      <a:r>
                        <a:rPr lang="el-GR" sz="1100" dirty="0">
                          <a:effectLst/>
                        </a:rPr>
                        <a:t> Μαθαίνει να ζητά και να προσφέρει βοήθεια στους/τις συμμαθητές/-</a:t>
                      </a:r>
                      <a:r>
                        <a:rPr lang="el-GR" sz="1100" dirty="0" err="1">
                          <a:effectLst/>
                        </a:rPr>
                        <a:t>ήτριές</a:t>
                      </a:r>
                      <a:r>
                        <a:rPr lang="el-GR" sz="1100" dirty="0">
                          <a:effectLst/>
                        </a:rPr>
                        <a:t> του/της.</a:t>
                      </a:r>
                      <a:br>
                        <a:rPr lang="el-GR" sz="1100" dirty="0">
                          <a:effectLst/>
                        </a:rPr>
                      </a:br>
                      <a:r>
                        <a:rPr lang="el-GR" sz="1100" dirty="0">
                          <a:effectLst/>
                          <a:sym typeface="Wingdings" panose="05000000000000000000" pitchFamily="2" charset="2"/>
                        </a:rPr>
                        <a:t></a:t>
                      </a:r>
                      <a:r>
                        <a:rPr lang="el-GR" sz="1100" dirty="0">
                          <a:effectLst/>
                        </a:rPr>
                        <a:t> Κατανοεί σταδιακά την αξία της ομάδας συμμετέχοντας ενεργά σε συλλογικές δράσεις.</a:t>
                      </a:r>
                      <a:endParaRPr lang="el-G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412" marR="46412" marT="0" marB="0" anchor="ctr">
                    <a:cell3D prstMaterial="dkEdge">
                      <a:bevel prst="cross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2981668620"/>
                  </a:ext>
                </a:extLst>
              </a:tr>
            </a:tbl>
          </a:graphicData>
        </a:graphic>
      </p:graphicFrame>
      <p:sp>
        <p:nvSpPr>
          <p:cNvPr id="11" name="Ορθογώνιο 10"/>
          <p:cNvSpPr/>
          <p:nvPr/>
        </p:nvSpPr>
        <p:spPr>
          <a:xfrm>
            <a:off x="9940218" y="337453"/>
            <a:ext cx="1770519" cy="385010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/>
              <a:t>Κριτήρια</a:t>
            </a:r>
          </a:p>
        </p:txBody>
      </p:sp>
    </p:spTree>
    <p:extLst>
      <p:ext uri="{BB962C8B-B14F-4D97-AF65-F5344CB8AC3E}">
        <p14:creationId xmlns:p14="http://schemas.microsoft.com/office/powerpoint/2010/main" val="3873605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Παράδειγμα εφαρμογής στη Γλώσσα </a:t>
            </a:r>
            <a:br>
              <a:rPr lang="el-GR" dirty="0" smtClean="0"/>
            </a:br>
            <a:endParaRPr lang="el-GR" dirty="0"/>
          </a:p>
        </p:txBody>
      </p:sp>
      <p:sp>
        <p:nvSpPr>
          <p:cNvPr id="11" name="Ορθογώνιο 10"/>
          <p:cNvSpPr/>
          <p:nvPr/>
        </p:nvSpPr>
        <p:spPr>
          <a:xfrm>
            <a:off x="9940218" y="337453"/>
            <a:ext cx="1770519" cy="385010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/>
              <a:t>Κριτήρια</a:t>
            </a:r>
          </a:p>
        </p:txBody>
      </p:sp>
      <p:graphicFrame>
        <p:nvGraphicFramePr>
          <p:cNvPr id="4" name="Πίνακας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63237091"/>
              </p:ext>
            </p:extLst>
          </p:nvPr>
        </p:nvGraphicFramePr>
        <p:xfrm>
          <a:off x="3582737" y="1031748"/>
          <a:ext cx="8128000" cy="3200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3943708438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132379293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l-GR" dirty="0" smtClean="0"/>
                        <a:t>Μάθημα</a:t>
                      </a:r>
                      <a:endParaRPr lang="el-GR" dirty="0"/>
                    </a:p>
                  </a:txBody>
                  <a:tcPr>
                    <a:cell3D prstMaterial="dkEdge">
                      <a:bevel prst="cross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el-GR" dirty="0" smtClean="0"/>
                        <a:t>Κατακτήσεις, μαθησιακή</a:t>
                      </a:r>
                      <a:r>
                        <a:rPr lang="el-GR" baseline="0" dirty="0" smtClean="0"/>
                        <a:t> πορεία, επόμενα βήματα</a:t>
                      </a:r>
                      <a:endParaRPr lang="el-GR" dirty="0"/>
                    </a:p>
                  </a:txBody>
                  <a:tcPr>
                    <a:cell3D prstMaterial="dkEdge">
                      <a:bevel prst="cross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405199086"/>
                  </a:ext>
                </a:extLst>
              </a:tr>
              <a:tr h="370840">
                <a:tc rowSpan="4">
                  <a:txBody>
                    <a:bodyPr/>
                    <a:lstStyle/>
                    <a:p>
                      <a:r>
                        <a:rPr lang="el-GR" dirty="0" smtClean="0"/>
                        <a:t>Νεοελληνική Γλώσσα </a:t>
                      </a:r>
                      <a:endParaRPr lang="el-GR" dirty="0"/>
                    </a:p>
                  </a:txBody>
                  <a:tcPr>
                    <a:cell3D prstMaterial="dkEdge">
                      <a:bevel prst="cross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el-GR" dirty="0" smtClean="0"/>
                        <a:t>Κατανόηση προφορικού</a:t>
                      </a:r>
                      <a:r>
                        <a:rPr lang="el-GR" baseline="0" dirty="0" smtClean="0"/>
                        <a:t> λόγου </a:t>
                      </a:r>
                    </a:p>
                    <a:p>
                      <a:endParaRPr lang="el-GR" dirty="0"/>
                    </a:p>
                  </a:txBody>
                  <a:tcPr>
                    <a:cell3D prstMaterial="dkEdge">
                      <a:bevel prst="cross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2700738832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dirty="0" smtClean="0"/>
                        <a:t>Παραγωγή προφορικού λόγου</a:t>
                      </a:r>
                    </a:p>
                    <a:p>
                      <a:endParaRPr lang="el-GR" dirty="0"/>
                    </a:p>
                  </a:txBody>
                  <a:tcPr>
                    <a:cell3D prstMaterial="dkEdge">
                      <a:bevel prst="cross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434484560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dirty="0" smtClean="0"/>
                        <a:t>Ανάγνωση και κατανόηση γραπτού λόγου</a:t>
                      </a:r>
                      <a:endParaRPr lang="el-GR" dirty="0"/>
                    </a:p>
                  </a:txBody>
                  <a:tcPr>
                    <a:cell3D prstMaterial="dkEdge">
                      <a:bevel prst="cross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3019679948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dirty="0" smtClean="0"/>
                        <a:t>Παραγωγή γραπτού λόγου </a:t>
                      </a:r>
                    </a:p>
                    <a:p>
                      <a:endParaRPr lang="el-GR" dirty="0"/>
                    </a:p>
                  </a:txBody>
                  <a:tcPr>
                    <a:cell3D prstMaterial="dkEdge">
                      <a:bevel prst="cross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353003332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87915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Παράδειγμα εφαρμογής στη Γλώσσα </a:t>
            </a:r>
            <a:br>
              <a:rPr lang="el-GR" dirty="0" smtClean="0"/>
            </a:br>
            <a:r>
              <a:rPr lang="el-GR" i="1" dirty="0" smtClean="0"/>
              <a:t>(Αξιολόγηση της μάθησης) </a:t>
            </a:r>
            <a:r>
              <a:rPr lang="el-GR" dirty="0" smtClean="0"/>
              <a:t> 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l-GR" dirty="0" smtClean="0"/>
              <a:t>21 μαθητές σε 5 ομάδες </a:t>
            </a:r>
          </a:p>
          <a:p>
            <a:r>
              <a:rPr lang="el-GR" dirty="0" smtClean="0"/>
              <a:t>Καταγραφή ερωτήσεων </a:t>
            </a:r>
            <a:r>
              <a:rPr lang="el-GR" dirty="0"/>
              <a:t>συνέντευξης για έναν συγγραφέα ή έναν ήρωα </a:t>
            </a:r>
            <a:r>
              <a:rPr lang="el-GR" dirty="0" smtClean="0"/>
              <a:t>βιβλίου</a:t>
            </a:r>
          </a:p>
          <a:p>
            <a:r>
              <a:rPr lang="el-GR" dirty="0"/>
              <a:t>Οι συνεντεύξεις </a:t>
            </a:r>
            <a:r>
              <a:rPr lang="el-GR" dirty="0" smtClean="0"/>
              <a:t>θα </a:t>
            </a:r>
            <a:r>
              <a:rPr lang="el-GR" dirty="0"/>
              <a:t>έπρεπε να είναι </a:t>
            </a:r>
            <a:r>
              <a:rPr lang="el-GR" dirty="0" smtClean="0"/>
              <a:t>κατάλληλης μορφής </a:t>
            </a:r>
            <a:r>
              <a:rPr lang="el-GR" dirty="0"/>
              <a:t>για ανάρτηση στο </a:t>
            </a:r>
            <a:r>
              <a:rPr lang="el-GR" dirty="0" smtClean="0"/>
              <a:t>ιστολόγιο</a:t>
            </a:r>
          </a:p>
          <a:p>
            <a:r>
              <a:rPr lang="el-GR" dirty="0" smtClean="0"/>
              <a:t>Στην αίθουσα υπήρχε Η/Υ με σύνδεση στο διαδίκτυο και δανειστική βιβλιοθήκη</a:t>
            </a:r>
            <a:endParaRPr lang="el-GR" dirty="0"/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l-GR" dirty="0"/>
              <a:t>Α</a:t>
            </a:r>
            <a:r>
              <a:rPr lang="el-GR" dirty="0" smtClean="0"/>
              <a:t>ξιολόγηση της δυναμικής της ομάδας – της συνεργασίας των μελών της</a:t>
            </a:r>
          </a:p>
          <a:p>
            <a:r>
              <a:rPr lang="el-GR" dirty="0" smtClean="0"/>
              <a:t>Αναζήτηση, ανάλυση και σύνθεση πληροφοριών </a:t>
            </a:r>
          </a:p>
          <a:p>
            <a:r>
              <a:rPr lang="el-GR" dirty="0" smtClean="0"/>
              <a:t>Διατύπωση κατάλληλων ερωτήσεων </a:t>
            </a:r>
            <a:endParaRPr lang="el-GR" dirty="0"/>
          </a:p>
        </p:txBody>
      </p:sp>
      <p:sp>
        <p:nvSpPr>
          <p:cNvPr id="5" name="Οριζόντιος πάπυρος 4"/>
          <p:cNvSpPr/>
          <p:nvPr/>
        </p:nvSpPr>
        <p:spPr>
          <a:xfrm>
            <a:off x="4011008" y="218975"/>
            <a:ext cx="7138736" cy="1299410"/>
          </a:xfrm>
          <a:prstGeom prst="horizontalScroll">
            <a:avLst/>
          </a:prstGeom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l-GR"/>
              <a:t>Παίρνω συνέντευξη από έναν συγγραφέα ή από έναν ήρωα βιβλίου </a:t>
            </a:r>
            <a:endParaRPr lang="el-GR" dirty="0"/>
          </a:p>
        </p:txBody>
      </p:sp>
      <p:sp>
        <p:nvSpPr>
          <p:cNvPr id="6" name="Επεξήγηση με επάνω βέλος 5"/>
          <p:cNvSpPr/>
          <p:nvPr/>
        </p:nvSpPr>
        <p:spPr>
          <a:xfrm>
            <a:off x="7818120" y="4572000"/>
            <a:ext cx="3513702" cy="1153020"/>
          </a:xfrm>
          <a:prstGeom prst="upArrowCallou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dirty="0"/>
              <a:t>Μη δομημένη, ανεκδοτική παρατήρηση και καταγραφή</a:t>
            </a:r>
          </a:p>
        </p:txBody>
      </p:sp>
      <p:sp>
        <p:nvSpPr>
          <p:cNvPr id="7" name="Επεξήγηση με κάτω βέλος 6"/>
          <p:cNvSpPr/>
          <p:nvPr/>
        </p:nvSpPr>
        <p:spPr>
          <a:xfrm>
            <a:off x="8183479" y="1568918"/>
            <a:ext cx="2782984" cy="767615"/>
          </a:xfrm>
          <a:prstGeom prst="downArrowCallou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dirty="0" smtClean="0"/>
              <a:t>Στόχοι δραστηριότητας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4069210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 uiExpand="1" build="p"/>
      <p:bldP spid="5" grpId="0" animBg="1"/>
      <p:bldP spid="6" grpId="0" animBg="1"/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Παράδειγμα εφαρμογής στη Γλώσσα </a:t>
            </a:r>
            <a:br>
              <a:rPr lang="el-GR" dirty="0" smtClean="0"/>
            </a:br>
            <a:endParaRPr lang="el-GR" dirty="0"/>
          </a:p>
        </p:txBody>
      </p:sp>
      <p:sp>
        <p:nvSpPr>
          <p:cNvPr id="11" name="Ορθογώνιο 10"/>
          <p:cNvSpPr/>
          <p:nvPr/>
        </p:nvSpPr>
        <p:spPr>
          <a:xfrm>
            <a:off x="9457510" y="337453"/>
            <a:ext cx="2253228" cy="385010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dirty="0" smtClean="0"/>
              <a:t>Εμπλοκή μαθητών</a:t>
            </a:r>
            <a:endParaRPr lang="el-GR" dirty="0"/>
          </a:p>
        </p:txBody>
      </p:sp>
      <p:pic>
        <p:nvPicPr>
          <p:cNvPr id="3" name="Εικόνα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2737" y="815879"/>
            <a:ext cx="5874773" cy="33045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Εικόνα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5849" y="3204010"/>
            <a:ext cx="5874773" cy="33045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058431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Πλαίσιο">
  <a:themeElements>
    <a:clrScheme name="Frame">
      <a:dk1>
        <a:srgbClr val="000000"/>
      </a:dk1>
      <a:lt1>
        <a:srgbClr val="FFFFFF"/>
      </a:lt1>
      <a:dk2>
        <a:srgbClr val="545454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Frame">
      <a:maj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Fram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rame" id="{F226E7A2-7162-461C-9490-D27D9DC04E43}" vid="{629A0216-3BBD-45C0-B63F-2683BEA18F6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TM03457475[[fn=Πλαίσιο]]</Template>
  <TotalTime>721</TotalTime>
  <Words>412</Words>
  <Application>Microsoft Office PowerPoint</Application>
  <PresentationFormat>Ευρεία οθόνη</PresentationFormat>
  <Paragraphs>67</Paragraphs>
  <Slides>19</Slides>
  <Notes>0</Notes>
  <HiddenSlides>0</HiddenSlides>
  <MMClips>1</MMClips>
  <ScaleCrop>false</ScaleCrop>
  <HeadingPairs>
    <vt:vector size="6" baseType="variant">
      <vt:variant>
        <vt:lpstr>Γραμματοσειρές που χρησιμοποιούνται</vt:lpstr>
      </vt:variant>
      <vt:variant>
        <vt:i4>5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19</vt:i4>
      </vt:variant>
    </vt:vector>
  </HeadingPairs>
  <TitlesOfParts>
    <vt:vector size="25" baseType="lpstr">
      <vt:lpstr>Calibri</vt:lpstr>
      <vt:lpstr>Corbel</vt:lpstr>
      <vt:lpstr>Times New Roman</vt:lpstr>
      <vt:lpstr>Wingdings</vt:lpstr>
      <vt:lpstr>Wingdings 2</vt:lpstr>
      <vt:lpstr>Πλαίσιο</vt:lpstr>
      <vt:lpstr>Εφαρμογή περιγραφικής αξιολόγησης στο Ε2 του 45ου Δ. Σχ.  Ηρακλείου</vt:lpstr>
      <vt:lpstr>Γιατί να την εφαρμόσω; </vt:lpstr>
      <vt:lpstr>Πώς να την εφαρμόσω; </vt:lpstr>
      <vt:lpstr>Προλαβαίνω; </vt:lpstr>
      <vt:lpstr>Απαιτεί πολλή προετοιμασία και κόπο; </vt:lpstr>
      <vt:lpstr>Παράδειγμα εφαρμογής στη Γλώσσα  </vt:lpstr>
      <vt:lpstr>Παράδειγμα εφαρμογής στη Γλώσσα  </vt:lpstr>
      <vt:lpstr>Παράδειγμα εφαρμογής στη Γλώσσα  (Αξιολόγηση της μάθησης)  </vt:lpstr>
      <vt:lpstr>Παράδειγμα εφαρμογής στη Γλώσσα  </vt:lpstr>
      <vt:lpstr>Παράδειγμα εφαρμογής στη Γλώσσα  </vt:lpstr>
      <vt:lpstr>Παράδειγμα εφαρμογής στην Ιστορία </vt:lpstr>
      <vt:lpstr>Παράδειγμα ελέγχου προόδου (Αξιολόγηση για τη μάθηση)</vt:lpstr>
      <vt:lpstr>Παράδειγμα ελέγχου προόδου 2 τριμήνων </vt:lpstr>
      <vt:lpstr>Παράδειγμα ελέγχου προόδου 2 τριμήνων</vt:lpstr>
      <vt:lpstr>Παράδειγμα ελέγχου προόδου 2 τριμήνων</vt:lpstr>
      <vt:lpstr>Παράδειγμα ελέγχου προόδου 2 τριμήνων</vt:lpstr>
      <vt:lpstr>Σχέσεις που αναπτύσσονται</vt:lpstr>
      <vt:lpstr>Γιατί να μπω στον κόπο; </vt:lpstr>
      <vt:lpstr>Καλή συνέχεια σε ό,τι επιχειρείτε!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Εφαρμογή περιγραφικής αξιολόγησης στην Ε’ δημοτικού</dc:title>
  <dc:creator>Μαριλία</dc:creator>
  <cp:lastModifiedBy>Μαριλία</cp:lastModifiedBy>
  <cp:revision>42</cp:revision>
  <dcterms:created xsi:type="dcterms:W3CDTF">2019-01-17T12:55:50Z</dcterms:created>
  <dcterms:modified xsi:type="dcterms:W3CDTF">2019-02-11T21:14:09Z</dcterms:modified>
</cp:coreProperties>
</file>