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55"/>
  </p:notesMasterIdLst>
  <p:sldIdLst>
    <p:sldId id="270" r:id="rId2"/>
    <p:sldId id="282" r:id="rId3"/>
    <p:sldId id="272" r:id="rId4"/>
    <p:sldId id="280" r:id="rId5"/>
    <p:sldId id="285" r:id="rId6"/>
    <p:sldId id="290" r:id="rId7"/>
    <p:sldId id="286" r:id="rId8"/>
    <p:sldId id="287" r:id="rId9"/>
    <p:sldId id="293" r:id="rId10"/>
    <p:sldId id="288" r:id="rId11"/>
    <p:sldId id="298" r:id="rId12"/>
    <p:sldId id="368" r:id="rId13"/>
    <p:sldId id="302" r:id="rId14"/>
    <p:sldId id="301" r:id="rId15"/>
    <p:sldId id="369" r:id="rId16"/>
    <p:sldId id="370" r:id="rId17"/>
    <p:sldId id="371" r:id="rId18"/>
    <p:sldId id="382" r:id="rId19"/>
    <p:sldId id="384" r:id="rId20"/>
    <p:sldId id="386" r:id="rId21"/>
    <p:sldId id="389" r:id="rId22"/>
    <p:sldId id="390" r:id="rId23"/>
    <p:sldId id="439" r:id="rId24"/>
    <p:sldId id="410" r:id="rId25"/>
    <p:sldId id="411" r:id="rId26"/>
    <p:sldId id="412" r:id="rId27"/>
    <p:sldId id="413" r:id="rId28"/>
    <p:sldId id="414" r:id="rId29"/>
    <p:sldId id="415" r:id="rId30"/>
    <p:sldId id="416" r:id="rId31"/>
    <p:sldId id="417" r:id="rId32"/>
    <p:sldId id="418" r:id="rId33"/>
    <p:sldId id="419" r:id="rId34"/>
    <p:sldId id="420" r:id="rId35"/>
    <p:sldId id="421" r:id="rId36"/>
    <p:sldId id="422" r:id="rId37"/>
    <p:sldId id="423" r:id="rId38"/>
    <p:sldId id="441" r:id="rId39"/>
    <p:sldId id="424" r:id="rId40"/>
    <p:sldId id="425" r:id="rId41"/>
    <p:sldId id="426" r:id="rId42"/>
    <p:sldId id="427" r:id="rId43"/>
    <p:sldId id="428" r:id="rId44"/>
    <p:sldId id="429" r:id="rId45"/>
    <p:sldId id="431" r:id="rId46"/>
    <p:sldId id="432" r:id="rId47"/>
    <p:sldId id="433" r:id="rId48"/>
    <p:sldId id="434" r:id="rId49"/>
    <p:sldId id="435" r:id="rId50"/>
    <p:sldId id="436" r:id="rId51"/>
    <p:sldId id="437" r:id="rId52"/>
    <p:sldId id="438" r:id="rId53"/>
    <p:sldId id="409" r:id="rId5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900CC"/>
    <a:srgbClr val="CCFFCC"/>
    <a:srgbClr val="FFFF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D4CAE1-C2AA-4A6E-A924-DF389A17779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l-GR"/>
        </a:p>
      </dgm:t>
    </dgm:pt>
    <dgm:pt modelId="{27343E0F-BA08-43F3-BC95-D5F4C0567C7E}">
      <dgm:prSet phldrT="[Κείμενο]" custT="1"/>
      <dgm:spPr/>
      <dgm:t>
        <a:bodyPr/>
        <a:lstStyle/>
        <a:p>
          <a:r>
            <a:rPr lang="el-GR" sz="2400" dirty="0" smtClean="0">
              <a:latin typeface="+mj-lt"/>
            </a:rPr>
            <a:t>Αναλύονται οι διδακτικές προσεγγίσεις  για τις δραστηριότητες </a:t>
          </a:r>
          <a:r>
            <a:rPr lang="el-GR" sz="2300" dirty="0" smtClean="0">
              <a:latin typeface="+mj-lt"/>
            </a:rPr>
            <a:t>διερεύνησης </a:t>
          </a:r>
          <a:endParaRPr lang="el-GR" sz="2300" dirty="0">
            <a:latin typeface="+mj-lt"/>
          </a:endParaRPr>
        </a:p>
      </dgm:t>
    </dgm:pt>
    <dgm:pt modelId="{CABFBC87-9DD5-4060-9B27-6695EAB1A1CC}" type="parTrans" cxnId="{7C67F782-B96A-46FF-B0C9-0E292F8774D2}">
      <dgm:prSet/>
      <dgm:spPr/>
      <dgm:t>
        <a:bodyPr/>
        <a:lstStyle/>
        <a:p>
          <a:endParaRPr lang="el-GR"/>
        </a:p>
      </dgm:t>
    </dgm:pt>
    <dgm:pt modelId="{7A4F61D9-1B80-418D-AF45-5602C92B16D5}" type="sibTrans" cxnId="{7C67F782-B96A-46FF-B0C9-0E292F8774D2}">
      <dgm:prSet/>
      <dgm:spPr/>
      <dgm:t>
        <a:bodyPr/>
        <a:lstStyle/>
        <a:p>
          <a:endParaRPr lang="el-GR"/>
        </a:p>
      </dgm:t>
    </dgm:pt>
    <dgm:pt modelId="{F320E344-2192-4A3A-B74C-4E6B51FBC16F}">
      <dgm:prSet phldrT="[Κείμενο]"/>
      <dgm:spPr/>
      <dgm:t>
        <a:bodyPr/>
        <a:lstStyle/>
        <a:p>
          <a:r>
            <a:rPr lang="el-GR" dirty="0" smtClean="0">
              <a:latin typeface="+mj-lt"/>
            </a:rPr>
            <a:t>Δίνονται επεξηγήσεις για τις εφαρμογές και τον </a:t>
          </a:r>
          <a:r>
            <a:rPr lang="el-GR" dirty="0" err="1" smtClean="0">
              <a:latin typeface="+mj-lt"/>
            </a:rPr>
            <a:t>αναστοχασμό</a:t>
          </a:r>
          <a:endParaRPr lang="el-GR" dirty="0">
            <a:latin typeface="+mj-lt"/>
          </a:endParaRPr>
        </a:p>
      </dgm:t>
    </dgm:pt>
    <dgm:pt modelId="{26D782CC-5FE3-44A6-A7B6-4AF94EF95D06}" type="parTrans" cxnId="{3791235A-6477-494A-ADE3-79DF144D4685}">
      <dgm:prSet/>
      <dgm:spPr/>
      <dgm:t>
        <a:bodyPr/>
        <a:lstStyle/>
        <a:p>
          <a:endParaRPr lang="el-GR"/>
        </a:p>
      </dgm:t>
    </dgm:pt>
    <dgm:pt modelId="{F3FC2552-6B96-4A22-9571-AAA8A30F4F3F}" type="sibTrans" cxnId="{3791235A-6477-494A-ADE3-79DF144D4685}">
      <dgm:prSet/>
      <dgm:spPr/>
      <dgm:t>
        <a:bodyPr/>
        <a:lstStyle/>
        <a:p>
          <a:endParaRPr lang="el-GR"/>
        </a:p>
      </dgm:t>
    </dgm:pt>
    <dgm:pt modelId="{E0DD5C99-F223-452D-9F2A-9E060D81DD12}">
      <dgm:prSet phldrT="[Κείμενο]"/>
      <dgm:spPr/>
      <dgm:t>
        <a:bodyPr/>
        <a:lstStyle/>
        <a:p>
          <a:r>
            <a:rPr lang="el-GR" dirty="0" smtClean="0">
              <a:latin typeface="+mj-lt"/>
            </a:rPr>
            <a:t>Δίνονται επιπρόσθετες διευκρινήσεις με τη μορφή «σημείωσης» </a:t>
          </a:r>
          <a:endParaRPr lang="el-GR" dirty="0">
            <a:latin typeface="+mj-lt"/>
          </a:endParaRPr>
        </a:p>
      </dgm:t>
    </dgm:pt>
    <dgm:pt modelId="{77BFA9D8-633E-44A9-8485-FB84CB874281}" type="parTrans" cxnId="{EC535EE0-1E7B-43AA-8944-094BB7005795}">
      <dgm:prSet/>
      <dgm:spPr/>
      <dgm:t>
        <a:bodyPr/>
        <a:lstStyle/>
        <a:p>
          <a:endParaRPr lang="el-GR"/>
        </a:p>
      </dgm:t>
    </dgm:pt>
    <dgm:pt modelId="{75B06187-DF06-4207-9C8E-12923052F690}" type="sibTrans" cxnId="{EC535EE0-1E7B-43AA-8944-094BB7005795}">
      <dgm:prSet/>
      <dgm:spPr/>
      <dgm:t>
        <a:bodyPr/>
        <a:lstStyle/>
        <a:p>
          <a:endParaRPr lang="el-GR"/>
        </a:p>
      </dgm:t>
    </dgm:pt>
    <dgm:pt modelId="{0701A070-3DCF-4C01-9C41-CC55372CB152}">
      <dgm:prSet phldrT="[Κείμενο]"/>
      <dgm:spPr/>
      <dgm:t>
        <a:bodyPr/>
        <a:lstStyle/>
        <a:p>
          <a:r>
            <a:rPr lang="el-GR" dirty="0" smtClean="0">
              <a:latin typeface="+mj-lt"/>
            </a:rPr>
            <a:t>Παρουσιάζονται τρόποι επίλυσης ορισμένων προβλημάτων και ασκήσεων στο Τ.Ε.</a:t>
          </a:r>
          <a:endParaRPr lang="el-GR" dirty="0">
            <a:latin typeface="+mj-lt"/>
          </a:endParaRPr>
        </a:p>
      </dgm:t>
    </dgm:pt>
    <dgm:pt modelId="{66F9A131-9A57-42CD-AC26-70B819AAA7FE}" type="parTrans" cxnId="{54EE223D-FA7C-40CD-B189-848009DAD8E2}">
      <dgm:prSet/>
      <dgm:spPr/>
      <dgm:t>
        <a:bodyPr/>
        <a:lstStyle/>
        <a:p>
          <a:endParaRPr lang="el-GR"/>
        </a:p>
      </dgm:t>
    </dgm:pt>
    <dgm:pt modelId="{19B253AC-9A43-4B66-83CD-04048FB03EE1}" type="sibTrans" cxnId="{54EE223D-FA7C-40CD-B189-848009DAD8E2}">
      <dgm:prSet/>
      <dgm:spPr/>
      <dgm:t>
        <a:bodyPr/>
        <a:lstStyle/>
        <a:p>
          <a:endParaRPr lang="el-GR"/>
        </a:p>
      </dgm:t>
    </dgm:pt>
    <dgm:pt modelId="{0B0CA165-EF29-4E41-BAA7-72EB4C70574B}" type="pres">
      <dgm:prSet presAssocID="{56D4CAE1-C2AA-4A6E-A924-DF389A17779E}" presName="linear" presStyleCnt="0">
        <dgm:presLayoutVars>
          <dgm:dir/>
          <dgm:animLvl val="lvl"/>
          <dgm:resizeHandles val="exact"/>
        </dgm:presLayoutVars>
      </dgm:prSet>
      <dgm:spPr/>
      <dgm:t>
        <a:bodyPr/>
        <a:lstStyle/>
        <a:p>
          <a:endParaRPr lang="el-GR"/>
        </a:p>
      </dgm:t>
    </dgm:pt>
    <dgm:pt modelId="{96E5260A-3E49-493B-A94E-E655C7F5B73D}" type="pres">
      <dgm:prSet presAssocID="{27343E0F-BA08-43F3-BC95-D5F4C0567C7E}" presName="parentLin" presStyleCnt="0"/>
      <dgm:spPr/>
    </dgm:pt>
    <dgm:pt modelId="{A7DD08AD-FAE6-4285-995A-F17B5C7844C8}" type="pres">
      <dgm:prSet presAssocID="{27343E0F-BA08-43F3-BC95-D5F4C0567C7E}" presName="parentLeftMargin" presStyleLbl="node1" presStyleIdx="0" presStyleCnt="4"/>
      <dgm:spPr/>
      <dgm:t>
        <a:bodyPr/>
        <a:lstStyle/>
        <a:p>
          <a:endParaRPr lang="el-GR"/>
        </a:p>
      </dgm:t>
    </dgm:pt>
    <dgm:pt modelId="{E9DFB602-06A0-4AD1-883F-AAA8C8030D12}" type="pres">
      <dgm:prSet presAssocID="{27343E0F-BA08-43F3-BC95-D5F4C0567C7E}" presName="parentText" presStyleLbl="node1" presStyleIdx="0" presStyleCnt="4" custScaleX="142857">
        <dgm:presLayoutVars>
          <dgm:chMax val="0"/>
          <dgm:bulletEnabled val="1"/>
        </dgm:presLayoutVars>
      </dgm:prSet>
      <dgm:spPr/>
      <dgm:t>
        <a:bodyPr/>
        <a:lstStyle/>
        <a:p>
          <a:endParaRPr lang="el-GR"/>
        </a:p>
      </dgm:t>
    </dgm:pt>
    <dgm:pt modelId="{76EE23A2-775E-44DF-B4E5-916626499081}" type="pres">
      <dgm:prSet presAssocID="{27343E0F-BA08-43F3-BC95-D5F4C0567C7E}" presName="negativeSpace" presStyleCnt="0"/>
      <dgm:spPr/>
    </dgm:pt>
    <dgm:pt modelId="{71277A8F-0971-4B08-8765-591B90AB4FFE}" type="pres">
      <dgm:prSet presAssocID="{27343E0F-BA08-43F3-BC95-D5F4C0567C7E}" presName="childText" presStyleLbl="conFgAcc1" presStyleIdx="0" presStyleCnt="4">
        <dgm:presLayoutVars>
          <dgm:bulletEnabled val="1"/>
        </dgm:presLayoutVars>
      </dgm:prSet>
      <dgm:spPr/>
    </dgm:pt>
    <dgm:pt modelId="{04E8F840-0349-492B-A0A4-5C8B2073D4EE}" type="pres">
      <dgm:prSet presAssocID="{7A4F61D9-1B80-418D-AF45-5602C92B16D5}" presName="spaceBetweenRectangles" presStyleCnt="0"/>
      <dgm:spPr/>
    </dgm:pt>
    <dgm:pt modelId="{129D50EC-C623-4F98-A5EA-F6150D312105}" type="pres">
      <dgm:prSet presAssocID="{F320E344-2192-4A3A-B74C-4E6B51FBC16F}" presName="parentLin" presStyleCnt="0"/>
      <dgm:spPr/>
    </dgm:pt>
    <dgm:pt modelId="{541017AB-C416-431D-AAFA-674413CF30E6}" type="pres">
      <dgm:prSet presAssocID="{F320E344-2192-4A3A-B74C-4E6B51FBC16F}" presName="parentLeftMargin" presStyleLbl="node1" presStyleIdx="0" presStyleCnt="4"/>
      <dgm:spPr/>
      <dgm:t>
        <a:bodyPr/>
        <a:lstStyle/>
        <a:p>
          <a:endParaRPr lang="el-GR"/>
        </a:p>
      </dgm:t>
    </dgm:pt>
    <dgm:pt modelId="{F84E94D9-D5EB-4A7F-B6CF-A153311AD5E5}" type="pres">
      <dgm:prSet presAssocID="{F320E344-2192-4A3A-B74C-4E6B51FBC16F}" presName="parentText" presStyleLbl="node1" presStyleIdx="1" presStyleCnt="4" custScaleX="142857">
        <dgm:presLayoutVars>
          <dgm:chMax val="0"/>
          <dgm:bulletEnabled val="1"/>
        </dgm:presLayoutVars>
      </dgm:prSet>
      <dgm:spPr/>
      <dgm:t>
        <a:bodyPr/>
        <a:lstStyle/>
        <a:p>
          <a:endParaRPr lang="el-GR"/>
        </a:p>
      </dgm:t>
    </dgm:pt>
    <dgm:pt modelId="{0BD970D6-30C0-45D6-BE3E-4214C1EB2962}" type="pres">
      <dgm:prSet presAssocID="{F320E344-2192-4A3A-B74C-4E6B51FBC16F}" presName="negativeSpace" presStyleCnt="0"/>
      <dgm:spPr/>
    </dgm:pt>
    <dgm:pt modelId="{94D9B2E2-7B5F-4546-93A3-3A2DC0F12DF2}" type="pres">
      <dgm:prSet presAssocID="{F320E344-2192-4A3A-B74C-4E6B51FBC16F}" presName="childText" presStyleLbl="conFgAcc1" presStyleIdx="1" presStyleCnt="4">
        <dgm:presLayoutVars>
          <dgm:bulletEnabled val="1"/>
        </dgm:presLayoutVars>
      </dgm:prSet>
      <dgm:spPr/>
    </dgm:pt>
    <dgm:pt modelId="{AF826643-1D4B-4B2F-AA73-1F8C0192E86D}" type="pres">
      <dgm:prSet presAssocID="{F3FC2552-6B96-4A22-9571-AAA8A30F4F3F}" presName="spaceBetweenRectangles" presStyleCnt="0"/>
      <dgm:spPr/>
    </dgm:pt>
    <dgm:pt modelId="{1C50B3B9-DACA-4984-8280-FFF77176B3DA}" type="pres">
      <dgm:prSet presAssocID="{0701A070-3DCF-4C01-9C41-CC55372CB152}" presName="parentLin" presStyleCnt="0"/>
      <dgm:spPr/>
    </dgm:pt>
    <dgm:pt modelId="{7AC3B2B2-4DA5-4499-8573-7A6E0E2E0CFD}" type="pres">
      <dgm:prSet presAssocID="{0701A070-3DCF-4C01-9C41-CC55372CB152}" presName="parentLeftMargin" presStyleLbl="node1" presStyleIdx="1" presStyleCnt="4"/>
      <dgm:spPr/>
      <dgm:t>
        <a:bodyPr/>
        <a:lstStyle/>
        <a:p>
          <a:endParaRPr lang="el-GR"/>
        </a:p>
      </dgm:t>
    </dgm:pt>
    <dgm:pt modelId="{377E67B6-6161-4494-BE5C-FA84B728E1F0}" type="pres">
      <dgm:prSet presAssocID="{0701A070-3DCF-4C01-9C41-CC55372CB152}" presName="parentText" presStyleLbl="node1" presStyleIdx="2" presStyleCnt="4" custScaleX="142857">
        <dgm:presLayoutVars>
          <dgm:chMax val="0"/>
          <dgm:bulletEnabled val="1"/>
        </dgm:presLayoutVars>
      </dgm:prSet>
      <dgm:spPr/>
      <dgm:t>
        <a:bodyPr/>
        <a:lstStyle/>
        <a:p>
          <a:endParaRPr lang="el-GR"/>
        </a:p>
      </dgm:t>
    </dgm:pt>
    <dgm:pt modelId="{692EA871-4175-4617-84DD-9E8DADB5AEB4}" type="pres">
      <dgm:prSet presAssocID="{0701A070-3DCF-4C01-9C41-CC55372CB152}" presName="negativeSpace" presStyleCnt="0"/>
      <dgm:spPr/>
    </dgm:pt>
    <dgm:pt modelId="{3AF81F4D-3037-4EF5-A0C8-66795243A971}" type="pres">
      <dgm:prSet presAssocID="{0701A070-3DCF-4C01-9C41-CC55372CB152}" presName="childText" presStyleLbl="conFgAcc1" presStyleIdx="2" presStyleCnt="4">
        <dgm:presLayoutVars>
          <dgm:bulletEnabled val="1"/>
        </dgm:presLayoutVars>
      </dgm:prSet>
      <dgm:spPr/>
    </dgm:pt>
    <dgm:pt modelId="{BFF684A1-D541-4892-9A59-696AA29A7E73}" type="pres">
      <dgm:prSet presAssocID="{19B253AC-9A43-4B66-83CD-04048FB03EE1}" presName="spaceBetweenRectangles" presStyleCnt="0"/>
      <dgm:spPr/>
    </dgm:pt>
    <dgm:pt modelId="{4A86ED15-3BE9-4B70-8FEF-27E9D55FC52C}" type="pres">
      <dgm:prSet presAssocID="{E0DD5C99-F223-452D-9F2A-9E060D81DD12}" presName="parentLin" presStyleCnt="0"/>
      <dgm:spPr/>
    </dgm:pt>
    <dgm:pt modelId="{9DF60437-3849-4D16-B24C-A56D9E5293EA}" type="pres">
      <dgm:prSet presAssocID="{E0DD5C99-F223-452D-9F2A-9E060D81DD12}" presName="parentLeftMargin" presStyleLbl="node1" presStyleIdx="2" presStyleCnt="4"/>
      <dgm:spPr/>
      <dgm:t>
        <a:bodyPr/>
        <a:lstStyle/>
        <a:p>
          <a:endParaRPr lang="el-GR"/>
        </a:p>
      </dgm:t>
    </dgm:pt>
    <dgm:pt modelId="{74DE9A59-4646-4B64-A035-7749C7751AB0}" type="pres">
      <dgm:prSet presAssocID="{E0DD5C99-F223-452D-9F2A-9E060D81DD12}" presName="parentText" presStyleLbl="node1" presStyleIdx="3" presStyleCnt="4" custScaleX="142857">
        <dgm:presLayoutVars>
          <dgm:chMax val="0"/>
          <dgm:bulletEnabled val="1"/>
        </dgm:presLayoutVars>
      </dgm:prSet>
      <dgm:spPr/>
      <dgm:t>
        <a:bodyPr/>
        <a:lstStyle/>
        <a:p>
          <a:endParaRPr lang="el-GR"/>
        </a:p>
      </dgm:t>
    </dgm:pt>
    <dgm:pt modelId="{F1619158-54AF-44A5-838D-021CC10A0006}" type="pres">
      <dgm:prSet presAssocID="{E0DD5C99-F223-452D-9F2A-9E060D81DD12}" presName="negativeSpace" presStyleCnt="0"/>
      <dgm:spPr/>
    </dgm:pt>
    <dgm:pt modelId="{31B0C676-DDCE-4214-92D3-83701B84151C}" type="pres">
      <dgm:prSet presAssocID="{E0DD5C99-F223-452D-9F2A-9E060D81DD12}" presName="childText" presStyleLbl="conFgAcc1" presStyleIdx="3" presStyleCnt="4">
        <dgm:presLayoutVars>
          <dgm:bulletEnabled val="1"/>
        </dgm:presLayoutVars>
      </dgm:prSet>
      <dgm:spPr/>
    </dgm:pt>
  </dgm:ptLst>
  <dgm:cxnLst>
    <dgm:cxn modelId="{F64040A4-7B73-4255-B75C-A2E5575A2FBF}" type="presOf" srcId="{E0DD5C99-F223-452D-9F2A-9E060D81DD12}" destId="{9DF60437-3849-4D16-B24C-A56D9E5293EA}" srcOrd="0" destOrd="0" presId="urn:microsoft.com/office/officeart/2005/8/layout/list1"/>
    <dgm:cxn modelId="{7C67F782-B96A-46FF-B0C9-0E292F8774D2}" srcId="{56D4CAE1-C2AA-4A6E-A924-DF389A17779E}" destId="{27343E0F-BA08-43F3-BC95-D5F4C0567C7E}" srcOrd="0" destOrd="0" parTransId="{CABFBC87-9DD5-4060-9B27-6695EAB1A1CC}" sibTransId="{7A4F61D9-1B80-418D-AF45-5602C92B16D5}"/>
    <dgm:cxn modelId="{544C41F3-5B0E-4CED-A464-FB55213C2844}" type="presOf" srcId="{F320E344-2192-4A3A-B74C-4E6B51FBC16F}" destId="{F84E94D9-D5EB-4A7F-B6CF-A153311AD5E5}" srcOrd="1" destOrd="0" presId="urn:microsoft.com/office/officeart/2005/8/layout/list1"/>
    <dgm:cxn modelId="{94907577-FB61-44D4-9A03-F26EA6E978EF}" type="presOf" srcId="{0701A070-3DCF-4C01-9C41-CC55372CB152}" destId="{377E67B6-6161-4494-BE5C-FA84B728E1F0}" srcOrd="1" destOrd="0" presId="urn:microsoft.com/office/officeart/2005/8/layout/list1"/>
    <dgm:cxn modelId="{8275B6D6-FEAA-4482-802D-560532411B59}" type="presOf" srcId="{0701A070-3DCF-4C01-9C41-CC55372CB152}" destId="{7AC3B2B2-4DA5-4499-8573-7A6E0E2E0CFD}" srcOrd="0" destOrd="0" presId="urn:microsoft.com/office/officeart/2005/8/layout/list1"/>
    <dgm:cxn modelId="{54EE223D-FA7C-40CD-B189-848009DAD8E2}" srcId="{56D4CAE1-C2AA-4A6E-A924-DF389A17779E}" destId="{0701A070-3DCF-4C01-9C41-CC55372CB152}" srcOrd="2" destOrd="0" parTransId="{66F9A131-9A57-42CD-AC26-70B819AAA7FE}" sibTransId="{19B253AC-9A43-4B66-83CD-04048FB03EE1}"/>
    <dgm:cxn modelId="{2C9EA2F3-41B2-4EF0-A28E-799E3EBEB4D5}" type="presOf" srcId="{27343E0F-BA08-43F3-BC95-D5F4C0567C7E}" destId="{A7DD08AD-FAE6-4285-995A-F17B5C7844C8}" srcOrd="0" destOrd="0" presId="urn:microsoft.com/office/officeart/2005/8/layout/list1"/>
    <dgm:cxn modelId="{7D95BB76-A465-4274-B338-D7A8A242E0B7}" type="presOf" srcId="{27343E0F-BA08-43F3-BC95-D5F4C0567C7E}" destId="{E9DFB602-06A0-4AD1-883F-AAA8C8030D12}" srcOrd="1" destOrd="0" presId="urn:microsoft.com/office/officeart/2005/8/layout/list1"/>
    <dgm:cxn modelId="{EC535EE0-1E7B-43AA-8944-094BB7005795}" srcId="{56D4CAE1-C2AA-4A6E-A924-DF389A17779E}" destId="{E0DD5C99-F223-452D-9F2A-9E060D81DD12}" srcOrd="3" destOrd="0" parTransId="{77BFA9D8-633E-44A9-8485-FB84CB874281}" sibTransId="{75B06187-DF06-4207-9C8E-12923052F690}"/>
    <dgm:cxn modelId="{3791235A-6477-494A-ADE3-79DF144D4685}" srcId="{56D4CAE1-C2AA-4A6E-A924-DF389A17779E}" destId="{F320E344-2192-4A3A-B74C-4E6B51FBC16F}" srcOrd="1" destOrd="0" parTransId="{26D782CC-5FE3-44A6-A7B6-4AF94EF95D06}" sibTransId="{F3FC2552-6B96-4A22-9571-AAA8A30F4F3F}"/>
    <dgm:cxn modelId="{5B1D5986-F0B9-4A73-89AC-75AF004E1657}" type="presOf" srcId="{E0DD5C99-F223-452D-9F2A-9E060D81DD12}" destId="{74DE9A59-4646-4B64-A035-7749C7751AB0}" srcOrd="1" destOrd="0" presId="urn:microsoft.com/office/officeart/2005/8/layout/list1"/>
    <dgm:cxn modelId="{FA5A9EBB-72B2-434D-9C46-99371C452C5D}" type="presOf" srcId="{F320E344-2192-4A3A-B74C-4E6B51FBC16F}" destId="{541017AB-C416-431D-AAFA-674413CF30E6}" srcOrd="0" destOrd="0" presId="urn:microsoft.com/office/officeart/2005/8/layout/list1"/>
    <dgm:cxn modelId="{F489C0C0-9143-4909-A076-40645AF3F731}" type="presOf" srcId="{56D4CAE1-C2AA-4A6E-A924-DF389A17779E}" destId="{0B0CA165-EF29-4E41-BAA7-72EB4C70574B}" srcOrd="0" destOrd="0" presId="urn:microsoft.com/office/officeart/2005/8/layout/list1"/>
    <dgm:cxn modelId="{927DE3B3-81AD-4594-9911-9A7CAE6B2F1D}" type="presParOf" srcId="{0B0CA165-EF29-4E41-BAA7-72EB4C70574B}" destId="{96E5260A-3E49-493B-A94E-E655C7F5B73D}" srcOrd="0" destOrd="0" presId="urn:microsoft.com/office/officeart/2005/8/layout/list1"/>
    <dgm:cxn modelId="{EBB4431C-A170-4186-8E18-E7E0A04DB04E}" type="presParOf" srcId="{96E5260A-3E49-493B-A94E-E655C7F5B73D}" destId="{A7DD08AD-FAE6-4285-995A-F17B5C7844C8}" srcOrd="0" destOrd="0" presId="urn:microsoft.com/office/officeart/2005/8/layout/list1"/>
    <dgm:cxn modelId="{8DF1C413-2CC5-4573-ABF0-41C379845499}" type="presParOf" srcId="{96E5260A-3E49-493B-A94E-E655C7F5B73D}" destId="{E9DFB602-06A0-4AD1-883F-AAA8C8030D12}" srcOrd="1" destOrd="0" presId="urn:microsoft.com/office/officeart/2005/8/layout/list1"/>
    <dgm:cxn modelId="{0F557238-A949-449F-85AC-44C5CA325A39}" type="presParOf" srcId="{0B0CA165-EF29-4E41-BAA7-72EB4C70574B}" destId="{76EE23A2-775E-44DF-B4E5-916626499081}" srcOrd="1" destOrd="0" presId="urn:microsoft.com/office/officeart/2005/8/layout/list1"/>
    <dgm:cxn modelId="{FE4E8B0F-B619-4BA4-9C15-250CDAD26818}" type="presParOf" srcId="{0B0CA165-EF29-4E41-BAA7-72EB4C70574B}" destId="{71277A8F-0971-4B08-8765-591B90AB4FFE}" srcOrd="2" destOrd="0" presId="urn:microsoft.com/office/officeart/2005/8/layout/list1"/>
    <dgm:cxn modelId="{4B253025-DD61-44A4-8EAA-5805E18CD359}" type="presParOf" srcId="{0B0CA165-EF29-4E41-BAA7-72EB4C70574B}" destId="{04E8F840-0349-492B-A0A4-5C8B2073D4EE}" srcOrd="3" destOrd="0" presId="urn:microsoft.com/office/officeart/2005/8/layout/list1"/>
    <dgm:cxn modelId="{866BA47C-1A63-4A0E-BE6A-81335821185F}" type="presParOf" srcId="{0B0CA165-EF29-4E41-BAA7-72EB4C70574B}" destId="{129D50EC-C623-4F98-A5EA-F6150D312105}" srcOrd="4" destOrd="0" presId="urn:microsoft.com/office/officeart/2005/8/layout/list1"/>
    <dgm:cxn modelId="{84D86E51-B7CA-46F1-B3E7-B5244E6A97ED}" type="presParOf" srcId="{129D50EC-C623-4F98-A5EA-F6150D312105}" destId="{541017AB-C416-431D-AAFA-674413CF30E6}" srcOrd="0" destOrd="0" presId="urn:microsoft.com/office/officeart/2005/8/layout/list1"/>
    <dgm:cxn modelId="{C3D537DB-DB28-4B08-A898-74CB45307154}" type="presParOf" srcId="{129D50EC-C623-4F98-A5EA-F6150D312105}" destId="{F84E94D9-D5EB-4A7F-B6CF-A153311AD5E5}" srcOrd="1" destOrd="0" presId="urn:microsoft.com/office/officeart/2005/8/layout/list1"/>
    <dgm:cxn modelId="{10ED8DB3-B364-499A-B73C-D96A0252E80A}" type="presParOf" srcId="{0B0CA165-EF29-4E41-BAA7-72EB4C70574B}" destId="{0BD970D6-30C0-45D6-BE3E-4214C1EB2962}" srcOrd="5" destOrd="0" presId="urn:microsoft.com/office/officeart/2005/8/layout/list1"/>
    <dgm:cxn modelId="{81A32E9E-D994-43C8-B8C0-1884783B3973}" type="presParOf" srcId="{0B0CA165-EF29-4E41-BAA7-72EB4C70574B}" destId="{94D9B2E2-7B5F-4546-93A3-3A2DC0F12DF2}" srcOrd="6" destOrd="0" presId="urn:microsoft.com/office/officeart/2005/8/layout/list1"/>
    <dgm:cxn modelId="{C9D44108-28EA-44BB-8262-E45E50E8A1A5}" type="presParOf" srcId="{0B0CA165-EF29-4E41-BAA7-72EB4C70574B}" destId="{AF826643-1D4B-4B2F-AA73-1F8C0192E86D}" srcOrd="7" destOrd="0" presId="urn:microsoft.com/office/officeart/2005/8/layout/list1"/>
    <dgm:cxn modelId="{3FBB3E98-DD6E-4864-A858-A75C0F686D17}" type="presParOf" srcId="{0B0CA165-EF29-4E41-BAA7-72EB4C70574B}" destId="{1C50B3B9-DACA-4984-8280-FFF77176B3DA}" srcOrd="8" destOrd="0" presId="urn:microsoft.com/office/officeart/2005/8/layout/list1"/>
    <dgm:cxn modelId="{F6392001-1EB0-46DC-A0EF-C982CF2C4DB7}" type="presParOf" srcId="{1C50B3B9-DACA-4984-8280-FFF77176B3DA}" destId="{7AC3B2B2-4DA5-4499-8573-7A6E0E2E0CFD}" srcOrd="0" destOrd="0" presId="urn:microsoft.com/office/officeart/2005/8/layout/list1"/>
    <dgm:cxn modelId="{5C46438E-DBFB-4CD4-97E2-8E81A63A97A5}" type="presParOf" srcId="{1C50B3B9-DACA-4984-8280-FFF77176B3DA}" destId="{377E67B6-6161-4494-BE5C-FA84B728E1F0}" srcOrd="1" destOrd="0" presId="urn:microsoft.com/office/officeart/2005/8/layout/list1"/>
    <dgm:cxn modelId="{0F3B02BB-C86E-4FF1-877A-B92473F0FCC8}" type="presParOf" srcId="{0B0CA165-EF29-4E41-BAA7-72EB4C70574B}" destId="{692EA871-4175-4617-84DD-9E8DADB5AEB4}" srcOrd="9" destOrd="0" presId="urn:microsoft.com/office/officeart/2005/8/layout/list1"/>
    <dgm:cxn modelId="{80FCAFEF-224F-439E-A47A-5BBB8B758C3F}" type="presParOf" srcId="{0B0CA165-EF29-4E41-BAA7-72EB4C70574B}" destId="{3AF81F4D-3037-4EF5-A0C8-66795243A971}" srcOrd="10" destOrd="0" presId="urn:microsoft.com/office/officeart/2005/8/layout/list1"/>
    <dgm:cxn modelId="{762B425C-C164-43A7-A96D-91A502AA2C1F}" type="presParOf" srcId="{0B0CA165-EF29-4E41-BAA7-72EB4C70574B}" destId="{BFF684A1-D541-4892-9A59-696AA29A7E73}" srcOrd="11" destOrd="0" presId="urn:microsoft.com/office/officeart/2005/8/layout/list1"/>
    <dgm:cxn modelId="{4EF9E6F1-BCB0-41B9-B134-75C0E34ECB00}" type="presParOf" srcId="{0B0CA165-EF29-4E41-BAA7-72EB4C70574B}" destId="{4A86ED15-3BE9-4B70-8FEF-27E9D55FC52C}" srcOrd="12" destOrd="0" presId="urn:microsoft.com/office/officeart/2005/8/layout/list1"/>
    <dgm:cxn modelId="{95E7DAC7-370B-40C5-808D-0D5EBB78239E}" type="presParOf" srcId="{4A86ED15-3BE9-4B70-8FEF-27E9D55FC52C}" destId="{9DF60437-3849-4D16-B24C-A56D9E5293EA}" srcOrd="0" destOrd="0" presId="urn:microsoft.com/office/officeart/2005/8/layout/list1"/>
    <dgm:cxn modelId="{059FE8E7-C248-4AB1-8C70-EC8E287466D6}" type="presParOf" srcId="{4A86ED15-3BE9-4B70-8FEF-27E9D55FC52C}" destId="{74DE9A59-4646-4B64-A035-7749C7751AB0}" srcOrd="1" destOrd="0" presId="urn:microsoft.com/office/officeart/2005/8/layout/list1"/>
    <dgm:cxn modelId="{A4786AC2-4700-4934-A50B-E3D488B5320D}" type="presParOf" srcId="{0B0CA165-EF29-4E41-BAA7-72EB4C70574B}" destId="{F1619158-54AF-44A5-838D-021CC10A0006}" srcOrd="13" destOrd="0" presId="urn:microsoft.com/office/officeart/2005/8/layout/list1"/>
    <dgm:cxn modelId="{1F86486C-B4AA-482F-9BD0-16AEA1F782B4}" type="presParOf" srcId="{0B0CA165-EF29-4E41-BAA7-72EB4C70574B}" destId="{31B0C676-DDCE-4214-92D3-83701B84151C}"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8DC04C-BD13-4D63-BE6E-2C8534BF5FB2}" type="datetimeFigureOut">
              <a:rPr lang="el-GR" smtClean="0"/>
              <a:pPr/>
              <a:t>30/11/2018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37A1D7-DD2A-4207-9CCB-3385E4FE77DF}" type="slidenum">
              <a:rPr lang="el-GR" smtClean="0"/>
              <a:pPr/>
              <a:t>‹#›</a:t>
            </a:fld>
            <a:endParaRPr lang="el-GR"/>
          </a:p>
        </p:txBody>
      </p:sp>
    </p:spTree>
    <p:extLst>
      <p:ext uri="{BB962C8B-B14F-4D97-AF65-F5344CB8AC3E}">
        <p14:creationId xmlns:p14="http://schemas.microsoft.com/office/powerpoint/2010/main" val="220617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smtClean="0"/>
          </a:p>
          <a:p>
            <a:r>
              <a:rPr lang="el-GR" dirty="0" smtClean="0"/>
              <a:t> 	</a:t>
            </a:r>
          </a:p>
          <a:p>
            <a:endParaRPr lang="el-GR" dirty="0"/>
          </a:p>
        </p:txBody>
      </p:sp>
      <p:sp>
        <p:nvSpPr>
          <p:cNvPr id="4" name="Slide Number Placeholder 3"/>
          <p:cNvSpPr>
            <a:spLocks noGrp="1"/>
          </p:cNvSpPr>
          <p:nvPr>
            <p:ph type="sldNum" sz="quarter" idx="10"/>
          </p:nvPr>
        </p:nvSpPr>
        <p:spPr/>
        <p:txBody>
          <a:bodyPr/>
          <a:lstStyle/>
          <a:p>
            <a:fld id="{0594F722-B0A5-41C3-BDF0-3B85B1231D70}" type="slidenum">
              <a:rPr lang="el-GR" smtClean="0"/>
              <a:pPr/>
              <a:t>24</a:t>
            </a:fld>
            <a:endParaRPr lang="el-GR"/>
          </a:p>
        </p:txBody>
      </p:sp>
    </p:spTree>
    <p:extLst>
      <p:ext uri="{BB962C8B-B14F-4D97-AF65-F5344CB8AC3E}">
        <p14:creationId xmlns:p14="http://schemas.microsoft.com/office/powerpoint/2010/main" val="1645154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937A1D7-DD2A-4207-9CCB-3385E4FE77DF}" type="slidenum">
              <a:rPr lang="el-GR" smtClean="0"/>
              <a:pPr/>
              <a:t>50</a:t>
            </a:fld>
            <a:endParaRPr lang="el-GR"/>
          </a:p>
        </p:txBody>
      </p:sp>
    </p:spTree>
    <p:extLst>
      <p:ext uri="{BB962C8B-B14F-4D97-AF65-F5344CB8AC3E}">
        <p14:creationId xmlns:p14="http://schemas.microsoft.com/office/powerpoint/2010/main" val="2998511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17955C7E-3F75-4FB0-81DD-C332E723C4E3}" type="datetimeFigureOut">
              <a:rPr lang="el-GR" smtClean="0"/>
              <a:pPr/>
              <a:t>30/11/2018</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9BC2036-D358-4336-BFE7-879F69074831}" type="slidenum">
              <a:rPr lang="el-GR" smtClean="0"/>
              <a:pPr/>
              <a:t>‹#›</a:t>
            </a:fld>
            <a:endParaRPr lang="el-GR"/>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7955C7E-3F75-4FB0-81DD-C332E723C4E3}" type="datetimeFigureOut">
              <a:rPr lang="el-GR" smtClean="0"/>
              <a:pPr/>
              <a:t>30/11/2018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9BC2036-D358-4336-BFE7-879F69074831}"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7955C7E-3F75-4FB0-81DD-C332E723C4E3}" type="datetimeFigureOut">
              <a:rPr lang="el-GR" smtClean="0"/>
              <a:pPr/>
              <a:t>30/11/2018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9BC2036-D358-4336-BFE7-879F69074831}"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7955C7E-3F75-4FB0-81DD-C332E723C4E3}" type="datetimeFigureOut">
              <a:rPr lang="el-GR" smtClean="0"/>
              <a:pPr/>
              <a:t>30/11/2018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9BC2036-D358-4336-BFE7-879F69074831}"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7955C7E-3F75-4FB0-81DD-C332E723C4E3}" type="datetimeFigureOut">
              <a:rPr lang="el-GR" smtClean="0"/>
              <a:pPr/>
              <a:t>30/11/2018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9BC2036-D358-4336-BFE7-879F69074831}" type="slidenum">
              <a:rPr lang="el-GR" smtClean="0"/>
              <a:pPr/>
              <a:t>‹#›</a:t>
            </a:fld>
            <a:endParaRPr lang="el-GR"/>
          </a:p>
        </p:txBody>
      </p: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17955C7E-3F75-4FB0-81DD-C332E723C4E3}" type="datetimeFigureOut">
              <a:rPr lang="el-GR" smtClean="0"/>
              <a:pPr/>
              <a:t>30/11/2018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9BC2036-D358-4336-BFE7-879F69074831}" type="slidenum">
              <a:rPr lang="el-GR" smtClean="0"/>
              <a:pPr/>
              <a:t>‹#›</a:t>
            </a:fld>
            <a:endParaRPr lang="el-GR"/>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17955C7E-3F75-4FB0-81DD-C332E723C4E3}" type="datetimeFigureOut">
              <a:rPr lang="el-GR" smtClean="0"/>
              <a:pPr/>
              <a:t>30/11/2018</a:t>
            </a:fld>
            <a:endParaRPr lang="el-GR"/>
          </a:p>
        </p:txBody>
      </p:sp>
      <p:sp>
        <p:nvSpPr>
          <p:cNvPr id="27" name="26 - Θέση αριθμού διαφάνειας"/>
          <p:cNvSpPr>
            <a:spLocks noGrp="1"/>
          </p:cNvSpPr>
          <p:nvPr>
            <p:ph type="sldNum" sz="quarter" idx="11"/>
          </p:nvPr>
        </p:nvSpPr>
        <p:spPr/>
        <p:txBody>
          <a:bodyPr rtlCol="0"/>
          <a:lstStyle/>
          <a:p>
            <a:fld id="{09BC2036-D358-4336-BFE7-879F69074831}"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17955C7E-3F75-4FB0-81DD-C332E723C4E3}" type="datetimeFigureOut">
              <a:rPr lang="el-GR" smtClean="0"/>
              <a:pPr/>
              <a:t>30/11/2018</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09BC2036-D358-4336-BFE7-879F69074831}" type="slidenum">
              <a:rPr lang="el-GR" smtClean="0"/>
              <a:pPr/>
              <a:t>‹#›</a:t>
            </a:fld>
            <a:endParaRPr lang="el-GR"/>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7955C7E-3F75-4FB0-81DD-C332E723C4E3}" type="datetimeFigureOut">
              <a:rPr lang="el-GR" smtClean="0"/>
              <a:pPr/>
              <a:t>30/11/2018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09BC2036-D358-4336-BFE7-879F69074831}"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17955C7E-3F75-4FB0-81DD-C332E723C4E3}" type="datetimeFigureOut">
              <a:rPr lang="el-GR" smtClean="0"/>
              <a:pPr/>
              <a:t>30/11/2018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9BC2036-D358-4336-BFE7-879F69074831}" type="slidenum">
              <a:rPr lang="el-GR" smtClean="0"/>
              <a:pPr/>
              <a:t>‹#›</a:t>
            </a:fld>
            <a:endParaRPr lang="el-GR"/>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7955C7E-3F75-4FB0-81DD-C332E723C4E3}" type="datetimeFigureOut">
              <a:rPr lang="el-GR" smtClean="0"/>
              <a:pPr/>
              <a:t>30/11/2018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9BC2036-D358-4336-BFE7-879F69074831}" type="slidenum">
              <a:rPr lang="el-GR" smtClean="0"/>
              <a:pPr/>
              <a:t>‹#›</a:t>
            </a:fld>
            <a:endParaRPr lang="el-GR"/>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7955C7E-3F75-4FB0-81DD-C332E723C4E3}" type="datetimeFigureOut">
              <a:rPr lang="el-GR" smtClean="0"/>
              <a:pPr/>
              <a:t>30/11/2018</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9BC2036-D358-4336-BFE7-879F69074831}"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spd="med">
    <p:fade/>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ebooks.edu.gr/new/ps.php"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ctrTitle"/>
          </p:nvPr>
        </p:nvSpPr>
        <p:spPr>
          <a:xfrm>
            <a:off x="3995936" y="188640"/>
            <a:ext cx="4929808" cy="1152128"/>
          </a:xfrm>
        </p:spPr>
        <p:txBody>
          <a:bodyPr>
            <a:normAutofit/>
          </a:bodyPr>
          <a:lstStyle/>
          <a:p>
            <a:pPr algn="ctr"/>
            <a:r>
              <a:rPr lang="el-GR" sz="2800" dirty="0" smtClean="0"/>
              <a:t>Παρουσίαση του  νέου διδακτικού πακέτου</a:t>
            </a:r>
            <a:endParaRPr lang="el-GR" sz="2800" dirty="0"/>
          </a:p>
        </p:txBody>
      </p:sp>
      <p:sp>
        <p:nvSpPr>
          <p:cNvPr id="8" name="7 - Υπότιτλος"/>
          <p:cNvSpPr>
            <a:spLocks noGrp="1"/>
          </p:cNvSpPr>
          <p:nvPr>
            <p:ph type="subTitle" idx="1"/>
          </p:nvPr>
        </p:nvSpPr>
        <p:spPr>
          <a:xfrm>
            <a:off x="4067944" y="4869160"/>
            <a:ext cx="5076056" cy="1584176"/>
          </a:xfrm>
        </p:spPr>
        <p:txBody>
          <a:bodyPr>
            <a:normAutofit/>
          </a:bodyPr>
          <a:lstStyle/>
          <a:p>
            <a:r>
              <a:rPr lang="el-GR" b="1" dirty="0" smtClean="0">
                <a:latin typeface="Calibri" pitchFamily="34" charset="0"/>
                <a:cs typeface="Calibri" pitchFamily="34" charset="0"/>
              </a:rPr>
              <a:t>Εισηγητές:</a:t>
            </a:r>
          </a:p>
          <a:p>
            <a:r>
              <a:rPr lang="el-GR" sz="2000" b="1" dirty="0" smtClean="0">
                <a:latin typeface="Calibri" pitchFamily="34" charset="0"/>
                <a:cs typeface="Calibri" pitchFamily="34" charset="0"/>
              </a:rPr>
              <a:t>Ντίνος Βρυώνης, </a:t>
            </a:r>
            <a:r>
              <a:rPr lang="el-GR" sz="1600" b="1" dirty="0" smtClean="0">
                <a:latin typeface="Calibri" pitchFamily="34" charset="0"/>
                <a:cs typeface="Calibri" pitchFamily="34" charset="0"/>
              </a:rPr>
              <a:t>ΠΕ70</a:t>
            </a:r>
          </a:p>
          <a:p>
            <a:r>
              <a:rPr lang="el-GR" sz="2000" b="1" dirty="0" smtClean="0">
                <a:latin typeface="Calibri" pitchFamily="34" charset="0"/>
                <a:cs typeface="Calibri" pitchFamily="34" charset="0"/>
              </a:rPr>
              <a:t>Βάσω </a:t>
            </a:r>
            <a:r>
              <a:rPr lang="el-GR" sz="2000" b="1" dirty="0" err="1" smtClean="0">
                <a:latin typeface="Calibri" pitchFamily="34" charset="0"/>
                <a:cs typeface="Calibri" pitchFamily="34" charset="0"/>
              </a:rPr>
              <a:t>Καρακώστα</a:t>
            </a:r>
            <a:r>
              <a:rPr lang="el-GR" sz="2000" b="1" dirty="0" smtClean="0">
                <a:latin typeface="Calibri" pitchFamily="34" charset="0"/>
                <a:cs typeface="Calibri" pitchFamily="34" charset="0"/>
              </a:rPr>
              <a:t>, </a:t>
            </a:r>
            <a:r>
              <a:rPr lang="el-GR" sz="1600" b="1" dirty="0" smtClean="0">
                <a:latin typeface="Calibri" pitchFamily="34" charset="0"/>
                <a:cs typeface="Calibri" pitchFamily="34" charset="0"/>
              </a:rPr>
              <a:t>ΠΕ70</a:t>
            </a:r>
          </a:p>
          <a:p>
            <a:r>
              <a:rPr lang="el-GR" sz="2000" b="1" dirty="0" smtClean="0">
                <a:latin typeface="Calibri" pitchFamily="34" charset="0"/>
                <a:cs typeface="Calibri" pitchFamily="34" charset="0"/>
              </a:rPr>
              <a:t>Γεώργιος </a:t>
            </a:r>
            <a:r>
              <a:rPr lang="el-GR" sz="2000" b="1" dirty="0" err="1" smtClean="0">
                <a:latin typeface="Calibri" pitchFamily="34" charset="0"/>
                <a:cs typeface="Calibri" pitchFamily="34" charset="0"/>
              </a:rPr>
              <a:t>Μπαραλής</a:t>
            </a:r>
            <a:r>
              <a:rPr lang="el-GR" sz="2000" b="1" dirty="0" smtClean="0">
                <a:latin typeface="Calibri" pitchFamily="34" charset="0"/>
                <a:cs typeface="Calibri" pitchFamily="34" charset="0"/>
              </a:rPr>
              <a:t>, </a:t>
            </a:r>
            <a:r>
              <a:rPr lang="el-GR" sz="1700" b="1" dirty="0" err="1" smtClean="0">
                <a:latin typeface="Calibri" pitchFamily="34" charset="0"/>
                <a:cs typeface="Calibri" pitchFamily="34" charset="0"/>
              </a:rPr>
              <a:t>Αναπλ</a:t>
            </a:r>
            <a:r>
              <a:rPr lang="el-GR" sz="1700" b="1" dirty="0" smtClean="0">
                <a:latin typeface="Calibri" pitchFamily="34" charset="0"/>
                <a:cs typeface="Calibri" pitchFamily="34" charset="0"/>
              </a:rPr>
              <a:t>. Καθηγητής Ε.Κ.Π.Α.</a:t>
            </a:r>
          </a:p>
          <a:p>
            <a:endParaRPr lang="el-GR" sz="2000" b="1" dirty="0">
              <a:latin typeface="Calibri" pitchFamily="34" charset="0"/>
              <a:cs typeface="Calibri" pitchFamily="34" charset="0"/>
            </a:endParaRPr>
          </a:p>
        </p:txBody>
      </p:sp>
      <p:sp>
        <p:nvSpPr>
          <p:cNvPr id="9" name="6 - Τίτλος"/>
          <p:cNvSpPr txBox="1">
            <a:spLocks/>
          </p:cNvSpPr>
          <p:nvPr/>
        </p:nvSpPr>
        <p:spPr>
          <a:xfrm>
            <a:off x="4572000" y="1700808"/>
            <a:ext cx="3816424" cy="1470025"/>
          </a:xfrm>
          <a:prstGeom prst="rect">
            <a:avLst/>
          </a:prstGeom>
        </p:spPr>
        <p:txBody>
          <a:bodyPr vert="horz" anchor="b">
            <a:normAutofit fontScale="97500" lnSpcReduction="10000"/>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l-GR" sz="4400" i="0" u="none" strike="noStrike" kern="1200" cap="none" spc="0" normalizeH="0" baseline="0" noProof="0" smtClean="0">
                <a:ln>
                  <a:noFill/>
                </a:ln>
                <a:solidFill>
                  <a:schemeClr val="bg1"/>
                </a:solidFill>
                <a:effectLst/>
                <a:uLnTx/>
                <a:uFillTx/>
                <a:latin typeface="Calibri" pitchFamily="34" charset="0"/>
                <a:ea typeface="+mj-ea"/>
                <a:cs typeface="Calibri" pitchFamily="34" charset="0"/>
              </a:rPr>
              <a:t>Μαθηματικά</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l-GR" sz="4400" i="0" u="none" strike="noStrike" kern="1200" cap="none" spc="0" normalizeH="0" baseline="0" noProof="0" smtClean="0">
                <a:ln>
                  <a:noFill/>
                </a:ln>
                <a:solidFill>
                  <a:schemeClr val="bg1"/>
                </a:solidFill>
                <a:effectLst/>
                <a:uLnTx/>
                <a:uFillTx/>
                <a:latin typeface="Calibri" pitchFamily="34" charset="0"/>
                <a:ea typeface="+mj-ea"/>
                <a:cs typeface="Calibri" pitchFamily="34" charset="0"/>
              </a:rPr>
              <a:t> </a:t>
            </a:r>
            <a:r>
              <a:rPr kumimoji="0" lang="el-GR" sz="4400" i="0" u="none" strike="noStrike" kern="1200" cap="none" spc="0" normalizeH="0" baseline="0" noProof="0" dirty="0" smtClean="0">
                <a:ln>
                  <a:noFill/>
                </a:ln>
                <a:solidFill>
                  <a:schemeClr val="bg1"/>
                </a:solidFill>
                <a:effectLst/>
                <a:uLnTx/>
                <a:uFillTx/>
                <a:latin typeface="Calibri" pitchFamily="34" charset="0"/>
                <a:ea typeface="+mj-ea"/>
                <a:cs typeface="Calibri" pitchFamily="34" charset="0"/>
              </a:rPr>
              <a:t>Ε΄ Δημοτικού</a:t>
            </a:r>
            <a:endParaRPr kumimoji="0" lang="el-GR" sz="4400" i="0" u="none" strike="noStrike" kern="1200" cap="none" spc="0" normalizeH="0" baseline="0" noProof="0" dirty="0">
              <a:ln>
                <a:noFill/>
              </a:ln>
              <a:solidFill>
                <a:schemeClr val="bg1"/>
              </a:solidFill>
              <a:effectLst/>
              <a:uLnTx/>
              <a:uFillTx/>
              <a:latin typeface="Calibri" pitchFamily="34" charset="0"/>
              <a:ea typeface="+mj-ea"/>
              <a:cs typeface="Calibri" pitchFamily="34" charset="0"/>
            </a:endParaRPr>
          </a:p>
        </p:txBody>
      </p:sp>
      <p:pic>
        <p:nvPicPr>
          <p:cNvPr id="10" name="Picture 2"/>
          <p:cNvPicPr>
            <a:picLocks noChangeAspect="1" noChangeArrowheads="1"/>
          </p:cNvPicPr>
          <p:nvPr/>
        </p:nvPicPr>
        <p:blipFill>
          <a:blip r:embed="rId2" cstate="print"/>
          <a:srcRect/>
          <a:stretch>
            <a:fillRect/>
          </a:stretch>
        </p:blipFill>
        <p:spPr bwMode="auto">
          <a:xfrm>
            <a:off x="179512" y="620688"/>
            <a:ext cx="3787087" cy="5112568"/>
          </a:xfrm>
          <a:prstGeom prst="round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144016" y="-1"/>
            <a:ext cx="1331640" cy="6858001"/>
          </a:xfrm>
          <a:prstGeom prst="rect">
            <a:avLst/>
          </a:prstGeom>
          <a:noFill/>
          <a:ln w="9525">
            <a:noFill/>
            <a:miter lim="800000"/>
            <a:headEnd/>
            <a:tailEnd/>
          </a:ln>
        </p:spPr>
      </p:pic>
      <p:sp>
        <p:nvSpPr>
          <p:cNvPr id="4" name="3 - Τίτλος"/>
          <p:cNvSpPr>
            <a:spLocks noGrp="1"/>
          </p:cNvSpPr>
          <p:nvPr>
            <p:ph type="title"/>
          </p:nvPr>
        </p:nvSpPr>
        <p:spPr>
          <a:xfrm>
            <a:off x="1259632" y="548680"/>
            <a:ext cx="7437512" cy="1066800"/>
          </a:xfrm>
        </p:spPr>
        <p:txBody>
          <a:bodyPr>
            <a:noAutofit/>
          </a:bodyPr>
          <a:lstStyle/>
          <a:p>
            <a:pPr>
              <a:lnSpc>
                <a:spcPct val="120000"/>
              </a:lnSpc>
            </a:pPr>
            <a:r>
              <a:rPr lang="el-GR" sz="3200" b="1" dirty="0" smtClean="0">
                <a:solidFill>
                  <a:srgbClr val="002060"/>
                </a:solidFill>
              </a:rPr>
              <a:t>Βασικές αρχές στις οποίες </a:t>
            </a:r>
            <a:br>
              <a:rPr lang="el-GR" sz="3200" b="1" dirty="0" smtClean="0">
                <a:solidFill>
                  <a:srgbClr val="002060"/>
                </a:solidFill>
              </a:rPr>
            </a:br>
            <a:r>
              <a:rPr lang="el-GR" sz="3200" b="1" dirty="0" smtClean="0">
                <a:solidFill>
                  <a:srgbClr val="002060"/>
                </a:solidFill>
              </a:rPr>
              <a:t>στηρίζεται το εκπαιδευτικό υλικό</a:t>
            </a:r>
            <a:endParaRPr lang="el-GR" sz="3200" b="1" dirty="0">
              <a:solidFill>
                <a:srgbClr val="002060"/>
              </a:solidFill>
            </a:endParaRPr>
          </a:p>
        </p:txBody>
      </p:sp>
      <p:sp>
        <p:nvSpPr>
          <p:cNvPr id="5" name="4 - Θέση κειμένου"/>
          <p:cNvSpPr>
            <a:spLocks noGrp="1"/>
          </p:cNvSpPr>
          <p:nvPr>
            <p:ph idx="1"/>
          </p:nvPr>
        </p:nvSpPr>
        <p:spPr>
          <a:xfrm>
            <a:off x="971600" y="1772816"/>
            <a:ext cx="7956376" cy="5085184"/>
          </a:xfrm>
        </p:spPr>
        <p:txBody>
          <a:bodyPr>
            <a:normAutofit fontScale="47500" lnSpcReduction="20000"/>
          </a:bodyPr>
          <a:lstStyle/>
          <a:p>
            <a:pPr algn="just">
              <a:lnSpc>
                <a:spcPct val="140000"/>
              </a:lnSpc>
              <a:buClr>
                <a:schemeClr val="tx2"/>
              </a:buClr>
              <a:buNone/>
            </a:pPr>
            <a:r>
              <a:rPr lang="el-GR" sz="7000" b="1" dirty="0" smtClean="0">
                <a:solidFill>
                  <a:srgbClr val="9900CC"/>
                </a:solidFill>
              </a:rPr>
              <a:t>    Η μαθηματική σκέψη </a:t>
            </a:r>
            <a:endParaRPr lang="el-GR" sz="7000" dirty="0" smtClean="0"/>
          </a:p>
          <a:p>
            <a:pPr algn="just">
              <a:lnSpc>
                <a:spcPct val="140000"/>
              </a:lnSpc>
              <a:buClr>
                <a:schemeClr val="tx2"/>
              </a:buClr>
              <a:buFont typeface="Wingdings" pitchFamily="2" charset="2"/>
              <a:buChar char="q"/>
            </a:pPr>
            <a:r>
              <a:rPr lang="el-GR" sz="7000" dirty="0" smtClean="0"/>
              <a:t> </a:t>
            </a:r>
            <a:r>
              <a:rPr lang="el-GR" sz="5300" dirty="0" smtClean="0">
                <a:solidFill>
                  <a:schemeClr val="tx2"/>
                </a:solidFill>
                <a:latin typeface="+mj-lt"/>
                <a:ea typeface="+mj-ea"/>
                <a:cs typeface="+mj-cs"/>
              </a:rPr>
              <a:t>Προϋποθέτει την ικανότητα διαχείρισης των σχέσεων των μαθηματικών εννοιών και διαδικασιών μεταξύ τους και τον τρόπο με τον οποίο αναπτύσσονται σε ένα δίκτυο ιδεών. </a:t>
            </a:r>
          </a:p>
          <a:p>
            <a:pPr algn="just">
              <a:lnSpc>
                <a:spcPct val="140000"/>
              </a:lnSpc>
              <a:buClr>
                <a:schemeClr val="tx2"/>
              </a:buClr>
              <a:buFont typeface="Wingdings" pitchFamily="2" charset="2"/>
              <a:buChar char="q"/>
            </a:pPr>
            <a:r>
              <a:rPr lang="el-GR" sz="5300" dirty="0" smtClean="0">
                <a:solidFill>
                  <a:schemeClr val="tx2"/>
                </a:solidFill>
                <a:latin typeface="+mj-lt"/>
                <a:ea typeface="+mj-ea"/>
                <a:cs typeface="+mj-cs"/>
              </a:rPr>
              <a:t> Ένα τέτοιο δίκτυο δημιουργείται γύρω από μια </a:t>
            </a:r>
            <a:r>
              <a:rPr lang="el-GR" sz="5300" b="1" i="1" dirty="0" smtClean="0">
                <a:solidFill>
                  <a:srgbClr val="002060"/>
                </a:solidFill>
                <a:latin typeface="+mj-lt"/>
              </a:rPr>
              <a:t>«θεμελιώδη ιδέα»</a:t>
            </a:r>
            <a:r>
              <a:rPr lang="el-GR" sz="5300" i="1" dirty="0" smtClean="0">
                <a:solidFill>
                  <a:srgbClr val="002060"/>
                </a:solidFill>
                <a:latin typeface="+mj-lt"/>
              </a:rPr>
              <a:t>. </a:t>
            </a:r>
          </a:p>
          <a:p>
            <a:pPr algn="just">
              <a:lnSpc>
                <a:spcPct val="140000"/>
              </a:lnSpc>
              <a:buClr>
                <a:schemeClr val="tx2"/>
              </a:buClr>
              <a:buNone/>
            </a:pPr>
            <a:r>
              <a:rPr lang="el-GR" sz="3300" dirty="0" smtClean="0"/>
              <a:t>     </a:t>
            </a:r>
            <a:r>
              <a:rPr lang="el-GR" sz="2900" dirty="0" smtClean="0"/>
              <a:t>Για παράδειγμα, στην περίπτωση της πρόσθεσης ετερώνυμων κλασμάτων, η «θεμελιώδης ιδέα» είναι η έννοια των ισοδύναμων κλασμάτων, η οποία στηρίζεται σε μια άλλη «θεμελιώδη ιδέα», ότι, οι αριθμοί, διατηρώντας την αξία τους, μπορεί να αναπαρασταθούν με διάφορους τρόπους, δηλαδή ως κλάσματα, ως δεκαδικοί, ως ποσοστά κ.ά.</a:t>
            </a:r>
          </a:p>
          <a:p>
            <a:pPr algn="just">
              <a:lnSpc>
                <a:spcPct val="120000"/>
              </a:lnSpc>
              <a:buClr>
                <a:schemeClr val="tx2"/>
              </a:buClr>
              <a:buFont typeface="Wingdings" pitchFamily="2" charset="2"/>
              <a:buChar char="Ø"/>
            </a:pPr>
            <a:endParaRPr lang="el-GR" sz="2500" dirty="0" smtClean="0"/>
          </a:p>
          <a:p>
            <a:pPr algn="ctr">
              <a:lnSpc>
                <a:spcPct val="120000"/>
              </a:lnSpc>
            </a:pPr>
            <a:endParaRPr lang="el-GR" dirty="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0"/>
            <a:ext cx="1331640" cy="6858001"/>
          </a:xfrm>
          <a:prstGeom prst="rect">
            <a:avLst/>
          </a:prstGeom>
          <a:noFill/>
          <a:ln w="9525">
            <a:noFill/>
            <a:miter lim="800000"/>
            <a:headEnd/>
            <a:tailEnd/>
          </a:ln>
        </p:spPr>
      </p:pic>
      <p:sp>
        <p:nvSpPr>
          <p:cNvPr id="4" name="3 - Τίτλος"/>
          <p:cNvSpPr>
            <a:spLocks noGrp="1"/>
          </p:cNvSpPr>
          <p:nvPr>
            <p:ph type="title"/>
          </p:nvPr>
        </p:nvSpPr>
        <p:spPr>
          <a:xfrm>
            <a:off x="1475656" y="548680"/>
            <a:ext cx="7437512" cy="792088"/>
          </a:xfrm>
        </p:spPr>
        <p:txBody>
          <a:bodyPr>
            <a:noAutofit/>
          </a:bodyPr>
          <a:lstStyle/>
          <a:p>
            <a:pPr>
              <a:lnSpc>
                <a:spcPct val="120000"/>
              </a:lnSpc>
            </a:pPr>
            <a:r>
              <a:rPr lang="el-GR" sz="3200" b="1" dirty="0" smtClean="0">
                <a:solidFill>
                  <a:srgbClr val="002060"/>
                </a:solidFill>
              </a:rPr>
              <a:t>Ο ρόλος του/της εκπαιδευτικού</a:t>
            </a:r>
            <a:endParaRPr lang="el-GR" sz="3200" b="1" dirty="0">
              <a:solidFill>
                <a:srgbClr val="002060"/>
              </a:solidFill>
            </a:endParaRPr>
          </a:p>
        </p:txBody>
      </p:sp>
      <p:sp>
        <p:nvSpPr>
          <p:cNvPr id="5" name="4 - Θέση κειμένου"/>
          <p:cNvSpPr>
            <a:spLocks noGrp="1"/>
          </p:cNvSpPr>
          <p:nvPr>
            <p:ph idx="1"/>
          </p:nvPr>
        </p:nvSpPr>
        <p:spPr>
          <a:xfrm>
            <a:off x="1331640" y="1340768"/>
            <a:ext cx="7812360" cy="5301208"/>
          </a:xfrm>
        </p:spPr>
        <p:txBody>
          <a:bodyPr>
            <a:normAutofit/>
          </a:bodyPr>
          <a:lstStyle/>
          <a:p>
            <a:pPr algn="just">
              <a:lnSpc>
                <a:spcPct val="140000"/>
              </a:lnSpc>
              <a:buFont typeface="Wingdings" pitchFamily="2" charset="2"/>
              <a:buChar char="Ø"/>
            </a:pPr>
            <a:r>
              <a:rPr lang="el-GR" sz="2400" dirty="0" smtClean="0"/>
              <a:t> </a:t>
            </a:r>
            <a:r>
              <a:rPr lang="el-GR" sz="2400" dirty="0" smtClean="0">
                <a:solidFill>
                  <a:schemeClr val="tx2"/>
                </a:solidFill>
                <a:latin typeface="+mj-lt"/>
                <a:ea typeface="+mj-ea"/>
                <a:cs typeface="+mj-cs"/>
              </a:rPr>
              <a:t>Δημιουργεί το κατάλληλο </a:t>
            </a:r>
            <a:r>
              <a:rPr lang="el-GR" sz="2400" b="1" dirty="0" smtClean="0">
                <a:solidFill>
                  <a:srgbClr val="9900CC"/>
                </a:solidFill>
              </a:rPr>
              <a:t>μαθησιακό περιβάλλον</a:t>
            </a:r>
            <a:r>
              <a:rPr lang="el-GR" sz="2400" dirty="0" smtClean="0"/>
              <a:t>,  </a:t>
            </a:r>
            <a:r>
              <a:rPr lang="el-GR" sz="2400" dirty="0" smtClean="0">
                <a:solidFill>
                  <a:schemeClr val="tx2"/>
                </a:solidFill>
                <a:latin typeface="+mj-lt"/>
                <a:ea typeface="+mj-ea"/>
                <a:cs typeface="+mj-cs"/>
              </a:rPr>
              <a:t>αλληλεπίδρασης, ενώ, παράλληλα, χρησιμοποιεί τη μαθηματική πρόκληση, για να ενθαρρύνει την ενεργοποίηση της μαθηματικής σκέψης και κατ’ επέκταση τη διανοητική δράση.</a:t>
            </a:r>
          </a:p>
          <a:p>
            <a:pPr algn="just">
              <a:lnSpc>
                <a:spcPct val="140000"/>
              </a:lnSpc>
              <a:buFont typeface="Wingdings" pitchFamily="2" charset="2"/>
              <a:buChar char="Ø"/>
            </a:pPr>
            <a:r>
              <a:rPr lang="el-GR" sz="2400" dirty="0" smtClean="0">
                <a:solidFill>
                  <a:schemeClr val="tx2"/>
                </a:solidFill>
                <a:latin typeface="+mj-lt"/>
                <a:ea typeface="+mj-ea"/>
                <a:cs typeface="+mj-cs"/>
              </a:rPr>
              <a:t>Στοχεύει στην </a:t>
            </a:r>
            <a:r>
              <a:rPr lang="el-GR" sz="2400" b="1" dirty="0" smtClean="0">
                <a:solidFill>
                  <a:srgbClr val="9900CC"/>
                </a:solidFill>
              </a:rPr>
              <a:t>κατανόηση</a:t>
            </a:r>
            <a:r>
              <a:rPr lang="el-GR" sz="2400" dirty="0" smtClean="0"/>
              <a:t> </a:t>
            </a:r>
            <a:r>
              <a:rPr lang="el-GR" sz="2400" dirty="0" smtClean="0">
                <a:solidFill>
                  <a:schemeClr val="tx2"/>
                </a:solidFill>
                <a:latin typeface="+mj-lt"/>
                <a:ea typeface="+mj-ea"/>
                <a:cs typeface="+mj-cs"/>
              </a:rPr>
              <a:t>των μαθηματικών διαδικασιών και όχι στην απομνημόνευση. </a:t>
            </a:r>
          </a:p>
          <a:p>
            <a:pPr algn="just">
              <a:lnSpc>
                <a:spcPct val="140000"/>
              </a:lnSpc>
              <a:buFont typeface="Wingdings" pitchFamily="2" charset="2"/>
              <a:buChar char="Ø"/>
            </a:pPr>
            <a:r>
              <a:rPr lang="el-GR" sz="2400" dirty="0" smtClean="0">
                <a:solidFill>
                  <a:schemeClr val="tx2"/>
                </a:solidFill>
                <a:latin typeface="+mj-lt"/>
                <a:ea typeface="+mj-ea"/>
                <a:cs typeface="+mj-cs"/>
              </a:rPr>
              <a:t>Δημιουργεί ευκαιρίες για </a:t>
            </a:r>
            <a:r>
              <a:rPr lang="el-GR" sz="2400" b="1" dirty="0" smtClean="0">
                <a:solidFill>
                  <a:srgbClr val="9900CC"/>
                </a:solidFill>
              </a:rPr>
              <a:t>εξατομικευμένη</a:t>
            </a:r>
            <a:r>
              <a:rPr lang="el-GR" sz="2400" dirty="0" smtClean="0"/>
              <a:t> </a:t>
            </a:r>
            <a:r>
              <a:rPr lang="el-GR" sz="2400" dirty="0" smtClean="0">
                <a:solidFill>
                  <a:schemeClr val="tx2"/>
                </a:solidFill>
                <a:latin typeface="+mj-lt"/>
                <a:ea typeface="+mj-ea"/>
                <a:cs typeface="+mj-cs"/>
              </a:rPr>
              <a:t>και</a:t>
            </a:r>
            <a:r>
              <a:rPr lang="el-GR" sz="2400" dirty="0" smtClean="0"/>
              <a:t> </a:t>
            </a:r>
            <a:r>
              <a:rPr lang="el-GR" sz="2400" b="1" dirty="0" smtClean="0">
                <a:solidFill>
                  <a:srgbClr val="9900CC"/>
                </a:solidFill>
              </a:rPr>
              <a:t>διαφοροποιημένη</a:t>
            </a:r>
            <a:r>
              <a:rPr lang="el-GR" sz="2400" dirty="0" smtClean="0"/>
              <a:t> </a:t>
            </a:r>
            <a:r>
              <a:rPr lang="el-GR" sz="2400" dirty="0" smtClean="0">
                <a:solidFill>
                  <a:schemeClr val="tx2"/>
                </a:solidFill>
                <a:latin typeface="+mj-lt"/>
                <a:ea typeface="+mj-ea"/>
                <a:cs typeface="+mj-cs"/>
              </a:rPr>
              <a:t>μάθηση και παρέχει χρόνο για εμπέδωση. </a:t>
            </a:r>
          </a:p>
          <a:p>
            <a:pPr algn="just">
              <a:lnSpc>
                <a:spcPct val="140000"/>
              </a:lnSpc>
              <a:buClr>
                <a:schemeClr val="tx2"/>
              </a:buClr>
              <a:buNone/>
            </a:pPr>
            <a:endParaRPr lang="el-GR" sz="2500" dirty="0" smtClean="0"/>
          </a:p>
          <a:p>
            <a:pPr algn="ctr">
              <a:lnSpc>
                <a:spcPct val="140000"/>
              </a:lnSpc>
            </a:pPr>
            <a:endParaRPr lang="el-GR" dirty="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1"/>
            <a:ext cx="1331640" cy="6858001"/>
          </a:xfrm>
          <a:prstGeom prst="rect">
            <a:avLst/>
          </a:prstGeom>
          <a:noFill/>
          <a:ln w="9525">
            <a:noFill/>
            <a:miter lim="800000"/>
            <a:headEnd/>
            <a:tailEnd/>
          </a:ln>
        </p:spPr>
      </p:pic>
      <p:sp>
        <p:nvSpPr>
          <p:cNvPr id="4" name="3 - Τίτλος"/>
          <p:cNvSpPr>
            <a:spLocks noGrp="1"/>
          </p:cNvSpPr>
          <p:nvPr>
            <p:ph type="title"/>
          </p:nvPr>
        </p:nvSpPr>
        <p:spPr>
          <a:xfrm>
            <a:off x="1259632" y="548680"/>
            <a:ext cx="7437512" cy="1066800"/>
          </a:xfrm>
        </p:spPr>
        <p:txBody>
          <a:bodyPr>
            <a:noAutofit/>
          </a:bodyPr>
          <a:lstStyle/>
          <a:p>
            <a:pPr>
              <a:lnSpc>
                <a:spcPct val="120000"/>
              </a:lnSpc>
            </a:pPr>
            <a:r>
              <a:rPr lang="el-GR" sz="3200" b="1" dirty="0" smtClean="0">
                <a:solidFill>
                  <a:srgbClr val="002060"/>
                </a:solidFill>
              </a:rPr>
              <a:t>Αξιολόγηση</a:t>
            </a:r>
            <a:endParaRPr lang="el-GR" sz="3200" b="1" dirty="0">
              <a:solidFill>
                <a:srgbClr val="002060"/>
              </a:solidFill>
            </a:endParaRPr>
          </a:p>
        </p:txBody>
      </p:sp>
      <p:sp>
        <p:nvSpPr>
          <p:cNvPr id="5" name="4 - Θέση κειμένου"/>
          <p:cNvSpPr>
            <a:spLocks noGrp="1"/>
          </p:cNvSpPr>
          <p:nvPr>
            <p:ph idx="1"/>
          </p:nvPr>
        </p:nvSpPr>
        <p:spPr>
          <a:xfrm>
            <a:off x="1187624" y="1484784"/>
            <a:ext cx="7956376" cy="5085184"/>
          </a:xfrm>
        </p:spPr>
        <p:txBody>
          <a:bodyPr>
            <a:normAutofit fontScale="92500" lnSpcReduction="20000"/>
          </a:bodyPr>
          <a:lstStyle/>
          <a:p>
            <a:pPr algn="just">
              <a:lnSpc>
                <a:spcPct val="130000"/>
              </a:lnSpc>
              <a:buClr>
                <a:schemeClr val="accent1">
                  <a:lumMod val="75000"/>
                </a:schemeClr>
              </a:buClr>
              <a:buFont typeface="Wingdings" pitchFamily="2" charset="2"/>
              <a:buChar char="q"/>
            </a:pPr>
            <a:r>
              <a:rPr lang="el-GR" dirty="0" smtClean="0"/>
              <a:t> </a:t>
            </a:r>
            <a:r>
              <a:rPr lang="el-GR" sz="2700" dirty="0" smtClean="0">
                <a:solidFill>
                  <a:schemeClr val="tx2"/>
                </a:solidFill>
                <a:latin typeface="+mj-lt"/>
                <a:ea typeface="+mj-ea"/>
                <a:cs typeface="+mj-cs"/>
              </a:rPr>
              <a:t>Δύο βασικές λειτουργίες της αξιολόγησης: </a:t>
            </a:r>
          </a:p>
          <a:p>
            <a:pPr lvl="1" algn="just">
              <a:lnSpc>
                <a:spcPct val="130000"/>
              </a:lnSpc>
              <a:buClr>
                <a:schemeClr val="accent1">
                  <a:lumMod val="75000"/>
                </a:schemeClr>
              </a:buClr>
              <a:buFont typeface="Wingdings" pitchFamily="2" charset="2"/>
              <a:buChar char="Ø"/>
            </a:pPr>
            <a:r>
              <a:rPr lang="el-GR" sz="2700" dirty="0" smtClean="0">
                <a:solidFill>
                  <a:schemeClr val="tx2"/>
                </a:solidFill>
                <a:latin typeface="+mj-lt"/>
                <a:ea typeface="+mj-ea"/>
                <a:cs typeface="+mj-cs"/>
              </a:rPr>
              <a:t>η</a:t>
            </a:r>
            <a:r>
              <a:rPr lang="el-GR" sz="2700" i="1" dirty="0" smtClean="0">
                <a:latin typeface="+mj-lt"/>
              </a:rPr>
              <a:t> </a:t>
            </a:r>
            <a:r>
              <a:rPr lang="el-GR" sz="2700" b="1" i="1" dirty="0" smtClean="0">
                <a:solidFill>
                  <a:srgbClr val="0070C0"/>
                </a:solidFill>
                <a:latin typeface="+mj-lt"/>
              </a:rPr>
              <a:t>αποτίμηση</a:t>
            </a:r>
            <a:r>
              <a:rPr lang="el-GR" sz="2700" dirty="0" smtClean="0">
                <a:latin typeface="+mj-lt"/>
              </a:rPr>
              <a:t> </a:t>
            </a:r>
            <a:r>
              <a:rPr lang="el-GR" sz="2700" dirty="0" smtClean="0">
                <a:solidFill>
                  <a:schemeClr val="tx2"/>
                </a:solidFill>
                <a:latin typeface="+mj-lt"/>
                <a:ea typeface="+mj-ea"/>
                <a:cs typeface="+mj-cs"/>
              </a:rPr>
              <a:t>και</a:t>
            </a:r>
            <a:r>
              <a:rPr lang="el-GR" sz="2700" dirty="0" smtClean="0">
                <a:latin typeface="+mj-lt"/>
              </a:rPr>
              <a:t> </a:t>
            </a:r>
          </a:p>
          <a:p>
            <a:pPr lvl="1" algn="just">
              <a:lnSpc>
                <a:spcPct val="130000"/>
              </a:lnSpc>
              <a:buClr>
                <a:schemeClr val="accent1">
                  <a:lumMod val="75000"/>
                </a:schemeClr>
              </a:buClr>
              <a:buFont typeface="Wingdings" pitchFamily="2" charset="2"/>
              <a:buChar char="Ø"/>
            </a:pPr>
            <a:r>
              <a:rPr lang="el-GR" sz="2700" dirty="0" smtClean="0">
                <a:solidFill>
                  <a:schemeClr val="tx2"/>
                </a:solidFill>
                <a:latin typeface="+mj-lt"/>
                <a:ea typeface="+mj-ea"/>
                <a:cs typeface="+mj-cs"/>
              </a:rPr>
              <a:t>η</a:t>
            </a:r>
            <a:r>
              <a:rPr lang="el-GR" sz="2700" i="1" dirty="0" smtClean="0">
                <a:latin typeface="+mj-lt"/>
              </a:rPr>
              <a:t> </a:t>
            </a:r>
            <a:r>
              <a:rPr lang="el-GR" sz="2700" b="1" i="1" dirty="0" smtClean="0">
                <a:solidFill>
                  <a:srgbClr val="0070C0"/>
                </a:solidFill>
                <a:latin typeface="+mj-lt"/>
              </a:rPr>
              <a:t>ανατροφοδότηση</a:t>
            </a:r>
            <a:r>
              <a:rPr lang="el-GR" sz="2700" dirty="0" smtClean="0">
                <a:latin typeface="+mj-lt"/>
              </a:rPr>
              <a:t> </a:t>
            </a:r>
            <a:r>
              <a:rPr lang="el-GR" sz="2700" dirty="0" smtClean="0">
                <a:solidFill>
                  <a:schemeClr val="tx2"/>
                </a:solidFill>
                <a:latin typeface="+mj-lt"/>
                <a:ea typeface="+mj-ea"/>
                <a:cs typeface="+mj-cs"/>
              </a:rPr>
              <a:t>της μάθησης και της διδασκαλίας.</a:t>
            </a:r>
          </a:p>
          <a:p>
            <a:pPr lvl="1">
              <a:buClr>
                <a:schemeClr val="accent1">
                  <a:lumMod val="75000"/>
                </a:schemeClr>
              </a:buClr>
              <a:buNone/>
            </a:pPr>
            <a:endParaRPr lang="el-GR" sz="2700" dirty="0" smtClean="0">
              <a:latin typeface="+mj-lt"/>
            </a:endParaRPr>
          </a:p>
          <a:p>
            <a:pPr algn="just">
              <a:lnSpc>
                <a:spcPct val="130000"/>
              </a:lnSpc>
              <a:buClr>
                <a:schemeClr val="accent1">
                  <a:lumMod val="75000"/>
                </a:schemeClr>
              </a:buClr>
              <a:buFont typeface="Wingdings" pitchFamily="2" charset="2"/>
              <a:buChar char="q"/>
            </a:pPr>
            <a:r>
              <a:rPr lang="el-GR" sz="2700" dirty="0" smtClean="0">
                <a:latin typeface="+mj-lt"/>
              </a:rPr>
              <a:t> </a:t>
            </a:r>
            <a:r>
              <a:rPr lang="el-GR" sz="2700" dirty="0" smtClean="0">
                <a:solidFill>
                  <a:schemeClr val="tx2"/>
                </a:solidFill>
                <a:latin typeface="+mj-lt"/>
                <a:ea typeface="+mj-ea"/>
                <a:cs typeface="+mj-cs"/>
              </a:rPr>
              <a:t>Η αξιολόγηση βοηθά τον εκπαιδευτικό να πάρει αποφάσεις σχετικά με το περιεχόμενο και τη μορφή της διδασκαλίας </a:t>
            </a:r>
            <a:r>
              <a:rPr lang="el-GR" sz="2700" dirty="0" smtClean="0">
                <a:latin typeface="+mj-lt"/>
              </a:rPr>
              <a:t>(</a:t>
            </a:r>
            <a:r>
              <a:rPr lang="el-GR" sz="2700" b="1" dirty="0" smtClean="0">
                <a:solidFill>
                  <a:srgbClr val="0070C0"/>
                </a:solidFill>
                <a:latin typeface="+mj-lt"/>
              </a:rPr>
              <a:t>αρχική</a:t>
            </a:r>
            <a:r>
              <a:rPr lang="el-GR" sz="2700" dirty="0" smtClean="0">
                <a:latin typeface="+mj-lt"/>
              </a:rPr>
              <a:t> </a:t>
            </a:r>
            <a:r>
              <a:rPr lang="el-GR" sz="2700" dirty="0" smtClean="0">
                <a:solidFill>
                  <a:schemeClr val="tx2"/>
                </a:solidFill>
                <a:latin typeface="+mj-lt"/>
                <a:ea typeface="+mj-ea"/>
                <a:cs typeface="+mj-cs"/>
              </a:rPr>
              <a:t>και</a:t>
            </a:r>
            <a:r>
              <a:rPr lang="el-GR" sz="2700" dirty="0" smtClean="0">
                <a:latin typeface="+mj-lt"/>
              </a:rPr>
              <a:t> </a:t>
            </a:r>
            <a:r>
              <a:rPr lang="el-GR" sz="2700" b="1" dirty="0" smtClean="0">
                <a:solidFill>
                  <a:srgbClr val="0070C0"/>
                </a:solidFill>
                <a:latin typeface="+mj-lt"/>
              </a:rPr>
              <a:t>διαμορφωτική</a:t>
            </a:r>
            <a:r>
              <a:rPr lang="el-GR" sz="2700" dirty="0" smtClean="0">
                <a:latin typeface="+mj-lt"/>
              </a:rPr>
              <a:t> </a:t>
            </a:r>
            <a:r>
              <a:rPr lang="el-GR" sz="2700" dirty="0" smtClean="0">
                <a:solidFill>
                  <a:schemeClr val="tx2"/>
                </a:solidFill>
                <a:latin typeface="+mj-lt"/>
                <a:ea typeface="+mj-ea"/>
                <a:cs typeface="+mj-cs"/>
              </a:rPr>
              <a:t>αξιολόγηση) μπορεί επίσης να χρησιμοποιηθεί για την αποτίμηση των επιτευγμάτων του μαθητή (</a:t>
            </a:r>
            <a:r>
              <a:rPr lang="el-GR" sz="2700" b="1" dirty="0" smtClean="0">
                <a:solidFill>
                  <a:srgbClr val="0070C0"/>
                </a:solidFill>
                <a:latin typeface="+mj-lt"/>
              </a:rPr>
              <a:t>τελική</a:t>
            </a:r>
            <a:r>
              <a:rPr lang="el-GR" sz="2700" dirty="0" smtClean="0">
                <a:latin typeface="+mj-lt"/>
              </a:rPr>
              <a:t> </a:t>
            </a:r>
            <a:r>
              <a:rPr lang="el-GR" sz="2700" dirty="0" smtClean="0">
                <a:solidFill>
                  <a:schemeClr val="tx2"/>
                </a:solidFill>
                <a:latin typeface="+mj-lt"/>
                <a:ea typeface="+mj-ea"/>
                <a:cs typeface="+mj-cs"/>
              </a:rPr>
              <a:t>αξιολόγηση). </a:t>
            </a:r>
          </a:p>
          <a:p>
            <a:pPr algn="just">
              <a:buNone/>
            </a:pPr>
            <a:endParaRPr lang="el-GR" dirty="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1"/>
            <a:ext cx="1331640" cy="6858001"/>
          </a:xfrm>
          <a:prstGeom prst="rect">
            <a:avLst/>
          </a:prstGeom>
          <a:noFill/>
          <a:ln w="9525">
            <a:noFill/>
            <a:miter lim="800000"/>
            <a:headEnd/>
            <a:tailEnd/>
          </a:ln>
        </p:spPr>
      </p:pic>
      <p:sp>
        <p:nvSpPr>
          <p:cNvPr id="4" name="3 - Τίτλος"/>
          <p:cNvSpPr>
            <a:spLocks noGrp="1"/>
          </p:cNvSpPr>
          <p:nvPr>
            <p:ph type="title"/>
          </p:nvPr>
        </p:nvSpPr>
        <p:spPr>
          <a:xfrm>
            <a:off x="1706488" y="692696"/>
            <a:ext cx="7437512" cy="1066800"/>
          </a:xfrm>
        </p:spPr>
        <p:txBody>
          <a:bodyPr>
            <a:noAutofit/>
          </a:bodyPr>
          <a:lstStyle/>
          <a:p>
            <a:pPr>
              <a:lnSpc>
                <a:spcPct val="120000"/>
              </a:lnSpc>
            </a:pPr>
            <a:r>
              <a:rPr lang="el-GR" sz="3200" b="1" dirty="0" smtClean="0">
                <a:solidFill>
                  <a:srgbClr val="002060"/>
                </a:solidFill>
              </a:rPr>
              <a:t>Αξιολόγηση</a:t>
            </a:r>
            <a:endParaRPr lang="el-GR" sz="3200" b="1" dirty="0">
              <a:solidFill>
                <a:srgbClr val="002060"/>
              </a:solidFill>
            </a:endParaRPr>
          </a:p>
        </p:txBody>
      </p:sp>
      <p:sp>
        <p:nvSpPr>
          <p:cNvPr id="5" name="4 - Θέση κειμένου"/>
          <p:cNvSpPr>
            <a:spLocks noGrp="1"/>
          </p:cNvSpPr>
          <p:nvPr>
            <p:ph idx="1"/>
          </p:nvPr>
        </p:nvSpPr>
        <p:spPr>
          <a:xfrm>
            <a:off x="1187624" y="1772816"/>
            <a:ext cx="7956376" cy="5085184"/>
          </a:xfrm>
        </p:spPr>
        <p:txBody>
          <a:bodyPr>
            <a:normAutofit/>
          </a:bodyPr>
          <a:lstStyle/>
          <a:p>
            <a:pPr algn="just">
              <a:lnSpc>
                <a:spcPct val="120000"/>
              </a:lnSpc>
              <a:buFont typeface="Wingdings" pitchFamily="2" charset="2"/>
              <a:buChar char="q"/>
            </a:pPr>
            <a:r>
              <a:rPr lang="el-GR" sz="2400" dirty="0" smtClean="0"/>
              <a:t> </a:t>
            </a:r>
            <a:r>
              <a:rPr lang="el-GR" sz="2500" dirty="0" smtClean="0">
                <a:solidFill>
                  <a:schemeClr val="tx2"/>
                </a:solidFill>
                <a:latin typeface="+mj-lt"/>
                <a:ea typeface="+mj-ea"/>
                <a:cs typeface="+mj-cs"/>
              </a:rPr>
              <a:t>Στο ΝΠΣ και στον Οδηγό για τον εκπαιδευτικό προτείνονται εργαλεία αξιολόγησης που είναι δυνατόν να αξιοποιηθούν από τον/την εκπαιδευτικό:</a:t>
            </a:r>
          </a:p>
          <a:p>
            <a:pPr algn="just">
              <a:lnSpc>
                <a:spcPct val="120000"/>
              </a:lnSpc>
              <a:spcBef>
                <a:spcPts val="600"/>
              </a:spcBef>
              <a:buNone/>
            </a:pPr>
            <a:r>
              <a:rPr lang="el-GR" sz="2500" dirty="0" smtClean="0">
                <a:solidFill>
                  <a:schemeClr val="tx2"/>
                </a:solidFill>
                <a:latin typeface="+mj-lt"/>
                <a:ea typeface="+mj-ea"/>
                <a:cs typeface="+mj-cs"/>
              </a:rPr>
              <a:t>	α. για την αξιολόγηση της διδακτικής διαδρομής που  υλοποιεί,</a:t>
            </a:r>
          </a:p>
          <a:p>
            <a:pPr algn="just">
              <a:lnSpc>
                <a:spcPct val="120000"/>
              </a:lnSpc>
              <a:spcBef>
                <a:spcPts val="600"/>
              </a:spcBef>
              <a:buNone/>
            </a:pPr>
            <a:r>
              <a:rPr lang="el-GR" sz="2500" dirty="0" smtClean="0">
                <a:solidFill>
                  <a:schemeClr val="tx2"/>
                </a:solidFill>
                <a:latin typeface="+mj-lt"/>
                <a:ea typeface="+mj-ea"/>
                <a:cs typeface="+mj-cs"/>
              </a:rPr>
              <a:t>   β. για την αξιολόγηση των στρατηγικών προσεγγίσεων που αναπτύσσουν οι μαθητές/</a:t>
            </a:r>
            <a:r>
              <a:rPr lang="el-GR" sz="2500" dirty="0" err="1" smtClean="0">
                <a:solidFill>
                  <a:schemeClr val="tx2"/>
                </a:solidFill>
                <a:latin typeface="+mj-lt"/>
                <a:ea typeface="+mj-ea"/>
                <a:cs typeface="+mj-cs"/>
              </a:rPr>
              <a:t>ήτριες</a:t>
            </a:r>
            <a:r>
              <a:rPr lang="el-GR" sz="2500" dirty="0" smtClean="0">
                <a:solidFill>
                  <a:schemeClr val="tx2"/>
                </a:solidFill>
                <a:latin typeface="+mj-lt"/>
                <a:ea typeface="+mj-ea"/>
                <a:cs typeface="+mj-cs"/>
              </a:rPr>
              <a:t> και της εξελικτικής πορείας μάθησής τους.</a:t>
            </a:r>
            <a:endParaRPr lang="el-GR" sz="2500" dirty="0">
              <a:solidFill>
                <a:schemeClr val="tx2"/>
              </a:solidFill>
              <a:latin typeface="+mj-lt"/>
              <a:ea typeface="+mj-ea"/>
              <a:cs typeface="+mj-cs"/>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1"/>
            <a:ext cx="1331640" cy="6858001"/>
          </a:xfrm>
          <a:prstGeom prst="rect">
            <a:avLst/>
          </a:prstGeom>
          <a:noFill/>
          <a:ln w="9525">
            <a:noFill/>
            <a:miter lim="800000"/>
            <a:headEnd/>
            <a:tailEnd/>
          </a:ln>
        </p:spPr>
      </p:pic>
      <p:sp>
        <p:nvSpPr>
          <p:cNvPr id="4" name="3 - Τίτλος"/>
          <p:cNvSpPr>
            <a:spLocks noGrp="1"/>
          </p:cNvSpPr>
          <p:nvPr>
            <p:ph type="title"/>
          </p:nvPr>
        </p:nvSpPr>
        <p:spPr>
          <a:xfrm>
            <a:off x="1526976" y="548680"/>
            <a:ext cx="7437512" cy="1066800"/>
          </a:xfrm>
        </p:spPr>
        <p:txBody>
          <a:bodyPr>
            <a:noAutofit/>
          </a:bodyPr>
          <a:lstStyle/>
          <a:p>
            <a:pPr>
              <a:lnSpc>
                <a:spcPct val="120000"/>
              </a:lnSpc>
            </a:pPr>
            <a:r>
              <a:rPr lang="el-GR" sz="3200" b="1" dirty="0" smtClean="0">
                <a:solidFill>
                  <a:srgbClr val="002060"/>
                </a:solidFill>
              </a:rPr>
              <a:t>Αξιολόγηση</a:t>
            </a:r>
            <a:endParaRPr lang="el-GR" sz="3200" b="1" dirty="0">
              <a:solidFill>
                <a:srgbClr val="002060"/>
              </a:solidFill>
            </a:endParaRPr>
          </a:p>
        </p:txBody>
      </p:sp>
      <p:sp>
        <p:nvSpPr>
          <p:cNvPr id="5" name="4 - Θέση κειμένου"/>
          <p:cNvSpPr>
            <a:spLocks noGrp="1"/>
          </p:cNvSpPr>
          <p:nvPr>
            <p:ph idx="1"/>
          </p:nvPr>
        </p:nvSpPr>
        <p:spPr>
          <a:xfrm>
            <a:off x="1187624" y="1628800"/>
            <a:ext cx="7956376" cy="5229200"/>
          </a:xfrm>
        </p:spPr>
        <p:txBody>
          <a:bodyPr>
            <a:normAutofit fontScale="85000" lnSpcReduction="20000"/>
          </a:bodyPr>
          <a:lstStyle/>
          <a:p>
            <a:pPr algn="just">
              <a:lnSpc>
                <a:spcPct val="130000"/>
              </a:lnSpc>
              <a:buFont typeface="Wingdings" pitchFamily="2" charset="2"/>
              <a:buChar char="q"/>
            </a:pPr>
            <a:r>
              <a:rPr lang="el-GR" sz="2400" dirty="0" smtClean="0"/>
              <a:t> </a:t>
            </a:r>
            <a:r>
              <a:rPr lang="el-GR" sz="2600" dirty="0" smtClean="0">
                <a:solidFill>
                  <a:schemeClr val="tx2"/>
                </a:solidFill>
                <a:latin typeface="+mj-lt"/>
                <a:ea typeface="+mj-ea"/>
                <a:cs typeface="+mj-cs"/>
              </a:rPr>
              <a:t>Ο/Η εκπαιδευτικός, σύμφωνα και με τις αρχές της περιγραφικής αξιολόγησης (Ι.Ε.Π., 2017),</a:t>
            </a:r>
          </a:p>
          <a:p>
            <a:pPr algn="just">
              <a:lnSpc>
                <a:spcPct val="130000"/>
              </a:lnSpc>
              <a:spcBef>
                <a:spcPts val="600"/>
              </a:spcBef>
              <a:buFont typeface="Wingdings" pitchFamily="2" charset="2"/>
              <a:buChar char="Ø"/>
            </a:pPr>
            <a:r>
              <a:rPr lang="el-GR" sz="2600" dirty="0" smtClean="0">
                <a:solidFill>
                  <a:schemeClr val="tx2"/>
                </a:solidFill>
                <a:latin typeface="+mj-lt"/>
                <a:ea typeface="+mj-ea"/>
                <a:cs typeface="+mj-cs"/>
              </a:rPr>
              <a:t> Θέτει γενικά κριτήρια </a:t>
            </a:r>
            <a:r>
              <a:rPr lang="el-GR" sz="2600" b="1" dirty="0" smtClean="0">
                <a:solidFill>
                  <a:schemeClr val="tx2"/>
                </a:solidFill>
                <a:latin typeface="+mj-lt"/>
                <a:ea typeface="+mj-ea"/>
                <a:cs typeface="+mj-cs"/>
              </a:rPr>
              <a:t>«Σκέφτομαι - Δημιουργώ - Αποφασίζω»</a:t>
            </a:r>
            <a:r>
              <a:rPr lang="el-GR" sz="2600" dirty="0" smtClean="0">
                <a:solidFill>
                  <a:schemeClr val="tx2"/>
                </a:solidFill>
                <a:latin typeface="+mj-lt"/>
                <a:ea typeface="+mj-ea"/>
                <a:cs typeface="+mj-cs"/>
              </a:rPr>
              <a:t>,</a:t>
            </a:r>
            <a:r>
              <a:rPr lang="el-GR" sz="2600" b="1" dirty="0" smtClean="0">
                <a:solidFill>
                  <a:schemeClr val="tx2"/>
                </a:solidFill>
                <a:latin typeface="+mj-lt"/>
                <a:ea typeface="+mj-ea"/>
                <a:cs typeface="+mj-cs"/>
              </a:rPr>
              <a:t> </a:t>
            </a:r>
            <a:r>
              <a:rPr lang="el-GR" sz="2600" dirty="0" smtClean="0">
                <a:solidFill>
                  <a:schemeClr val="tx2"/>
                </a:solidFill>
                <a:latin typeface="+mj-lt"/>
                <a:ea typeface="+mj-ea"/>
                <a:cs typeface="+mj-cs"/>
              </a:rPr>
              <a:t>ώστε να παρακολουθεί τον τρόπο με τον οποίο οι μαθητές/</a:t>
            </a:r>
            <a:r>
              <a:rPr lang="el-GR" sz="2600" dirty="0" err="1" smtClean="0">
                <a:solidFill>
                  <a:schemeClr val="tx2"/>
                </a:solidFill>
                <a:latin typeface="+mj-lt"/>
                <a:ea typeface="+mj-ea"/>
                <a:cs typeface="+mj-cs"/>
              </a:rPr>
              <a:t>ήτριες</a:t>
            </a:r>
            <a:r>
              <a:rPr lang="el-GR" sz="2600" dirty="0" smtClean="0">
                <a:solidFill>
                  <a:schemeClr val="tx2"/>
                </a:solidFill>
                <a:latin typeface="+mj-lt"/>
                <a:ea typeface="+mj-ea"/>
                <a:cs typeface="+mj-cs"/>
              </a:rPr>
              <a:t> διαχειρίζονται την πληροφορία, επιλύουν προβληματικές καταστάσεις, λαμβάνουν αποφάσεις και δημιουργούν</a:t>
            </a:r>
          </a:p>
          <a:p>
            <a:pPr algn="just">
              <a:lnSpc>
                <a:spcPct val="130000"/>
              </a:lnSpc>
              <a:buFont typeface="Wingdings" pitchFamily="2" charset="2"/>
              <a:buChar char="Ø"/>
            </a:pPr>
            <a:r>
              <a:rPr lang="el-GR" sz="2600" dirty="0" smtClean="0">
                <a:solidFill>
                  <a:schemeClr val="tx2"/>
                </a:solidFill>
                <a:latin typeface="+mj-lt"/>
                <a:ea typeface="+mj-ea"/>
                <a:cs typeface="+mj-cs"/>
              </a:rPr>
              <a:t> θέτει γενικά κριτήρια </a:t>
            </a:r>
            <a:r>
              <a:rPr lang="el-GR" sz="2600" b="1" dirty="0" smtClean="0">
                <a:solidFill>
                  <a:schemeClr val="tx2"/>
                </a:solidFill>
                <a:latin typeface="+mj-lt"/>
                <a:ea typeface="+mj-ea"/>
                <a:cs typeface="+mj-cs"/>
              </a:rPr>
              <a:t>«Δρω - Συμμετέχω - Συνεργάζομαι»</a:t>
            </a:r>
            <a:r>
              <a:rPr lang="el-GR" sz="2600" dirty="0" smtClean="0">
                <a:solidFill>
                  <a:schemeClr val="tx2"/>
                </a:solidFill>
                <a:latin typeface="+mj-lt"/>
                <a:ea typeface="+mj-ea"/>
                <a:cs typeface="+mj-cs"/>
              </a:rPr>
              <a:t>,</a:t>
            </a:r>
            <a:r>
              <a:rPr lang="el-GR" sz="2600" b="1" dirty="0" smtClean="0">
                <a:solidFill>
                  <a:schemeClr val="tx2"/>
                </a:solidFill>
                <a:latin typeface="+mj-lt"/>
                <a:ea typeface="+mj-ea"/>
                <a:cs typeface="+mj-cs"/>
              </a:rPr>
              <a:t> </a:t>
            </a:r>
            <a:r>
              <a:rPr lang="el-GR" sz="2600" dirty="0" smtClean="0">
                <a:solidFill>
                  <a:schemeClr val="tx2"/>
                </a:solidFill>
                <a:latin typeface="+mj-lt"/>
                <a:ea typeface="+mj-ea"/>
                <a:cs typeface="+mj-cs"/>
              </a:rPr>
              <a:t>ώστε να παρακολουθεί τις δεξιότητες και ικανότητες που άπτονται της προσωπικής και κοινωνικής μάθησης και ανάπτυξης, όπως η συμμετοχή, η συνεργασία, η ανάληψη πρωτοβουλιών και η αυτονομία των μαθητών/</a:t>
            </a:r>
            <a:r>
              <a:rPr lang="el-GR" sz="2600" dirty="0" err="1" smtClean="0">
                <a:solidFill>
                  <a:schemeClr val="tx2"/>
                </a:solidFill>
                <a:latin typeface="+mj-lt"/>
                <a:ea typeface="+mj-ea"/>
                <a:cs typeface="+mj-cs"/>
              </a:rPr>
              <a:t>ριών</a:t>
            </a:r>
            <a:r>
              <a:rPr lang="el-GR" sz="2600" dirty="0" smtClean="0">
                <a:solidFill>
                  <a:schemeClr val="tx2"/>
                </a:solidFill>
                <a:latin typeface="+mj-lt"/>
                <a:ea typeface="+mj-ea"/>
                <a:cs typeface="+mj-cs"/>
              </a:rPr>
              <a:t>.</a:t>
            </a:r>
          </a:p>
          <a:p>
            <a:pPr algn="just">
              <a:buFont typeface="Wingdings" pitchFamily="2" charset="2"/>
              <a:buChar char="q"/>
            </a:pPr>
            <a:endParaRPr lang="el-GR" dirty="0"/>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1"/>
            <a:ext cx="1331640" cy="6858001"/>
          </a:xfrm>
          <a:prstGeom prst="rect">
            <a:avLst/>
          </a:prstGeom>
          <a:noFill/>
          <a:ln w="9525">
            <a:noFill/>
            <a:miter lim="800000"/>
            <a:headEnd/>
            <a:tailEnd/>
          </a:ln>
        </p:spPr>
      </p:pic>
      <p:sp>
        <p:nvSpPr>
          <p:cNvPr id="4" name="3 - Τίτλος"/>
          <p:cNvSpPr>
            <a:spLocks noGrp="1"/>
          </p:cNvSpPr>
          <p:nvPr>
            <p:ph type="title"/>
          </p:nvPr>
        </p:nvSpPr>
        <p:spPr>
          <a:xfrm>
            <a:off x="1259632" y="548680"/>
            <a:ext cx="7437512" cy="864096"/>
          </a:xfrm>
        </p:spPr>
        <p:txBody>
          <a:bodyPr>
            <a:noAutofit/>
          </a:bodyPr>
          <a:lstStyle/>
          <a:p>
            <a:pPr>
              <a:lnSpc>
                <a:spcPct val="120000"/>
              </a:lnSpc>
            </a:pPr>
            <a:r>
              <a:rPr lang="el-GR" sz="3200" b="1" dirty="0" smtClean="0">
                <a:solidFill>
                  <a:srgbClr val="002060"/>
                </a:solidFill>
              </a:rPr>
              <a:t>Μαθηματικά περιεχόμενα</a:t>
            </a:r>
            <a:endParaRPr lang="el-GR" sz="3200" b="1" dirty="0">
              <a:solidFill>
                <a:srgbClr val="002060"/>
              </a:solidFill>
            </a:endParaRPr>
          </a:p>
        </p:txBody>
      </p:sp>
      <p:sp>
        <p:nvSpPr>
          <p:cNvPr id="5" name="4 - Θέση κειμένου"/>
          <p:cNvSpPr>
            <a:spLocks noGrp="1"/>
          </p:cNvSpPr>
          <p:nvPr>
            <p:ph idx="1"/>
          </p:nvPr>
        </p:nvSpPr>
        <p:spPr>
          <a:xfrm>
            <a:off x="1187624" y="1772816"/>
            <a:ext cx="7956376" cy="5085184"/>
          </a:xfrm>
        </p:spPr>
        <p:txBody>
          <a:bodyPr>
            <a:normAutofit/>
          </a:bodyPr>
          <a:lstStyle/>
          <a:p>
            <a:pPr algn="just">
              <a:buFont typeface="Wingdings" pitchFamily="2" charset="2"/>
              <a:buChar char="q"/>
            </a:pPr>
            <a:r>
              <a:rPr lang="el-GR" dirty="0" smtClean="0"/>
              <a:t> </a:t>
            </a:r>
            <a:r>
              <a:rPr lang="el-GR" sz="2400" dirty="0" smtClean="0">
                <a:solidFill>
                  <a:schemeClr val="tx2"/>
                </a:solidFill>
                <a:latin typeface="+mj-lt"/>
                <a:ea typeface="+mj-ea"/>
                <a:cs typeface="+mj-cs"/>
              </a:rPr>
              <a:t>Οι βασικές θεματικές ενότητες στις οποίες αναπτύσσονται τα μαθηματικά περιεχόμενα και τα προσδοκώμενα μαθησιακά αποτελέσματα (στόχοι) ανταποκρίνονται πλήρως στο ΑΠΣ-ΔΕΠΠΣ και στο ΝΠΣ και είναι:</a:t>
            </a:r>
          </a:p>
          <a:p>
            <a:pPr lvl="1" algn="just">
              <a:lnSpc>
                <a:spcPct val="120000"/>
              </a:lnSpc>
              <a:spcBef>
                <a:spcPts val="1200"/>
              </a:spcBef>
              <a:buFont typeface="Wingdings" pitchFamily="2" charset="2"/>
              <a:buChar char="Ø"/>
            </a:pPr>
            <a:r>
              <a:rPr lang="el-GR" dirty="0" smtClean="0">
                <a:latin typeface="+mj-lt"/>
              </a:rPr>
              <a:t>Αριθμοί και πράξεις – Άλγεβρα</a:t>
            </a:r>
          </a:p>
          <a:p>
            <a:pPr lvl="1" algn="just">
              <a:lnSpc>
                <a:spcPct val="120000"/>
              </a:lnSpc>
              <a:buFont typeface="Wingdings" pitchFamily="2" charset="2"/>
              <a:buChar char="Ø"/>
            </a:pPr>
            <a:r>
              <a:rPr lang="el-GR" dirty="0" smtClean="0">
                <a:latin typeface="+mj-lt"/>
              </a:rPr>
              <a:t>Χώρος και Γεωμετρία-Μετρήσεις</a:t>
            </a:r>
          </a:p>
          <a:p>
            <a:pPr lvl="1" algn="just">
              <a:lnSpc>
                <a:spcPct val="120000"/>
              </a:lnSpc>
              <a:buFont typeface="Wingdings" pitchFamily="2" charset="2"/>
              <a:buChar char="Ø"/>
            </a:pPr>
            <a:r>
              <a:rPr lang="el-GR" dirty="0" smtClean="0">
                <a:latin typeface="+mj-lt"/>
              </a:rPr>
              <a:t>Στοχαστικά Μαθηματικά </a:t>
            </a:r>
            <a:r>
              <a:rPr lang="el-GR" sz="2200" dirty="0" smtClean="0">
                <a:solidFill>
                  <a:schemeClr val="tx2"/>
                </a:solidFill>
                <a:latin typeface="+mj-lt"/>
                <a:ea typeface="+mj-ea"/>
                <a:cs typeface="+mj-cs"/>
              </a:rPr>
              <a:t>(στατιστική – πιθανότητες)</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1"/>
            <a:ext cx="1331640" cy="6858001"/>
          </a:xfrm>
          <a:prstGeom prst="rect">
            <a:avLst/>
          </a:prstGeom>
          <a:noFill/>
          <a:ln w="9525">
            <a:noFill/>
            <a:miter lim="800000"/>
            <a:headEnd/>
            <a:tailEnd/>
          </a:ln>
        </p:spPr>
      </p:pic>
      <p:sp>
        <p:nvSpPr>
          <p:cNvPr id="4" name="3 - Τίτλος"/>
          <p:cNvSpPr>
            <a:spLocks noGrp="1"/>
          </p:cNvSpPr>
          <p:nvPr>
            <p:ph type="title"/>
          </p:nvPr>
        </p:nvSpPr>
        <p:spPr>
          <a:xfrm>
            <a:off x="1403648" y="548680"/>
            <a:ext cx="7293496" cy="864096"/>
          </a:xfrm>
        </p:spPr>
        <p:txBody>
          <a:bodyPr>
            <a:noAutofit/>
          </a:bodyPr>
          <a:lstStyle/>
          <a:p>
            <a:pPr>
              <a:lnSpc>
                <a:spcPct val="120000"/>
              </a:lnSpc>
            </a:pPr>
            <a:r>
              <a:rPr lang="el-GR" sz="3200" b="1" dirty="0" smtClean="0">
                <a:solidFill>
                  <a:srgbClr val="002060"/>
                </a:solidFill>
              </a:rPr>
              <a:t>Μαθηματικά περιεχόμενα</a:t>
            </a:r>
            <a:endParaRPr lang="el-GR" sz="3200" b="1" dirty="0">
              <a:solidFill>
                <a:srgbClr val="002060"/>
              </a:solidFill>
            </a:endParaRPr>
          </a:p>
        </p:txBody>
      </p:sp>
      <p:sp>
        <p:nvSpPr>
          <p:cNvPr id="5" name="4 - Θέση κειμένου"/>
          <p:cNvSpPr>
            <a:spLocks noGrp="1"/>
          </p:cNvSpPr>
          <p:nvPr>
            <p:ph idx="1"/>
          </p:nvPr>
        </p:nvSpPr>
        <p:spPr>
          <a:xfrm>
            <a:off x="1187624" y="1412776"/>
            <a:ext cx="7956376" cy="5445224"/>
          </a:xfrm>
        </p:spPr>
        <p:txBody>
          <a:bodyPr>
            <a:normAutofit fontScale="92500" lnSpcReduction="10000"/>
          </a:bodyPr>
          <a:lstStyle/>
          <a:p>
            <a:pPr algn="just">
              <a:lnSpc>
                <a:spcPct val="130000"/>
              </a:lnSpc>
              <a:buFont typeface="Wingdings" pitchFamily="2" charset="2"/>
              <a:buChar char="q"/>
            </a:pPr>
            <a:r>
              <a:rPr lang="el-GR" dirty="0" smtClean="0"/>
              <a:t> </a:t>
            </a:r>
            <a:r>
              <a:rPr lang="el-GR" sz="2400" dirty="0" smtClean="0">
                <a:solidFill>
                  <a:schemeClr val="tx2"/>
                </a:solidFill>
                <a:latin typeface="+mj-lt"/>
                <a:ea typeface="+mj-ea"/>
                <a:cs typeface="+mj-cs"/>
              </a:rPr>
              <a:t>Τα μαθηματικά περιεχόμενα των θεματικών ενοτήτων χωρίζονται στο Βιβλίο Μαθηματικών της Ε΄ Δημοτικού στις ακόλουθες </a:t>
            </a:r>
            <a:r>
              <a:rPr lang="el-GR" b="1" dirty="0" smtClean="0">
                <a:solidFill>
                  <a:srgbClr val="9900CC"/>
                </a:solidFill>
                <a:latin typeface="+mj-lt"/>
              </a:rPr>
              <a:t>8 ενότητες</a:t>
            </a:r>
            <a:r>
              <a:rPr lang="el-GR" dirty="0" smtClean="0">
                <a:latin typeface="+mj-lt"/>
              </a:rPr>
              <a:t>:</a:t>
            </a:r>
          </a:p>
          <a:p>
            <a:pPr lvl="1" algn="just">
              <a:lnSpc>
                <a:spcPct val="130000"/>
              </a:lnSpc>
              <a:buFont typeface="Wingdings" pitchFamily="2" charset="2"/>
              <a:buChar char="Ø"/>
            </a:pPr>
            <a:r>
              <a:rPr lang="el-GR" b="1" dirty="0" smtClean="0">
                <a:latin typeface="+mj-lt"/>
              </a:rPr>
              <a:t>Αριθμοί-Άλγεβρα </a:t>
            </a:r>
          </a:p>
          <a:p>
            <a:pPr lvl="1" algn="just">
              <a:lnSpc>
                <a:spcPct val="130000"/>
              </a:lnSpc>
              <a:buNone/>
            </a:pPr>
            <a:r>
              <a:rPr lang="el-GR" dirty="0" smtClean="0">
                <a:latin typeface="+mj-lt"/>
              </a:rPr>
              <a:t>   (Αριθμοί): </a:t>
            </a:r>
            <a:r>
              <a:rPr lang="el-GR" dirty="0" smtClean="0">
                <a:solidFill>
                  <a:srgbClr val="FF0000"/>
                </a:solidFill>
                <a:latin typeface="+mj-lt"/>
              </a:rPr>
              <a:t>Ενότητες 1, 2, 3, 5</a:t>
            </a:r>
          </a:p>
          <a:p>
            <a:pPr lvl="1" algn="just">
              <a:lnSpc>
                <a:spcPct val="130000"/>
              </a:lnSpc>
              <a:buNone/>
            </a:pPr>
            <a:r>
              <a:rPr lang="el-GR" dirty="0" smtClean="0">
                <a:latin typeface="+mj-lt"/>
              </a:rPr>
              <a:t>   (Άλγεβρα): </a:t>
            </a:r>
            <a:r>
              <a:rPr lang="el-GR" dirty="0" smtClean="0">
                <a:solidFill>
                  <a:srgbClr val="FF0000"/>
                </a:solidFill>
                <a:latin typeface="+mj-lt"/>
              </a:rPr>
              <a:t>Ενότητα 6</a:t>
            </a:r>
          </a:p>
          <a:p>
            <a:pPr lvl="1" algn="just">
              <a:lnSpc>
                <a:spcPct val="130000"/>
              </a:lnSpc>
              <a:buFont typeface="Wingdings" pitchFamily="2" charset="2"/>
              <a:buChar char="Ø"/>
            </a:pPr>
            <a:r>
              <a:rPr lang="el-GR" b="1" dirty="0" smtClean="0">
                <a:latin typeface="+mj-lt"/>
              </a:rPr>
              <a:t>Στοχαστικά Μαθηματικά </a:t>
            </a:r>
          </a:p>
          <a:p>
            <a:pPr lvl="1" algn="just">
              <a:lnSpc>
                <a:spcPct val="130000"/>
              </a:lnSpc>
              <a:buNone/>
            </a:pPr>
            <a:r>
              <a:rPr lang="el-GR" dirty="0" smtClean="0">
                <a:latin typeface="+mj-lt"/>
              </a:rPr>
              <a:t>    (Στατιστική - Πιθανότητες): </a:t>
            </a:r>
            <a:r>
              <a:rPr lang="el-GR" dirty="0" smtClean="0">
                <a:solidFill>
                  <a:srgbClr val="FF0000"/>
                </a:solidFill>
                <a:latin typeface="+mj-lt"/>
              </a:rPr>
              <a:t>Ενότητα 4</a:t>
            </a:r>
          </a:p>
          <a:p>
            <a:pPr lvl="1" algn="just">
              <a:lnSpc>
                <a:spcPct val="130000"/>
              </a:lnSpc>
              <a:buFont typeface="Wingdings" pitchFamily="2" charset="2"/>
              <a:buChar char="Ø"/>
            </a:pPr>
            <a:r>
              <a:rPr lang="el-GR" b="1" dirty="0" smtClean="0">
                <a:latin typeface="+mj-lt"/>
              </a:rPr>
              <a:t>Χώρος και Γεωμετρία – Μετρήσεις </a:t>
            </a:r>
          </a:p>
          <a:p>
            <a:pPr lvl="1" algn="just">
              <a:lnSpc>
                <a:spcPct val="130000"/>
              </a:lnSpc>
              <a:buNone/>
            </a:pPr>
            <a:r>
              <a:rPr lang="el-GR" dirty="0" smtClean="0">
                <a:latin typeface="+mj-lt"/>
              </a:rPr>
              <a:t>   (Χώρος και Γεωμετρία) : </a:t>
            </a:r>
            <a:r>
              <a:rPr lang="el-GR" dirty="0" smtClean="0">
                <a:solidFill>
                  <a:srgbClr val="FF0000"/>
                </a:solidFill>
                <a:latin typeface="+mj-lt"/>
              </a:rPr>
              <a:t>Ενότητα 7</a:t>
            </a:r>
          </a:p>
          <a:p>
            <a:pPr lvl="1" algn="just">
              <a:lnSpc>
                <a:spcPct val="130000"/>
              </a:lnSpc>
              <a:buNone/>
            </a:pPr>
            <a:r>
              <a:rPr lang="el-GR" dirty="0" smtClean="0">
                <a:latin typeface="+mj-lt"/>
              </a:rPr>
              <a:t>   (Γεωμετρία - Μετρήσεις): </a:t>
            </a:r>
            <a:r>
              <a:rPr lang="el-GR" dirty="0" smtClean="0">
                <a:solidFill>
                  <a:srgbClr val="FF0000"/>
                </a:solidFill>
                <a:latin typeface="+mj-lt"/>
              </a:rPr>
              <a:t>Ενότητα 8</a:t>
            </a:r>
            <a:endParaRPr lang="el-GR" dirty="0">
              <a:solidFill>
                <a:srgbClr val="FF0000"/>
              </a:solidFill>
              <a:latin typeface="+mj-lt"/>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1"/>
            <a:ext cx="1331640" cy="6858001"/>
          </a:xfrm>
          <a:prstGeom prst="rect">
            <a:avLst/>
          </a:prstGeom>
          <a:noFill/>
          <a:ln w="9525">
            <a:noFill/>
            <a:miter lim="800000"/>
            <a:headEnd/>
            <a:tailEnd/>
          </a:ln>
        </p:spPr>
      </p:pic>
      <p:sp>
        <p:nvSpPr>
          <p:cNvPr id="4" name="3 - Τίτλος"/>
          <p:cNvSpPr>
            <a:spLocks noGrp="1"/>
          </p:cNvSpPr>
          <p:nvPr>
            <p:ph type="title"/>
          </p:nvPr>
        </p:nvSpPr>
        <p:spPr>
          <a:xfrm>
            <a:off x="1403648" y="548680"/>
            <a:ext cx="7293496" cy="792088"/>
          </a:xfrm>
        </p:spPr>
        <p:txBody>
          <a:bodyPr>
            <a:noAutofit/>
          </a:bodyPr>
          <a:lstStyle/>
          <a:p>
            <a:pPr>
              <a:lnSpc>
                <a:spcPct val="120000"/>
              </a:lnSpc>
            </a:pPr>
            <a:r>
              <a:rPr lang="el-GR" sz="3200" b="1" dirty="0" smtClean="0">
                <a:solidFill>
                  <a:srgbClr val="002060"/>
                </a:solidFill>
              </a:rPr>
              <a:t>Μαθηματικά περιεχόμενα</a:t>
            </a:r>
            <a:endParaRPr lang="el-GR" sz="3200" b="1" dirty="0">
              <a:solidFill>
                <a:srgbClr val="002060"/>
              </a:solidFill>
            </a:endParaRPr>
          </a:p>
        </p:txBody>
      </p:sp>
      <p:sp>
        <p:nvSpPr>
          <p:cNvPr id="5" name="4 - Θέση κειμένου"/>
          <p:cNvSpPr>
            <a:spLocks noGrp="1"/>
          </p:cNvSpPr>
          <p:nvPr>
            <p:ph idx="1"/>
          </p:nvPr>
        </p:nvSpPr>
        <p:spPr>
          <a:xfrm>
            <a:off x="1331640" y="1772816"/>
            <a:ext cx="7344816" cy="4392488"/>
          </a:xfrm>
        </p:spPr>
        <p:txBody>
          <a:bodyPr>
            <a:normAutofit/>
          </a:bodyPr>
          <a:lstStyle/>
          <a:p>
            <a:pPr algn="just">
              <a:lnSpc>
                <a:spcPct val="120000"/>
              </a:lnSpc>
              <a:buFont typeface="Wingdings" pitchFamily="2" charset="2"/>
              <a:buChar char="q"/>
            </a:pPr>
            <a:r>
              <a:rPr lang="el-GR" sz="2600" dirty="0" smtClean="0">
                <a:solidFill>
                  <a:schemeClr val="tx2"/>
                </a:solidFill>
                <a:latin typeface="+mj-lt"/>
                <a:ea typeface="+mj-ea"/>
                <a:cs typeface="+mj-cs"/>
              </a:rPr>
              <a:t>Η </a:t>
            </a:r>
            <a:r>
              <a:rPr lang="el-GR" sz="2600" b="1" u="sng" dirty="0" smtClean="0">
                <a:solidFill>
                  <a:srgbClr val="002060"/>
                </a:solidFill>
                <a:latin typeface="+mj-lt"/>
                <a:ea typeface="+mj-ea"/>
                <a:cs typeface="+mj-cs"/>
              </a:rPr>
              <a:t>επίλυση προβλήματος</a:t>
            </a:r>
            <a:r>
              <a:rPr lang="el-GR" sz="2600" b="1" dirty="0" smtClean="0">
                <a:solidFill>
                  <a:schemeClr val="tx2"/>
                </a:solidFill>
                <a:latin typeface="+mj-lt"/>
                <a:ea typeface="+mj-ea"/>
                <a:cs typeface="+mj-cs"/>
              </a:rPr>
              <a:t> </a:t>
            </a:r>
            <a:r>
              <a:rPr lang="el-GR" sz="2600" dirty="0" smtClean="0">
                <a:solidFill>
                  <a:schemeClr val="tx2"/>
                </a:solidFill>
                <a:latin typeface="+mj-lt"/>
                <a:ea typeface="+mj-ea"/>
                <a:cs typeface="+mj-cs"/>
              </a:rPr>
              <a:t>δεν αποτελεί ξεχωριστή θεματική ενότητα δεδομένου ότι αποτελεί τον πυρήνα της διαδικασίας ανάπτυξης της μαθηματικής γνώσης και του μαθηματικού τρόπου σκέψης. </a:t>
            </a:r>
            <a:endParaRPr lang="el-GR" sz="2600" dirty="0">
              <a:solidFill>
                <a:schemeClr val="tx2"/>
              </a:solidFill>
              <a:latin typeface="+mj-lt"/>
              <a:ea typeface="+mj-ea"/>
              <a:cs typeface="+mj-cs"/>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1"/>
            <a:ext cx="1331640" cy="6858001"/>
          </a:xfrm>
          <a:prstGeom prst="rect">
            <a:avLst/>
          </a:prstGeom>
          <a:noFill/>
          <a:ln w="9525">
            <a:noFill/>
            <a:miter lim="800000"/>
            <a:headEnd/>
            <a:tailEnd/>
          </a:ln>
        </p:spPr>
      </p:pic>
      <p:sp>
        <p:nvSpPr>
          <p:cNvPr id="4" name="3 - Τίτλος"/>
          <p:cNvSpPr>
            <a:spLocks noGrp="1"/>
          </p:cNvSpPr>
          <p:nvPr>
            <p:ph type="title"/>
          </p:nvPr>
        </p:nvSpPr>
        <p:spPr>
          <a:xfrm>
            <a:off x="1403648" y="548680"/>
            <a:ext cx="7293496" cy="792088"/>
          </a:xfrm>
        </p:spPr>
        <p:txBody>
          <a:bodyPr>
            <a:noAutofit/>
          </a:bodyPr>
          <a:lstStyle/>
          <a:p>
            <a:pPr>
              <a:lnSpc>
                <a:spcPct val="120000"/>
              </a:lnSpc>
            </a:pPr>
            <a:r>
              <a:rPr lang="el-GR" sz="3200" b="1" dirty="0" smtClean="0">
                <a:solidFill>
                  <a:srgbClr val="002060"/>
                </a:solidFill>
              </a:rPr>
              <a:t>Μαθηματικά περιεχόμενα</a:t>
            </a:r>
            <a:endParaRPr lang="el-GR" sz="3200" b="1" dirty="0">
              <a:solidFill>
                <a:srgbClr val="002060"/>
              </a:solidFill>
            </a:endParaRPr>
          </a:p>
        </p:txBody>
      </p:sp>
      <p:sp>
        <p:nvSpPr>
          <p:cNvPr id="5" name="4 - Θέση κειμένου"/>
          <p:cNvSpPr>
            <a:spLocks noGrp="1"/>
          </p:cNvSpPr>
          <p:nvPr>
            <p:ph idx="1"/>
          </p:nvPr>
        </p:nvSpPr>
        <p:spPr>
          <a:xfrm>
            <a:off x="1331640" y="1412776"/>
            <a:ext cx="7344816" cy="5040560"/>
          </a:xfrm>
        </p:spPr>
        <p:txBody>
          <a:bodyPr>
            <a:normAutofit/>
          </a:bodyPr>
          <a:lstStyle/>
          <a:p>
            <a:pPr algn="ctr">
              <a:lnSpc>
                <a:spcPct val="120000"/>
              </a:lnSpc>
              <a:buNone/>
            </a:pPr>
            <a:r>
              <a:rPr lang="el-GR" b="1" dirty="0" smtClean="0">
                <a:solidFill>
                  <a:schemeClr val="accent2"/>
                </a:solidFill>
                <a:latin typeface="+mj-lt"/>
              </a:rPr>
              <a:t>3 εισαγωγικά κεφάλαια</a:t>
            </a:r>
          </a:p>
          <a:p>
            <a:pPr algn="just">
              <a:lnSpc>
                <a:spcPct val="120000"/>
              </a:lnSpc>
              <a:buNone/>
            </a:pPr>
            <a:endParaRPr lang="el-GR" b="1" dirty="0" smtClean="0">
              <a:solidFill>
                <a:schemeClr val="accent2"/>
              </a:solidFill>
              <a:latin typeface="+mj-lt"/>
            </a:endParaRPr>
          </a:p>
          <a:p>
            <a:pPr algn="just">
              <a:lnSpc>
                <a:spcPct val="120000"/>
              </a:lnSpc>
              <a:spcBef>
                <a:spcPts val="1200"/>
              </a:spcBef>
              <a:buFont typeface="Wingdings" pitchFamily="2" charset="2"/>
              <a:buChar char="Ø"/>
            </a:pPr>
            <a:r>
              <a:rPr lang="el-GR" sz="2400" b="1" dirty="0" smtClean="0">
                <a:solidFill>
                  <a:srgbClr val="FF0000"/>
                </a:solidFill>
                <a:latin typeface="+mj-lt"/>
              </a:rPr>
              <a:t>Κεφάλαιο 1: </a:t>
            </a:r>
            <a:r>
              <a:rPr lang="el-GR" sz="2400" dirty="0" smtClean="0">
                <a:solidFill>
                  <a:schemeClr val="tx2"/>
                </a:solidFill>
                <a:latin typeface="+mj-lt"/>
                <a:ea typeface="+mj-ea"/>
                <a:cs typeface="+mj-cs"/>
              </a:rPr>
              <a:t>Υπενθύμιση - Α΄ μέρος</a:t>
            </a:r>
          </a:p>
          <a:p>
            <a:pPr algn="r">
              <a:lnSpc>
                <a:spcPct val="120000"/>
              </a:lnSpc>
              <a:buNone/>
            </a:pPr>
            <a:r>
              <a:rPr lang="el-GR" sz="2400" dirty="0" smtClean="0">
                <a:solidFill>
                  <a:schemeClr val="tx2"/>
                </a:solidFill>
                <a:latin typeface="+mj-lt"/>
                <a:ea typeface="+mj-ea"/>
                <a:cs typeface="+mj-cs"/>
              </a:rPr>
              <a:t>(Αριθμοί και πράξεις).</a:t>
            </a:r>
          </a:p>
          <a:p>
            <a:pPr algn="just">
              <a:lnSpc>
                <a:spcPct val="120000"/>
              </a:lnSpc>
              <a:buFont typeface="Wingdings" pitchFamily="2" charset="2"/>
              <a:buChar char="Ø"/>
            </a:pPr>
            <a:r>
              <a:rPr lang="el-GR" sz="2400" b="1" dirty="0" smtClean="0">
                <a:solidFill>
                  <a:srgbClr val="FF0000"/>
                </a:solidFill>
                <a:latin typeface="+mj-lt"/>
              </a:rPr>
              <a:t>Κεφάλαιο 2: </a:t>
            </a:r>
            <a:r>
              <a:rPr lang="el-GR" sz="2400" dirty="0" smtClean="0">
                <a:solidFill>
                  <a:schemeClr val="tx2"/>
                </a:solidFill>
                <a:latin typeface="+mj-lt"/>
                <a:ea typeface="+mj-ea"/>
                <a:cs typeface="+mj-cs"/>
              </a:rPr>
              <a:t>Υπενθύμιση - Β΄ μέρος</a:t>
            </a:r>
          </a:p>
          <a:p>
            <a:pPr algn="r">
              <a:lnSpc>
                <a:spcPct val="120000"/>
              </a:lnSpc>
              <a:buNone/>
            </a:pPr>
            <a:r>
              <a:rPr lang="el-GR" sz="2400" dirty="0" smtClean="0">
                <a:solidFill>
                  <a:schemeClr val="tx2"/>
                </a:solidFill>
                <a:latin typeface="+mj-lt"/>
                <a:ea typeface="+mj-ea"/>
                <a:cs typeface="+mj-cs"/>
              </a:rPr>
              <a:t>(Χώρος και Γεωμετρία – Μετρήσεις).</a:t>
            </a:r>
          </a:p>
          <a:p>
            <a:pPr algn="just">
              <a:lnSpc>
                <a:spcPct val="120000"/>
              </a:lnSpc>
              <a:buFont typeface="Wingdings" pitchFamily="2" charset="2"/>
              <a:buChar char="Ø"/>
            </a:pPr>
            <a:r>
              <a:rPr lang="el-GR" sz="2400" b="1" dirty="0" smtClean="0">
                <a:solidFill>
                  <a:srgbClr val="FF0000"/>
                </a:solidFill>
                <a:latin typeface="+mj-lt"/>
              </a:rPr>
              <a:t>Κεφάλαιο 3: </a:t>
            </a:r>
            <a:r>
              <a:rPr lang="el-GR" sz="2400" dirty="0" smtClean="0">
                <a:solidFill>
                  <a:schemeClr val="tx2"/>
                </a:solidFill>
                <a:latin typeface="+mj-lt"/>
                <a:ea typeface="+mj-ea"/>
                <a:cs typeface="+mj-cs"/>
              </a:rPr>
              <a:t>Πώς λύνουμε ένα πρόβλημα</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1"/>
            <a:ext cx="1331640" cy="6858001"/>
          </a:xfrm>
          <a:prstGeom prst="rect">
            <a:avLst/>
          </a:prstGeom>
          <a:noFill/>
          <a:ln w="9525">
            <a:noFill/>
            <a:miter lim="800000"/>
            <a:headEnd/>
            <a:tailEnd/>
          </a:ln>
        </p:spPr>
      </p:pic>
      <p:sp>
        <p:nvSpPr>
          <p:cNvPr id="4" name="3 - Τίτλος"/>
          <p:cNvSpPr>
            <a:spLocks noGrp="1"/>
          </p:cNvSpPr>
          <p:nvPr>
            <p:ph type="title"/>
          </p:nvPr>
        </p:nvSpPr>
        <p:spPr>
          <a:xfrm>
            <a:off x="1403648" y="548680"/>
            <a:ext cx="7293496" cy="936104"/>
          </a:xfrm>
        </p:spPr>
        <p:txBody>
          <a:bodyPr>
            <a:noAutofit/>
          </a:bodyPr>
          <a:lstStyle/>
          <a:p>
            <a:pPr>
              <a:lnSpc>
                <a:spcPct val="120000"/>
              </a:lnSpc>
            </a:pPr>
            <a:r>
              <a:rPr lang="el-GR" sz="3200" b="1" dirty="0" smtClean="0">
                <a:solidFill>
                  <a:srgbClr val="002060"/>
                </a:solidFill>
              </a:rPr>
              <a:t>Μαθηματικά περιεχόμενα</a:t>
            </a:r>
            <a:endParaRPr lang="el-GR" sz="3200" b="1" dirty="0">
              <a:solidFill>
                <a:srgbClr val="002060"/>
              </a:solidFill>
            </a:endParaRPr>
          </a:p>
        </p:txBody>
      </p:sp>
      <p:sp>
        <p:nvSpPr>
          <p:cNvPr id="5" name="4 - Θέση κειμένου"/>
          <p:cNvSpPr>
            <a:spLocks noGrp="1"/>
          </p:cNvSpPr>
          <p:nvPr>
            <p:ph idx="1"/>
          </p:nvPr>
        </p:nvSpPr>
        <p:spPr>
          <a:xfrm>
            <a:off x="1331640" y="1412776"/>
            <a:ext cx="7344816" cy="5112568"/>
          </a:xfrm>
        </p:spPr>
        <p:txBody>
          <a:bodyPr>
            <a:normAutofit/>
          </a:bodyPr>
          <a:lstStyle/>
          <a:p>
            <a:pPr algn="just">
              <a:lnSpc>
                <a:spcPct val="120000"/>
              </a:lnSpc>
              <a:buNone/>
            </a:pPr>
            <a:r>
              <a:rPr lang="el-GR" b="1" dirty="0" smtClean="0">
                <a:solidFill>
                  <a:schemeClr val="accent2"/>
                </a:solidFill>
              </a:rPr>
              <a:t>Φυσικοί αριθμοί</a:t>
            </a:r>
          </a:p>
          <a:p>
            <a:pPr algn="just">
              <a:lnSpc>
                <a:spcPct val="120000"/>
              </a:lnSpc>
              <a:spcBef>
                <a:spcPts val="1200"/>
              </a:spcBef>
              <a:buFont typeface="Wingdings" pitchFamily="2" charset="2"/>
              <a:buChar char="Ø"/>
            </a:pPr>
            <a:r>
              <a:rPr lang="el-GR" b="1" dirty="0" smtClean="0">
                <a:solidFill>
                  <a:srgbClr val="FF0000"/>
                </a:solidFill>
              </a:rPr>
              <a:t> </a:t>
            </a:r>
            <a:r>
              <a:rPr lang="el-GR" sz="2500" dirty="0" smtClean="0">
                <a:solidFill>
                  <a:schemeClr val="tx2"/>
                </a:solidFill>
                <a:latin typeface="+mj-lt"/>
                <a:ea typeface="+mj-ea"/>
                <a:cs typeface="+mj-cs"/>
              </a:rPr>
              <a:t>Στη</a:t>
            </a:r>
            <a:r>
              <a:rPr lang="el-GR" sz="2500" dirty="0" smtClean="0"/>
              <a:t> </a:t>
            </a:r>
            <a:r>
              <a:rPr lang="el-GR" sz="2500" b="1" dirty="0" smtClean="0">
                <a:solidFill>
                  <a:srgbClr val="FF0000"/>
                </a:solidFill>
              </a:rPr>
              <a:t>διαιρετότητα </a:t>
            </a:r>
            <a:r>
              <a:rPr lang="el-GR" sz="2500" dirty="0" smtClean="0">
                <a:solidFill>
                  <a:schemeClr val="tx2"/>
                </a:solidFill>
                <a:latin typeface="+mj-lt"/>
                <a:ea typeface="+mj-ea"/>
                <a:cs typeface="+mj-cs"/>
              </a:rPr>
              <a:t>εκτός από τα κριτήρια με 2, 5, 10 προστέθηκαν και με το 3 και το 9.</a:t>
            </a:r>
          </a:p>
          <a:p>
            <a:pPr algn="just">
              <a:lnSpc>
                <a:spcPct val="120000"/>
              </a:lnSpc>
              <a:spcBef>
                <a:spcPts val="1200"/>
              </a:spcBef>
              <a:buFont typeface="Wingdings" pitchFamily="2" charset="2"/>
              <a:buChar char="Ø"/>
            </a:pPr>
            <a:r>
              <a:rPr lang="el-GR" sz="2500" dirty="0" smtClean="0"/>
              <a:t> </a:t>
            </a:r>
            <a:r>
              <a:rPr lang="el-GR" sz="2500" dirty="0" smtClean="0">
                <a:solidFill>
                  <a:schemeClr val="tx2"/>
                </a:solidFill>
                <a:latin typeface="+mj-lt"/>
                <a:ea typeface="+mj-ea"/>
                <a:cs typeface="+mj-cs"/>
              </a:rPr>
              <a:t>Επανερχόμαστε στην </a:t>
            </a:r>
            <a:r>
              <a:rPr lang="el-GR" sz="2500" b="1" dirty="0" smtClean="0"/>
              <a:t>Ευκλείδεια Διαίρεση </a:t>
            </a:r>
            <a:r>
              <a:rPr lang="el-GR" sz="2500" dirty="0" smtClean="0">
                <a:solidFill>
                  <a:schemeClr val="tx2"/>
                </a:solidFill>
                <a:latin typeface="+mj-lt"/>
                <a:ea typeface="+mj-ea"/>
                <a:cs typeface="+mj-cs"/>
              </a:rPr>
              <a:t>(ατελής, για το βιβλίο </a:t>
            </a:r>
            <a:r>
              <a:rPr lang="el-GR" sz="2500" dirty="0" err="1" smtClean="0">
                <a:solidFill>
                  <a:schemeClr val="tx2"/>
                </a:solidFill>
                <a:latin typeface="+mj-lt"/>
                <a:ea typeface="+mj-ea"/>
                <a:cs typeface="+mj-cs"/>
              </a:rPr>
              <a:t>Δ΄δημ</a:t>
            </a:r>
            <a:r>
              <a:rPr lang="el-GR" sz="2500" dirty="0" smtClean="0">
                <a:solidFill>
                  <a:schemeClr val="tx2"/>
                </a:solidFill>
                <a:latin typeface="+mj-lt"/>
                <a:ea typeface="+mj-ea"/>
                <a:cs typeface="+mj-cs"/>
              </a:rPr>
              <a:t>.)</a:t>
            </a:r>
          </a:p>
          <a:p>
            <a:pPr algn="just">
              <a:lnSpc>
                <a:spcPct val="120000"/>
              </a:lnSpc>
              <a:spcBef>
                <a:spcPts val="1200"/>
              </a:spcBef>
              <a:buNone/>
            </a:pPr>
            <a:r>
              <a:rPr lang="el-GR" sz="2400" b="1" dirty="0" smtClean="0">
                <a:solidFill>
                  <a:schemeClr val="accent2"/>
                </a:solidFill>
              </a:rPr>
              <a:t>Κλασματικοί αριθμοί</a:t>
            </a:r>
          </a:p>
          <a:p>
            <a:pPr algn="just">
              <a:lnSpc>
                <a:spcPct val="120000"/>
              </a:lnSpc>
              <a:spcBef>
                <a:spcPts val="1200"/>
              </a:spcBef>
              <a:buFont typeface="Wingdings" pitchFamily="2" charset="2"/>
              <a:buChar char="Ø"/>
            </a:pPr>
            <a:r>
              <a:rPr lang="el-GR" sz="2400" b="1" dirty="0" smtClean="0">
                <a:solidFill>
                  <a:srgbClr val="FF0000"/>
                </a:solidFill>
              </a:rPr>
              <a:t> </a:t>
            </a:r>
            <a:r>
              <a:rPr lang="el-GR" sz="2500" dirty="0" smtClean="0">
                <a:solidFill>
                  <a:schemeClr val="tx2"/>
                </a:solidFill>
                <a:latin typeface="+mj-lt"/>
                <a:ea typeface="+mj-ea"/>
                <a:cs typeface="+mj-cs"/>
              </a:rPr>
              <a:t>Το κλάσμα ως πηλίκο διαίρεσης</a:t>
            </a:r>
          </a:p>
          <a:p>
            <a:pPr algn="just">
              <a:lnSpc>
                <a:spcPct val="120000"/>
              </a:lnSpc>
              <a:spcBef>
                <a:spcPts val="1200"/>
              </a:spcBef>
              <a:buFont typeface="Wingdings" pitchFamily="2" charset="2"/>
              <a:buChar char="Ø"/>
            </a:pPr>
            <a:r>
              <a:rPr lang="el-GR" sz="2500" dirty="0" smtClean="0">
                <a:solidFill>
                  <a:schemeClr val="tx2"/>
                </a:solidFill>
                <a:latin typeface="+mj-lt"/>
                <a:ea typeface="+mj-ea"/>
                <a:cs typeface="+mj-cs"/>
              </a:rPr>
              <a:t> Σύγκριση και διάταξη κλασμάτων</a:t>
            </a:r>
          </a:p>
          <a:p>
            <a:pPr algn="just">
              <a:lnSpc>
                <a:spcPct val="120000"/>
              </a:lnSpc>
              <a:spcBef>
                <a:spcPts val="1200"/>
              </a:spcBef>
              <a:buNone/>
            </a:pPr>
            <a:endParaRPr lang="el-GR" sz="2400" dirty="0" smtClean="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475656" y="1981200"/>
            <a:ext cx="7416824" cy="2311896"/>
          </a:xfrm>
          <a:noFill/>
        </p:spPr>
        <p:txBody>
          <a:bodyPr/>
          <a:lstStyle/>
          <a:p>
            <a:pPr algn="ctr">
              <a:lnSpc>
                <a:spcPct val="120000"/>
              </a:lnSpc>
            </a:pPr>
            <a:r>
              <a:rPr lang="el-GR" dirty="0" smtClean="0">
                <a:solidFill>
                  <a:srgbClr val="002060"/>
                </a:solidFill>
                <a:effectLst/>
              </a:rPr>
              <a:t>Γενικές αρχές </a:t>
            </a:r>
            <a:br>
              <a:rPr lang="el-GR" dirty="0" smtClean="0">
                <a:solidFill>
                  <a:srgbClr val="002060"/>
                </a:solidFill>
                <a:effectLst/>
              </a:rPr>
            </a:br>
            <a:r>
              <a:rPr lang="el-GR" dirty="0" smtClean="0">
                <a:solidFill>
                  <a:srgbClr val="002060"/>
                </a:solidFill>
                <a:effectLst/>
              </a:rPr>
              <a:t>για το διδακτικό πακέτο των Μαθηματικών </a:t>
            </a:r>
            <a:br>
              <a:rPr lang="el-GR" dirty="0" smtClean="0">
                <a:solidFill>
                  <a:srgbClr val="002060"/>
                </a:solidFill>
                <a:effectLst/>
              </a:rPr>
            </a:br>
            <a:r>
              <a:rPr lang="el-GR" dirty="0" smtClean="0">
                <a:solidFill>
                  <a:srgbClr val="002060"/>
                </a:solidFill>
                <a:effectLst/>
              </a:rPr>
              <a:t>της </a:t>
            </a:r>
            <a:r>
              <a:rPr lang="el-GR" dirty="0" err="1" smtClean="0">
                <a:solidFill>
                  <a:srgbClr val="002060"/>
                </a:solidFill>
                <a:effectLst/>
              </a:rPr>
              <a:t>Ε΄Δημοτικού</a:t>
            </a:r>
            <a:endParaRPr lang="el-GR" dirty="0">
              <a:solidFill>
                <a:srgbClr val="002060"/>
              </a:solidFill>
              <a:effectLst/>
            </a:endParaRPr>
          </a:p>
        </p:txBody>
      </p:sp>
      <p:pic>
        <p:nvPicPr>
          <p:cNvPr id="3" name="Picture 3"/>
          <p:cNvPicPr>
            <a:picLocks noChangeAspect="1" noChangeArrowheads="1"/>
          </p:cNvPicPr>
          <p:nvPr/>
        </p:nvPicPr>
        <p:blipFill>
          <a:blip r:embed="rId2" cstate="print">
            <a:duotone>
              <a:schemeClr val="accent2">
                <a:shade val="45000"/>
                <a:satMod val="135000"/>
              </a:schemeClr>
              <a:prstClr val="white"/>
            </a:duotone>
          </a:blip>
          <a:srcRect/>
          <a:stretch>
            <a:fillRect/>
          </a:stretch>
        </p:blipFill>
        <p:spPr bwMode="auto">
          <a:xfrm>
            <a:off x="0" y="-1"/>
            <a:ext cx="1403648" cy="6858001"/>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1"/>
            <a:ext cx="1331640" cy="6858001"/>
          </a:xfrm>
          <a:prstGeom prst="rect">
            <a:avLst/>
          </a:prstGeom>
          <a:noFill/>
          <a:ln w="9525">
            <a:noFill/>
            <a:miter lim="800000"/>
            <a:headEnd/>
            <a:tailEnd/>
          </a:ln>
        </p:spPr>
      </p:pic>
      <p:sp>
        <p:nvSpPr>
          <p:cNvPr id="4" name="3 - Τίτλος"/>
          <p:cNvSpPr>
            <a:spLocks noGrp="1"/>
          </p:cNvSpPr>
          <p:nvPr>
            <p:ph type="title"/>
          </p:nvPr>
        </p:nvSpPr>
        <p:spPr>
          <a:xfrm>
            <a:off x="1403648" y="548680"/>
            <a:ext cx="7293496" cy="792088"/>
          </a:xfrm>
        </p:spPr>
        <p:txBody>
          <a:bodyPr>
            <a:noAutofit/>
          </a:bodyPr>
          <a:lstStyle/>
          <a:p>
            <a:pPr>
              <a:lnSpc>
                <a:spcPct val="120000"/>
              </a:lnSpc>
            </a:pPr>
            <a:r>
              <a:rPr lang="el-GR" sz="3200" b="1" dirty="0" smtClean="0">
                <a:solidFill>
                  <a:srgbClr val="002060"/>
                </a:solidFill>
              </a:rPr>
              <a:t>Μαθηματικά περιεχόμενα</a:t>
            </a:r>
            <a:endParaRPr lang="el-GR" sz="3200" b="1" dirty="0">
              <a:solidFill>
                <a:srgbClr val="002060"/>
              </a:solidFill>
            </a:endParaRPr>
          </a:p>
        </p:txBody>
      </p:sp>
      <p:sp>
        <p:nvSpPr>
          <p:cNvPr id="5" name="4 - Θέση κειμένου"/>
          <p:cNvSpPr>
            <a:spLocks noGrp="1"/>
          </p:cNvSpPr>
          <p:nvPr>
            <p:ph idx="1"/>
          </p:nvPr>
        </p:nvSpPr>
        <p:spPr>
          <a:xfrm>
            <a:off x="1331640" y="1412776"/>
            <a:ext cx="7344816" cy="4896544"/>
          </a:xfrm>
        </p:spPr>
        <p:txBody>
          <a:bodyPr>
            <a:normAutofit lnSpcReduction="10000"/>
          </a:bodyPr>
          <a:lstStyle/>
          <a:p>
            <a:pPr algn="just">
              <a:lnSpc>
                <a:spcPct val="120000"/>
              </a:lnSpc>
              <a:buNone/>
            </a:pPr>
            <a:r>
              <a:rPr lang="el-GR" sz="2700" b="1" dirty="0" smtClean="0">
                <a:solidFill>
                  <a:schemeClr val="accent2"/>
                </a:solidFill>
                <a:latin typeface="+mj-lt"/>
              </a:rPr>
              <a:t>Στατιστική και πιθανότητες</a:t>
            </a:r>
          </a:p>
          <a:p>
            <a:pPr algn="just">
              <a:lnSpc>
                <a:spcPct val="120000"/>
              </a:lnSpc>
              <a:spcBef>
                <a:spcPts val="1200"/>
              </a:spcBef>
              <a:buFont typeface="Wingdings" pitchFamily="2" charset="2"/>
              <a:buChar char="Ø"/>
            </a:pPr>
            <a:r>
              <a:rPr lang="el-GR" sz="2500" b="1" dirty="0" smtClean="0">
                <a:solidFill>
                  <a:srgbClr val="FF0000"/>
                </a:solidFill>
                <a:latin typeface="+mj-lt"/>
              </a:rPr>
              <a:t> </a:t>
            </a:r>
            <a:r>
              <a:rPr lang="el-GR" sz="2600" dirty="0" smtClean="0">
                <a:solidFill>
                  <a:schemeClr val="tx2"/>
                </a:solidFill>
                <a:latin typeface="+mj-lt"/>
                <a:ea typeface="+mj-ea"/>
                <a:cs typeface="+mj-cs"/>
              </a:rPr>
              <a:t>Πιθανότητες </a:t>
            </a:r>
          </a:p>
          <a:p>
            <a:pPr algn="just">
              <a:lnSpc>
                <a:spcPct val="120000"/>
              </a:lnSpc>
              <a:spcBef>
                <a:spcPts val="0"/>
              </a:spcBef>
              <a:buNone/>
            </a:pPr>
            <a:r>
              <a:rPr lang="el-GR" sz="2600" dirty="0" smtClean="0">
                <a:solidFill>
                  <a:schemeClr val="tx2"/>
                </a:solidFill>
                <a:latin typeface="+mj-lt"/>
                <a:ea typeface="+mj-ea"/>
                <a:cs typeface="+mj-cs"/>
              </a:rPr>
              <a:t>	(Σημείωση: Αν και είναι στόχος του ΔΕΠΠΣ δεν αναφέρεται στο ΑΠΣ, είναι στόχος του ΝΠΣ.)</a:t>
            </a:r>
          </a:p>
          <a:p>
            <a:pPr algn="just">
              <a:lnSpc>
                <a:spcPct val="120000"/>
              </a:lnSpc>
              <a:buNone/>
            </a:pPr>
            <a:endParaRPr lang="el-GR" sz="2500" b="1" dirty="0" smtClean="0">
              <a:solidFill>
                <a:schemeClr val="accent2"/>
              </a:solidFill>
              <a:latin typeface="+mj-lt"/>
            </a:endParaRPr>
          </a:p>
          <a:p>
            <a:pPr algn="just">
              <a:lnSpc>
                <a:spcPct val="120000"/>
              </a:lnSpc>
              <a:buNone/>
            </a:pPr>
            <a:r>
              <a:rPr lang="el-GR" sz="2700" b="1" dirty="0" smtClean="0">
                <a:solidFill>
                  <a:schemeClr val="accent2"/>
                </a:solidFill>
                <a:latin typeface="+mj-lt"/>
              </a:rPr>
              <a:t>Άλγεβρα</a:t>
            </a:r>
          </a:p>
          <a:p>
            <a:pPr algn="just">
              <a:lnSpc>
                <a:spcPct val="120000"/>
              </a:lnSpc>
              <a:spcBef>
                <a:spcPts val="1200"/>
              </a:spcBef>
              <a:buFont typeface="Wingdings" pitchFamily="2" charset="2"/>
              <a:buChar char="Ø"/>
            </a:pPr>
            <a:r>
              <a:rPr lang="el-GR" sz="2500" b="1" dirty="0" smtClean="0">
                <a:solidFill>
                  <a:srgbClr val="FF0000"/>
                </a:solidFill>
                <a:latin typeface="+mj-lt"/>
              </a:rPr>
              <a:t> </a:t>
            </a:r>
            <a:r>
              <a:rPr lang="el-GR" sz="2600" dirty="0" smtClean="0">
                <a:solidFill>
                  <a:schemeClr val="tx2"/>
                </a:solidFill>
                <a:latin typeface="+mj-lt"/>
                <a:ea typeface="+mj-ea"/>
                <a:cs typeface="+mj-cs"/>
              </a:rPr>
              <a:t>Αρνητικοί αριθμοί</a:t>
            </a:r>
          </a:p>
          <a:p>
            <a:pPr algn="just">
              <a:lnSpc>
                <a:spcPct val="120000"/>
              </a:lnSpc>
              <a:spcBef>
                <a:spcPts val="1200"/>
              </a:spcBef>
              <a:buFont typeface="Wingdings" pitchFamily="2" charset="2"/>
              <a:buChar char="Ø"/>
            </a:pPr>
            <a:r>
              <a:rPr lang="el-GR" sz="2600" dirty="0" smtClean="0">
                <a:solidFill>
                  <a:schemeClr val="tx2"/>
                </a:solidFill>
                <a:latin typeface="+mj-lt"/>
                <a:ea typeface="+mj-ea"/>
                <a:cs typeface="+mj-cs"/>
              </a:rPr>
              <a:t> Ισότητες και ανισότητες</a:t>
            </a:r>
          </a:p>
          <a:p>
            <a:pPr algn="just">
              <a:lnSpc>
                <a:spcPct val="120000"/>
              </a:lnSpc>
              <a:spcBef>
                <a:spcPts val="0"/>
              </a:spcBef>
              <a:buNone/>
            </a:pPr>
            <a:endParaRPr lang="el-GR" sz="2000" dirty="0" smtClean="0"/>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1"/>
            <a:ext cx="1331640" cy="6858001"/>
          </a:xfrm>
          <a:prstGeom prst="rect">
            <a:avLst/>
          </a:prstGeom>
          <a:noFill/>
          <a:ln w="9525">
            <a:noFill/>
            <a:miter lim="800000"/>
            <a:headEnd/>
            <a:tailEnd/>
          </a:ln>
        </p:spPr>
      </p:pic>
      <p:sp>
        <p:nvSpPr>
          <p:cNvPr id="4" name="3 - Τίτλος"/>
          <p:cNvSpPr>
            <a:spLocks noGrp="1"/>
          </p:cNvSpPr>
          <p:nvPr>
            <p:ph type="title"/>
          </p:nvPr>
        </p:nvSpPr>
        <p:spPr>
          <a:xfrm>
            <a:off x="1403648" y="548680"/>
            <a:ext cx="7293496" cy="792088"/>
          </a:xfrm>
        </p:spPr>
        <p:txBody>
          <a:bodyPr>
            <a:noAutofit/>
          </a:bodyPr>
          <a:lstStyle/>
          <a:p>
            <a:pPr>
              <a:lnSpc>
                <a:spcPct val="120000"/>
              </a:lnSpc>
            </a:pPr>
            <a:r>
              <a:rPr lang="el-GR" sz="3200" b="1" dirty="0" smtClean="0">
                <a:solidFill>
                  <a:srgbClr val="002060"/>
                </a:solidFill>
              </a:rPr>
              <a:t>Μαθηματικά περιεχόμενα</a:t>
            </a:r>
            <a:endParaRPr lang="el-GR" sz="3200" b="1" dirty="0">
              <a:solidFill>
                <a:srgbClr val="002060"/>
              </a:solidFill>
            </a:endParaRPr>
          </a:p>
        </p:txBody>
      </p:sp>
      <p:sp>
        <p:nvSpPr>
          <p:cNvPr id="5" name="4 - Θέση κειμένου"/>
          <p:cNvSpPr>
            <a:spLocks noGrp="1"/>
          </p:cNvSpPr>
          <p:nvPr>
            <p:ph idx="1"/>
          </p:nvPr>
        </p:nvSpPr>
        <p:spPr>
          <a:xfrm>
            <a:off x="1331640" y="1412776"/>
            <a:ext cx="7344816" cy="4896544"/>
          </a:xfrm>
        </p:spPr>
        <p:txBody>
          <a:bodyPr>
            <a:normAutofit/>
          </a:bodyPr>
          <a:lstStyle/>
          <a:p>
            <a:pPr algn="just">
              <a:lnSpc>
                <a:spcPct val="120000"/>
              </a:lnSpc>
              <a:buNone/>
            </a:pPr>
            <a:r>
              <a:rPr lang="el-GR" b="1" dirty="0" smtClean="0">
                <a:solidFill>
                  <a:schemeClr val="accent2"/>
                </a:solidFill>
                <a:latin typeface="+mj-lt"/>
              </a:rPr>
              <a:t>Χώρος και Γεωμετρία</a:t>
            </a:r>
          </a:p>
          <a:p>
            <a:pPr algn="just">
              <a:lnSpc>
                <a:spcPct val="120000"/>
              </a:lnSpc>
              <a:spcBef>
                <a:spcPts val="1200"/>
              </a:spcBef>
              <a:buFont typeface="Wingdings" pitchFamily="2" charset="2"/>
              <a:buChar char="Ø"/>
            </a:pPr>
            <a:r>
              <a:rPr lang="el-GR" b="1" dirty="0" smtClean="0">
                <a:solidFill>
                  <a:srgbClr val="FF0000"/>
                </a:solidFill>
              </a:rPr>
              <a:t> </a:t>
            </a:r>
            <a:r>
              <a:rPr lang="el-GR" dirty="0" smtClean="0">
                <a:solidFill>
                  <a:schemeClr val="tx2"/>
                </a:solidFill>
                <a:latin typeface="+mj-lt"/>
                <a:ea typeface="+mj-ea"/>
                <a:cs typeface="+mj-cs"/>
              </a:rPr>
              <a:t>Προσανατολισμός στον χώρο</a:t>
            </a:r>
          </a:p>
          <a:p>
            <a:pPr algn="just">
              <a:lnSpc>
                <a:spcPct val="120000"/>
              </a:lnSpc>
              <a:buNone/>
            </a:pPr>
            <a:endParaRPr lang="el-GR" b="1" dirty="0" smtClean="0">
              <a:solidFill>
                <a:schemeClr val="accent2"/>
              </a:solidFill>
            </a:endParaRPr>
          </a:p>
          <a:p>
            <a:pPr algn="just">
              <a:lnSpc>
                <a:spcPct val="120000"/>
              </a:lnSpc>
              <a:buNone/>
            </a:pPr>
            <a:r>
              <a:rPr lang="el-GR" b="1" dirty="0" smtClean="0">
                <a:solidFill>
                  <a:schemeClr val="accent2"/>
                </a:solidFill>
                <a:latin typeface="+mj-lt"/>
              </a:rPr>
              <a:t>Γεωμετρία και μετρήσεις</a:t>
            </a:r>
          </a:p>
          <a:p>
            <a:pPr algn="just">
              <a:lnSpc>
                <a:spcPct val="120000"/>
              </a:lnSpc>
              <a:spcBef>
                <a:spcPts val="1200"/>
              </a:spcBef>
              <a:buFont typeface="Wingdings" pitchFamily="2" charset="2"/>
              <a:buChar char="Ø"/>
            </a:pPr>
            <a:r>
              <a:rPr lang="el-GR" dirty="0" smtClean="0">
                <a:solidFill>
                  <a:schemeClr val="tx2"/>
                </a:solidFill>
                <a:latin typeface="+mj-lt"/>
                <a:ea typeface="+mj-ea"/>
                <a:cs typeface="+mj-cs"/>
              </a:rPr>
              <a:t>Γεωμετρικά στερεά – Ο όγκος</a:t>
            </a:r>
          </a:p>
          <a:p>
            <a:pPr algn="just">
              <a:lnSpc>
                <a:spcPct val="120000"/>
              </a:lnSpc>
              <a:spcBef>
                <a:spcPts val="1200"/>
              </a:spcBef>
              <a:buFont typeface="Wingdings" pitchFamily="2" charset="2"/>
              <a:buChar char="Ø"/>
            </a:pPr>
            <a:r>
              <a:rPr lang="el-GR" dirty="0" smtClean="0">
                <a:solidFill>
                  <a:schemeClr val="tx2"/>
                </a:solidFill>
                <a:latin typeface="+mj-lt"/>
                <a:ea typeface="+mj-ea"/>
                <a:cs typeface="+mj-cs"/>
              </a:rPr>
              <a:t>Μονάδες μέτρησης του όγκου και της χωρητικότητας </a:t>
            </a:r>
          </a:p>
          <a:p>
            <a:pPr algn="just">
              <a:lnSpc>
                <a:spcPct val="120000"/>
              </a:lnSpc>
              <a:spcBef>
                <a:spcPts val="1200"/>
              </a:spcBef>
              <a:buFont typeface="Wingdings" pitchFamily="2" charset="2"/>
              <a:buChar char="Ø"/>
            </a:pPr>
            <a:r>
              <a:rPr lang="el-GR" dirty="0" smtClean="0">
                <a:solidFill>
                  <a:schemeClr val="tx2"/>
                </a:solidFill>
                <a:latin typeface="+mj-lt"/>
                <a:ea typeface="+mj-ea"/>
                <a:cs typeface="+mj-cs"/>
              </a:rPr>
              <a:t>Μονάδες μέτρησης της μάζας</a:t>
            </a:r>
          </a:p>
          <a:p>
            <a:pPr algn="just">
              <a:lnSpc>
                <a:spcPct val="120000"/>
              </a:lnSpc>
              <a:spcBef>
                <a:spcPts val="1200"/>
              </a:spcBef>
              <a:buFont typeface="Wingdings" pitchFamily="2" charset="2"/>
              <a:buChar char="Ø"/>
            </a:pPr>
            <a:endParaRPr lang="el-GR" sz="2200" dirty="0" smtClean="0">
              <a:solidFill>
                <a:schemeClr val="tx2"/>
              </a:solidFill>
              <a:latin typeface="+mj-lt"/>
              <a:ea typeface="+mj-ea"/>
              <a:cs typeface="+mj-cs"/>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1"/>
            <a:ext cx="1331640" cy="6858001"/>
          </a:xfrm>
          <a:prstGeom prst="rect">
            <a:avLst/>
          </a:prstGeom>
          <a:noFill/>
          <a:ln w="9525">
            <a:noFill/>
            <a:miter lim="800000"/>
            <a:headEnd/>
            <a:tailEnd/>
          </a:ln>
        </p:spPr>
      </p:pic>
      <p:sp>
        <p:nvSpPr>
          <p:cNvPr id="4" name="3 - Τίτλος"/>
          <p:cNvSpPr>
            <a:spLocks noGrp="1"/>
          </p:cNvSpPr>
          <p:nvPr>
            <p:ph type="title"/>
          </p:nvPr>
        </p:nvSpPr>
        <p:spPr>
          <a:xfrm>
            <a:off x="1403648" y="548680"/>
            <a:ext cx="7293496" cy="792088"/>
          </a:xfrm>
        </p:spPr>
        <p:txBody>
          <a:bodyPr>
            <a:noAutofit/>
          </a:bodyPr>
          <a:lstStyle/>
          <a:p>
            <a:pPr>
              <a:lnSpc>
                <a:spcPct val="120000"/>
              </a:lnSpc>
            </a:pPr>
            <a:r>
              <a:rPr lang="el-GR" sz="3200" b="1" dirty="0" smtClean="0">
                <a:solidFill>
                  <a:srgbClr val="002060"/>
                </a:solidFill>
              </a:rPr>
              <a:t>Μαθηματικά περιεχόμενα</a:t>
            </a:r>
            <a:endParaRPr lang="el-GR" sz="3200" b="1" dirty="0">
              <a:solidFill>
                <a:srgbClr val="002060"/>
              </a:solidFill>
            </a:endParaRPr>
          </a:p>
        </p:txBody>
      </p:sp>
      <p:sp>
        <p:nvSpPr>
          <p:cNvPr id="8" name="Text Box 9"/>
          <p:cNvSpPr txBox="1">
            <a:spLocks noChangeArrowheads="1"/>
          </p:cNvSpPr>
          <p:nvPr/>
        </p:nvSpPr>
        <p:spPr bwMode="auto">
          <a:xfrm>
            <a:off x="1403648" y="1412776"/>
            <a:ext cx="2664295" cy="707886"/>
          </a:xfrm>
          <a:prstGeom prst="rect">
            <a:avLst/>
          </a:prstGeom>
          <a:solidFill>
            <a:srgbClr val="FFFFCC"/>
          </a:solidFill>
          <a:ln w="9525">
            <a:noFill/>
            <a:miter lim="800000"/>
            <a:headEnd/>
            <a:tailEnd/>
          </a:ln>
        </p:spPr>
        <p:txBody>
          <a:bodyPr wrap="square">
            <a:spAutoFit/>
          </a:bodyPr>
          <a:lstStyle/>
          <a:p>
            <a:pPr algn="ctr"/>
            <a:r>
              <a:rPr lang="el-GR" sz="2000" b="1" dirty="0">
                <a:solidFill>
                  <a:srgbClr val="7030A0"/>
                </a:solidFill>
              </a:rPr>
              <a:t>ΕΝΟΤΗΤΕΣ ΠΕΡΙΕΧΟΜΕΝΟΥ</a:t>
            </a:r>
          </a:p>
        </p:txBody>
      </p:sp>
      <p:sp>
        <p:nvSpPr>
          <p:cNvPr id="9" name="Left-Right Arrow 14"/>
          <p:cNvSpPr/>
          <p:nvPr/>
        </p:nvSpPr>
        <p:spPr>
          <a:xfrm>
            <a:off x="4355976" y="1628800"/>
            <a:ext cx="717550" cy="2000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800">
              <a:solidFill>
                <a:srgbClr val="FFFFFF"/>
              </a:solidFill>
              <a:latin typeface="Times New Roman" pitchFamily="18" charset="0"/>
              <a:cs typeface="Times New Roman" pitchFamily="18" charset="0"/>
            </a:endParaRPr>
          </a:p>
        </p:txBody>
      </p:sp>
      <p:sp>
        <p:nvSpPr>
          <p:cNvPr id="10" name="TextBox 7"/>
          <p:cNvSpPr txBox="1">
            <a:spLocks noChangeArrowheads="1"/>
          </p:cNvSpPr>
          <p:nvPr/>
        </p:nvSpPr>
        <p:spPr bwMode="auto">
          <a:xfrm>
            <a:off x="5292080" y="1412776"/>
            <a:ext cx="3167063" cy="707886"/>
          </a:xfrm>
          <a:prstGeom prst="rect">
            <a:avLst/>
          </a:prstGeom>
          <a:solidFill>
            <a:srgbClr val="CCFFCC"/>
          </a:solidFill>
          <a:ln w="9525">
            <a:noFill/>
            <a:miter lim="800000"/>
            <a:headEnd/>
            <a:tailEnd/>
          </a:ln>
        </p:spPr>
        <p:txBody>
          <a:bodyPr>
            <a:spAutoFit/>
          </a:bodyPr>
          <a:lstStyle/>
          <a:p>
            <a:pPr algn="ctr"/>
            <a:r>
              <a:rPr lang="el-GR" sz="2000" b="1" dirty="0">
                <a:solidFill>
                  <a:srgbClr val="002060"/>
                </a:solidFill>
              </a:rPr>
              <a:t>ΜΑΘΗΜΑΤΙΚΕΣ ΔΙΑΔΙΚΑΣΙΕΣ</a:t>
            </a:r>
          </a:p>
        </p:txBody>
      </p:sp>
      <p:sp>
        <p:nvSpPr>
          <p:cNvPr id="11" name="Down Arrow 13"/>
          <p:cNvSpPr/>
          <p:nvPr/>
        </p:nvSpPr>
        <p:spPr>
          <a:xfrm>
            <a:off x="2483768" y="2276872"/>
            <a:ext cx="222250" cy="576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800">
              <a:solidFill>
                <a:srgbClr val="FFFFFF"/>
              </a:solidFill>
              <a:latin typeface="Times New Roman" pitchFamily="18" charset="0"/>
              <a:cs typeface="Times New Roman" pitchFamily="18" charset="0"/>
            </a:endParaRPr>
          </a:p>
        </p:txBody>
      </p:sp>
      <p:sp>
        <p:nvSpPr>
          <p:cNvPr id="12" name="Down Arrow 13"/>
          <p:cNvSpPr/>
          <p:nvPr/>
        </p:nvSpPr>
        <p:spPr>
          <a:xfrm>
            <a:off x="6797675" y="2276872"/>
            <a:ext cx="222250" cy="576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800">
              <a:solidFill>
                <a:srgbClr val="FFFFFF"/>
              </a:solidFill>
              <a:latin typeface="Times New Roman" pitchFamily="18" charset="0"/>
              <a:cs typeface="Times New Roman" pitchFamily="18" charset="0"/>
            </a:endParaRPr>
          </a:p>
        </p:txBody>
      </p:sp>
      <p:sp>
        <p:nvSpPr>
          <p:cNvPr id="13" name="12 - Ορθογώνιο"/>
          <p:cNvSpPr/>
          <p:nvPr/>
        </p:nvSpPr>
        <p:spPr>
          <a:xfrm>
            <a:off x="1475656" y="2924944"/>
            <a:ext cx="3744416" cy="1938992"/>
          </a:xfrm>
          <a:prstGeom prst="rect">
            <a:avLst/>
          </a:prstGeom>
        </p:spPr>
        <p:txBody>
          <a:bodyPr wrap="square">
            <a:spAutoFit/>
          </a:bodyPr>
          <a:lstStyle/>
          <a:p>
            <a:pPr>
              <a:lnSpc>
                <a:spcPct val="120000"/>
              </a:lnSpc>
              <a:buFont typeface="Wingdings" pitchFamily="2" charset="2"/>
              <a:buChar char="§"/>
            </a:pPr>
            <a:r>
              <a:rPr lang="el-GR" sz="2000" b="1" dirty="0" smtClean="0">
                <a:solidFill>
                  <a:srgbClr val="9900CC"/>
                </a:solidFill>
                <a:latin typeface="Calibri" pitchFamily="34" charset="0"/>
                <a:cs typeface="Calibri" pitchFamily="34" charset="0"/>
              </a:rPr>
              <a:t> </a:t>
            </a:r>
            <a:r>
              <a:rPr lang="el-GR" sz="2000" b="1" dirty="0" smtClean="0">
                <a:solidFill>
                  <a:srgbClr val="9900CC"/>
                </a:solidFill>
                <a:latin typeface="+mj-lt"/>
                <a:cs typeface="Calibri" pitchFamily="34" charset="0"/>
              </a:rPr>
              <a:t>Αριθμοί  και πράξεις</a:t>
            </a:r>
          </a:p>
          <a:p>
            <a:pPr>
              <a:lnSpc>
                <a:spcPct val="120000"/>
              </a:lnSpc>
              <a:buFont typeface="Wingdings" pitchFamily="2" charset="2"/>
              <a:buChar char="§"/>
            </a:pPr>
            <a:r>
              <a:rPr lang="el-GR" sz="2000" b="1" dirty="0" smtClean="0">
                <a:solidFill>
                  <a:srgbClr val="9900CC"/>
                </a:solidFill>
                <a:latin typeface="+mj-lt"/>
                <a:cs typeface="Calibri" pitchFamily="34" charset="0"/>
              </a:rPr>
              <a:t> Άλγεβρα</a:t>
            </a:r>
          </a:p>
          <a:p>
            <a:pPr>
              <a:lnSpc>
                <a:spcPct val="120000"/>
              </a:lnSpc>
              <a:buFont typeface="Wingdings" pitchFamily="2" charset="2"/>
              <a:buChar char="§"/>
            </a:pPr>
            <a:r>
              <a:rPr lang="el-GR" sz="2000" b="1" dirty="0" smtClean="0">
                <a:solidFill>
                  <a:srgbClr val="9900CC"/>
                </a:solidFill>
                <a:latin typeface="+mj-lt"/>
                <a:cs typeface="Calibri" pitchFamily="34" charset="0"/>
              </a:rPr>
              <a:t> Χώρος και Γεωμετρία</a:t>
            </a:r>
          </a:p>
          <a:p>
            <a:pPr>
              <a:lnSpc>
                <a:spcPct val="120000"/>
              </a:lnSpc>
              <a:buFont typeface="Wingdings" pitchFamily="2" charset="2"/>
              <a:buChar char="§"/>
            </a:pPr>
            <a:r>
              <a:rPr lang="el-GR" sz="2000" b="1" dirty="0" smtClean="0">
                <a:solidFill>
                  <a:srgbClr val="9900CC"/>
                </a:solidFill>
                <a:latin typeface="+mj-lt"/>
                <a:cs typeface="Calibri" pitchFamily="34" charset="0"/>
              </a:rPr>
              <a:t> Γεωμετρία και Μετρήσεις</a:t>
            </a:r>
          </a:p>
          <a:p>
            <a:pPr>
              <a:lnSpc>
                <a:spcPct val="120000"/>
              </a:lnSpc>
              <a:buFont typeface="Wingdings" pitchFamily="2" charset="2"/>
              <a:buChar char="§"/>
            </a:pPr>
            <a:r>
              <a:rPr lang="el-GR" sz="2000" b="1" dirty="0" smtClean="0">
                <a:solidFill>
                  <a:srgbClr val="9900CC"/>
                </a:solidFill>
                <a:latin typeface="+mj-lt"/>
                <a:cs typeface="Calibri" pitchFamily="34" charset="0"/>
              </a:rPr>
              <a:t> Στατιστική - Πιθανότητες</a:t>
            </a:r>
            <a:endParaRPr lang="el-GR" sz="2000" b="1" dirty="0">
              <a:solidFill>
                <a:srgbClr val="9900CC"/>
              </a:solidFill>
              <a:latin typeface="+mj-lt"/>
              <a:cs typeface="Calibri" pitchFamily="34" charset="0"/>
            </a:endParaRPr>
          </a:p>
        </p:txBody>
      </p:sp>
      <p:sp>
        <p:nvSpPr>
          <p:cNvPr id="14" name="13 - Ορθογώνιο"/>
          <p:cNvSpPr/>
          <p:nvPr/>
        </p:nvSpPr>
        <p:spPr>
          <a:xfrm>
            <a:off x="5652120" y="2920295"/>
            <a:ext cx="2808312" cy="2092881"/>
          </a:xfrm>
          <a:prstGeom prst="rect">
            <a:avLst/>
          </a:prstGeom>
        </p:spPr>
        <p:txBody>
          <a:bodyPr wrap="square">
            <a:spAutoFit/>
          </a:bodyPr>
          <a:lstStyle/>
          <a:p>
            <a:pPr>
              <a:lnSpc>
                <a:spcPct val="130000"/>
              </a:lnSpc>
              <a:buFont typeface="Wingdings" pitchFamily="2" charset="2"/>
              <a:buChar char="§"/>
            </a:pPr>
            <a:r>
              <a:rPr lang="el-GR" sz="2000" b="1" dirty="0" smtClean="0">
                <a:solidFill>
                  <a:srgbClr val="002060"/>
                </a:solidFill>
                <a:latin typeface="Calibri" pitchFamily="34" charset="0"/>
                <a:cs typeface="Calibri" pitchFamily="34" charset="0"/>
              </a:rPr>
              <a:t> </a:t>
            </a:r>
            <a:r>
              <a:rPr lang="el-GR" sz="2000" b="1" dirty="0" err="1" smtClean="0">
                <a:solidFill>
                  <a:srgbClr val="002060"/>
                </a:solidFill>
                <a:latin typeface="+mj-lt"/>
                <a:cs typeface="Calibri" pitchFamily="34" charset="0"/>
              </a:rPr>
              <a:t>Μαθηματικοποίηση</a:t>
            </a:r>
            <a:endParaRPr lang="el-GR" sz="2000" b="1" dirty="0" smtClean="0">
              <a:solidFill>
                <a:srgbClr val="002060"/>
              </a:solidFill>
              <a:latin typeface="+mj-lt"/>
              <a:cs typeface="Calibri" pitchFamily="34" charset="0"/>
            </a:endParaRPr>
          </a:p>
          <a:p>
            <a:pPr>
              <a:lnSpc>
                <a:spcPct val="130000"/>
              </a:lnSpc>
              <a:buFont typeface="Wingdings" pitchFamily="2" charset="2"/>
              <a:buChar char="§"/>
            </a:pPr>
            <a:r>
              <a:rPr lang="el-GR" sz="2000" b="1" dirty="0" smtClean="0">
                <a:solidFill>
                  <a:srgbClr val="002060"/>
                </a:solidFill>
                <a:latin typeface="+mj-lt"/>
                <a:cs typeface="Calibri" pitchFamily="34" charset="0"/>
              </a:rPr>
              <a:t> Λύση Προβλήματος</a:t>
            </a:r>
          </a:p>
          <a:p>
            <a:pPr>
              <a:lnSpc>
                <a:spcPct val="130000"/>
              </a:lnSpc>
              <a:buFont typeface="Wingdings" pitchFamily="2" charset="2"/>
              <a:buChar char="§"/>
            </a:pPr>
            <a:r>
              <a:rPr lang="el-GR" sz="2000" b="1" dirty="0" smtClean="0">
                <a:solidFill>
                  <a:srgbClr val="002060"/>
                </a:solidFill>
                <a:latin typeface="+mj-lt"/>
                <a:cs typeface="Calibri" pitchFamily="34" charset="0"/>
              </a:rPr>
              <a:t> Κριτική Σκέψη</a:t>
            </a:r>
          </a:p>
          <a:p>
            <a:pPr>
              <a:lnSpc>
                <a:spcPct val="130000"/>
              </a:lnSpc>
              <a:buFont typeface="Wingdings" pitchFamily="2" charset="2"/>
              <a:buChar char="§"/>
            </a:pPr>
            <a:r>
              <a:rPr lang="el-GR" sz="2000" b="1" dirty="0" smtClean="0">
                <a:solidFill>
                  <a:srgbClr val="002060"/>
                </a:solidFill>
                <a:latin typeface="+mj-lt"/>
                <a:cs typeface="Calibri" pitchFamily="34" charset="0"/>
              </a:rPr>
              <a:t> Δημιουργική Σκέψη</a:t>
            </a:r>
          </a:p>
          <a:p>
            <a:pPr>
              <a:lnSpc>
                <a:spcPct val="130000"/>
              </a:lnSpc>
              <a:buFont typeface="Wingdings" pitchFamily="2" charset="2"/>
              <a:buChar char="§"/>
            </a:pPr>
            <a:r>
              <a:rPr lang="el-GR" sz="2000" b="1" dirty="0" smtClean="0">
                <a:solidFill>
                  <a:srgbClr val="002060"/>
                </a:solidFill>
                <a:latin typeface="+mj-lt"/>
                <a:cs typeface="Calibri" pitchFamily="34" charset="0"/>
              </a:rPr>
              <a:t> Επικοινωνία</a:t>
            </a:r>
            <a:endParaRPr lang="el-GR" sz="2000" b="1" dirty="0">
              <a:solidFill>
                <a:srgbClr val="002060"/>
              </a:solidFill>
              <a:latin typeface="+mj-lt"/>
              <a:cs typeface="Calibri" pitchFamily="34" charset="0"/>
            </a:endParaRPr>
          </a:p>
        </p:txBody>
      </p:sp>
      <p:sp>
        <p:nvSpPr>
          <p:cNvPr id="15" name="Text Box 18"/>
          <p:cNvSpPr txBox="1">
            <a:spLocks noChangeArrowheads="1"/>
          </p:cNvSpPr>
          <p:nvPr/>
        </p:nvSpPr>
        <p:spPr bwMode="auto">
          <a:xfrm>
            <a:off x="1331640" y="5373216"/>
            <a:ext cx="7560840" cy="1200329"/>
          </a:xfrm>
          <a:prstGeom prst="rect">
            <a:avLst/>
          </a:prstGeom>
          <a:noFill/>
          <a:ln w="9525">
            <a:noFill/>
            <a:miter lim="800000"/>
            <a:headEnd/>
            <a:tailEnd/>
          </a:ln>
        </p:spPr>
        <p:txBody>
          <a:bodyPr wrap="square">
            <a:spAutoFit/>
          </a:bodyPr>
          <a:lstStyle/>
          <a:p>
            <a:pPr algn="ctr" eaLnBrk="0" hangingPunct="0">
              <a:spcBef>
                <a:spcPct val="20000"/>
              </a:spcBef>
              <a:buClr>
                <a:schemeClr val="folHlink"/>
              </a:buClr>
              <a:buSzPct val="75000"/>
            </a:pPr>
            <a:r>
              <a:rPr lang="el-GR" sz="2400" dirty="0" smtClean="0">
                <a:solidFill>
                  <a:schemeClr val="tx2"/>
                </a:solidFill>
                <a:latin typeface="+mj-lt"/>
                <a:ea typeface="+mj-ea"/>
                <a:cs typeface="+mj-cs"/>
              </a:rPr>
              <a:t>Οι</a:t>
            </a:r>
            <a:r>
              <a:rPr lang="el-GR" sz="2400" i="1" dirty="0" smtClean="0">
                <a:latin typeface="+mj-lt"/>
              </a:rPr>
              <a:t> </a:t>
            </a:r>
            <a:r>
              <a:rPr lang="el-GR" sz="2400" b="1" i="1" dirty="0" smtClean="0">
                <a:solidFill>
                  <a:srgbClr val="9900CC"/>
                </a:solidFill>
                <a:latin typeface="+mj-lt"/>
              </a:rPr>
              <a:t>μαθηματικές διαδικασίες </a:t>
            </a:r>
            <a:r>
              <a:rPr lang="el-GR" sz="2400" dirty="0" smtClean="0">
                <a:solidFill>
                  <a:schemeClr val="tx2"/>
                </a:solidFill>
                <a:latin typeface="+mj-lt"/>
                <a:ea typeface="+mj-ea"/>
                <a:cs typeface="+mj-cs"/>
              </a:rPr>
              <a:t>διατρέχουν όλα τα </a:t>
            </a:r>
            <a:r>
              <a:rPr lang="el-GR" sz="2400" b="1" i="1" dirty="0" smtClean="0">
                <a:solidFill>
                  <a:srgbClr val="002060"/>
                </a:solidFill>
                <a:latin typeface="+mj-lt"/>
              </a:rPr>
              <a:t>μαθηματικά περιεχόμενα </a:t>
            </a:r>
            <a:r>
              <a:rPr lang="el-GR" sz="2400" dirty="0" smtClean="0">
                <a:solidFill>
                  <a:schemeClr val="tx2"/>
                </a:solidFill>
                <a:latin typeface="+mj-lt"/>
                <a:ea typeface="+mj-ea"/>
                <a:cs typeface="+mj-cs"/>
              </a:rPr>
              <a:t>και τις πιο πολλές φορές αναπτύσσονται σε όλα τα επίπεδα.</a:t>
            </a:r>
            <a:endParaRPr lang="el-GR" sz="2400" dirty="0">
              <a:solidFill>
                <a:schemeClr val="tx2"/>
              </a:solidFill>
              <a:latin typeface="+mj-lt"/>
              <a:ea typeface="+mj-ea"/>
              <a:cs typeface="+mj-cs"/>
            </a:endParaRP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403648" y="1484784"/>
            <a:ext cx="7740352" cy="3096344"/>
          </a:xfrm>
          <a:noFill/>
        </p:spPr>
        <p:txBody>
          <a:bodyPr/>
          <a:lstStyle/>
          <a:p>
            <a:pPr algn="ctr">
              <a:lnSpc>
                <a:spcPct val="120000"/>
              </a:lnSpc>
            </a:pPr>
            <a:r>
              <a:rPr lang="el-GR" sz="4400" dirty="0" smtClean="0">
                <a:solidFill>
                  <a:srgbClr val="0070C0"/>
                </a:solidFill>
              </a:rPr>
              <a:t>Η δομή του εκπαιδευτικού υλικού Μαθηματικών </a:t>
            </a:r>
            <a:br>
              <a:rPr lang="el-GR" sz="4400" dirty="0" smtClean="0">
                <a:solidFill>
                  <a:srgbClr val="0070C0"/>
                </a:solidFill>
              </a:rPr>
            </a:br>
            <a:r>
              <a:rPr lang="el-GR" sz="4400" dirty="0" smtClean="0">
                <a:solidFill>
                  <a:srgbClr val="0070C0"/>
                </a:solidFill>
              </a:rPr>
              <a:t>της Ε΄ δημοτικού</a:t>
            </a:r>
            <a:endParaRPr lang="el-GR" dirty="0">
              <a:solidFill>
                <a:srgbClr val="002060"/>
              </a:solidFill>
              <a:effectLst/>
            </a:endParaRPr>
          </a:p>
        </p:txBody>
      </p:sp>
      <p:pic>
        <p:nvPicPr>
          <p:cNvPr id="3" name="Picture 3"/>
          <p:cNvPicPr>
            <a:picLocks noChangeAspect="1" noChangeArrowheads="1"/>
          </p:cNvPicPr>
          <p:nvPr/>
        </p:nvPicPr>
        <p:blipFill>
          <a:blip r:embed="rId2" cstate="print">
            <a:duotone>
              <a:schemeClr val="accent2">
                <a:shade val="45000"/>
                <a:satMod val="135000"/>
              </a:schemeClr>
              <a:prstClr val="white"/>
            </a:duotone>
          </a:blip>
          <a:srcRect/>
          <a:stretch>
            <a:fillRect/>
          </a:stretch>
        </p:blipFill>
        <p:spPr bwMode="auto">
          <a:xfrm>
            <a:off x="0" y="-1"/>
            <a:ext cx="1403648" cy="6858001"/>
          </a:xfrm>
          <a:prstGeom prst="rect">
            <a:avLst/>
          </a:prstGeom>
          <a:noFill/>
          <a:ln w="9525">
            <a:noFill/>
            <a:miter lim="800000"/>
            <a:headEnd/>
            <a:tailEnd/>
          </a:ln>
        </p:spPr>
      </p:pic>
      <p:sp>
        <p:nvSpPr>
          <p:cNvPr id="30722" name="AutoShape 2" descr="Αποτέλεσμα εικόνας για οργάνωση CLIPART"/>
          <p:cNvSpPr>
            <a:spLocks noChangeAspect="1" noChangeArrowheads="1"/>
          </p:cNvSpPr>
          <p:nvPr/>
        </p:nvSpPr>
        <p:spPr bwMode="auto">
          <a:xfrm>
            <a:off x="63500" y="-136525"/>
            <a:ext cx="1809750" cy="1809750"/>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1680" y="2204864"/>
            <a:ext cx="7056784" cy="4347664"/>
          </a:xfrm>
        </p:spPr>
        <p:txBody>
          <a:bodyPr>
            <a:noAutofit/>
          </a:bodyPr>
          <a:lstStyle/>
          <a:p>
            <a:pPr lvl="0">
              <a:buClr>
                <a:schemeClr val="tx2"/>
              </a:buClr>
              <a:buFont typeface="Wingdings" pitchFamily="2" charset="2"/>
              <a:buChar char="q"/>
            </a:pPr>
            <a:r>
              <a:rPr lang="el-GR" sz="2600" b="1" dirty="0" smtClean="0">
                <a:solidFill>
                  <a:srgbClr val="0070C0"/>
                </a:solidFill>
              </a:rPr>
              <a:t> </a:t>
            </a:r>
            <a:r>
              <a:rPr lang="el-GR" sz="2600" b="1" dirty="0" smtClean="0">
                <a:solidFill>
                  <a:srgbClr val="0070C0"/>
                </a:solidFill>
                <a:latin typeface="+mj-lt"/>
              </a:rPr>
              <a:t>Βιβλίο του Μαθητή</a:t>
            </a:r>
            <a:r>
              <a:rPr lang="el-GR" sz="2600" dirty="0" smtClean="0">
                <a:latin typeface="+mj-lt"/>
              </a:rPr>
              <a:t> </a:t>
            </a:r>
          </a:p>
          <a:p>
            <a:pPr lvl="0">
              <a:buClr>
                <a:schemeClr val="tx2"/>
              </a:buClr>
              <a:buNone/>
            </a:pPr>
            <a:r>
              <a:rPr lang="el-GR" sz="2600" dirty="0" smtClean="0">
                <a:latin typeface="+mj-lt"/>
              </a:rPr>
              <a:t>                              </a:t>
            </a:r>
            <a:r>
              <a:rPr lang="el-GR" sz="2200" dirty="0" smtClean="0">
                <a:solidFill>
                  <a:schemeClr val="tx2"/>
                </a:solidFill>
                <a:latin typeface="+mj-lt"/>
                <a:ea typeface="+mj-ea"/>
                <a:cs typeface="+mj-cs"/>
              </a:rPr>
              <a:t>(</a:t>
            </a:r>
            <a:r>
              <a:rPr lang="el-GR" sz="2200" dirty="0" err="1" smtClean="0">
                <a:solidFill>
                  <a:schemeClr val="tx2"/>
                </a:solidFill>
                <a:latin typeface="+mj-lt"/>
                <a:ea typeface="+mj-ea"/>
                <a:cs typeface="+mj-cs"/>
              </a:rPr>
              <a:t>α΄τεύχος</a:t>
            </a:r>
            <a:r>
              <a:rPr lang="el-GR" sz="2200" dirty="0" smtClean="0">
                <a:solidFill>
                  <a:schemeClr val="tx2"/>
                </a:solidFill>
                <a:latin typeface="+mj-lt"/>
                <a:ea typeface="+mj-ea"/>
                <a:cs typeface="+mj-cs"/>
              </a:rPr>
              <a:t>  </a:t>
            </a:r>
            <a:r>
              <a:rPr lang="el-GR" sz="2200" dirty="0" smtClean="0">
                <a:solidFill>
                  <a:schemeClr val="tx2"/>
                </a:solidFill>
                <a:ea typeface="+mj-ea"/>
                <a:cs typeface="+mj-cs"/>
              </a:rPr>
              <a:t>&amp;</a:t>
            </a:r>
            <a:r>
              <a:rPr lang="el-GR" sz="2200" dirty="0" smtClean="0">
                <a:solidFill>
                  <a:schemeClr val="tx2"/>
                </a:solidFill>
                <a:latin typeface="+mj-lt"/>
                <a:ea typeface="+mj-ea"/>
                <a:cs typeface="+mj-cs"/>
              </a:rPr>
              <a:t>  </a:t>
            </a:r>
            <a:r>
              <a:rPr lang="el-GR" sz="2200" dirty="0" err="1" smtClean="0">
                <a:solidFill>
                  <a:schemeClr val="tx2"/>
                </a:solidFill>
                <a:latin typeface="+mj-lt"/>
                <a:ea typeface="+mj-ea"/>
                <a:cs typeface="+mj-cs"/>
              </a:rPr>
              <a:t>β΄τεύχος</a:t>
            </a:r>
            <a:r>
              <a:rPr lang="el-GR" sz="2200" dirty="0" smtClean="0">
                <a:solidFill>
                  <a:schemeClr val="tx2"/>
                </a:solidFill>
                <a:latin typeface="+mj-lt"/>
                <a:ea typeface="+mj-ea"/>
                <a:cs typeface="+mj-cs"/>
              </a:rPr>
              <a:t>)</a:t>
            </a:r>
          </a:p>
          <a:p>
            <a:pPr lvl="0">
              <a:buClr>
                <a:schemeClr val="tx2"/>
              </a:buClr>
              <a:buFont typeface="Wingdings" pitchFamily="2" charset="2"/>
              <a:buChar char="q"/>
            </a:pPr>
            <a:endParaRPr lang="el-GR" sz="2600" dirty="0" smtClean="0">
              <a:latin typeface="+mj-lt"/>
            </a:endParaRPr>
          </a:p>
          <a:p>
            <a:pPr lvl="0">
              <a:buClr>
                <a:schemeClr val="tx2"/>
              </a:buClr>
              <a:buFont typeface="Wingdings" pitchFamily="2" charset="2"/>
              <a:buChar char="q"/>
            </a:pPr>
            <a:r>
              <a:rPr lang="el-GR" sz="2600" b="1" dirty="0" smtClean="0">
                <a:solidFill>
                  <a:srgbClr val="0070C0"/>
                </a:solidFill>
                <a:latin typeface="+mj-lt"/>
              </a:rPr>
              <a:t> Τετράδιο Εργασιών </a:t>
            </a:r>
          </a:p>
          <a:p>
            <a:pPr lvl="0">
              <a:buClr>
                <a:schemeClr val="tx2"/>
              </a:buClr>
              <a:buNone/>
            </a:pPr>
            <a:r>
              <a:rPr lang="el-GR" sz="2600" b="1" dirty="0" smtClean="0">
                <a:solidFill>
                  <a:srgbClr val="0070C0"/>
                </a:solidFill>
                <a:latin typeface="+mj-lt"/>
              </a:rPr>
              <a:t>                              </a:t>
            </a:r>
            <a:r>
              <a:rPr lang="el-GR" sz="2200" dirty="0" smtClean="0">
                <a:solidFill>
                  <a:schemeClr val="tx2"/>
                </a:solidFill>
                <a:latin typeface="+mj-lt"/>
                <a:ea typeface="+mj-ea"/>
                <a:cs typeface="+mj-cs"/>
              </a:rPr>
              <a:t>(</a:t>
            </a:r>
            <a:r>
              <a:rPr lang="el-GR" sz="2200" dirty="0" err="1" smtClean="0">
                <a:solidFill>
                  <a:schemeClr val="tx2"/>
                </a:solidFill>
                <a:latin typeface="+mj-lt"/>
                <a:ea typeface="+mj-ea"/>
                <a:cs typeface="+mj-cs"/>
              </a:rPr>
              <a:t>α΄τεύχος</a:t>
            </a:r>
            <a:r>
              <a:rPr lang="el-GR" sz="2200" dirty="0" smtClean="0">
                <a:solidFill>
                  <a:schemeClr val="tx2"/>
                </a:solidFill>
                <a:latin typeface="+mj-lt"/>
                <a:ea typeface="+mj-ea"/>
                <a:cs typeface="+mj-cs"/>
              </a:rPr>
              <a:t>  </a:t>
            </a:r>
            <a:r>
              <a:rPr lang="el-GR" sz="2200" dirty="0" smtClean="0">
                <a:solidFill>
                  <a:schemeClr val="tx2"/>
                </a:solidFill>
                <a:ea typeface="+mj-ea"/>
                <a:cs typeface="+mj-cs"/>
              </a:rPr>
              <a:t>&amp; </a:t>
            </a:r>
            <a:r>
              <a:rPr lang="el-GR" sz="2200" dirty="0" err="1" smtClean="0">
                <a:solidFill>
                  <a:schemeClr val="tx2"/>
                </a:solidFill>
                <a:latin typeface="+mj-lt"/>
                <a:ea typeface="+mj-ea"/>
                <a:cs typeface="+mj-cs"/>
              </a:rPr>
              <a:t>β΄τεύχος</a:t>
            </a:r>
            <a:r>
              <a:rPr lang="el-GR" sz="2200" dirty="0" smtClean="0">
                <a:solidFill>
                  <a:schemeClr val="tx2"/>
                </a:solidFill>
                <a:latin typeface="+mj-lt"/>
                <a:ea typeface="+mj-ea"/>
                <a:cs typeface="+mj-cs"/>
              </a:rPr>
              <a:t>)</a:t>
            </a:r>
          </a:p>
          <a:p>
            <a:pPr lvl="0">
              <a:buClr>
                <a:schemeClr val="tx2"/>
              </a:buClr>
              <a:buFont typeface="Wingdings" pitchFamily="2" charset="2"/>
              <a:buChar char="q"/>
            </a:pPr>
            <a:endParaRPr lang="el-GR" sz="2600" b="1" dirty="0" smtClean="0">
              <a:solidFill>
                <a:srgbClr val="0070C0"/>
              </a:solidFill>
              <a:latin typeface="+mj-lt"/>
            </a:endParaRPr>
          </a:p>
          <a:p>
            <a:pPr lvl="0">
              <a:buClr>
                <a:schemeClr val="tx2"/>
              </a:buClr>
              <a:buFont typeface="Wingdings" pitchFamily="2" charset="2"/>
              <a:buChar char="q"/>
            </a:pPr>
            <a:r>
              <a:rPr lang="el-GR" sz="2400" b="1" dirty="0" smtClean="0">
                <a:solidFill>
                  <a:srgbClr val="0070C0"/>
                </a:solidFill>
                <a:latin typeface="+mj-lt"/>
              </a:rPr>
              <a:t> Βιβλίο Εκπαιδευτικού</a:t>
            </a:r>
          </a:p>
          <a:p>
            <a:pPr lvl="0">
              <a:buClr>
                <a:schemeClr val="tx2"/>
              </a:buClr>
              <a:buNone/>
            </a:pPr>
            <a:r>
              <a:rPr lang="el-GR" sz="2400" b="1" dirty="0" smtClean="0">
                <a:solidFill>
                  <a:srgbClr val="0070C0"/>
                </a:solidFill>
                <a:latin typeface="+mj-lt"/>
              </a:rPr>
              <a:t>                                            </a:t>
            </a:r>
            <a:r>
              <a:rPr lang="el-GR" sz="2200" dirty="0" smtClean="0">
                <a:solidFill>
                  <a:schemeClr val="tx2"/>
                </a:solidFill>
                <a:latin typeface="+mj-lt"/>
                <a:ea typeface="+mj-ea"/>
                <a:cs typeface="+mj-cs"/>
              </a:rPr>
              <a:t>(ένα τεύχος)</a:t>
            </a:r>
            <a:endParaRPr lang="el-GR" sz="2200" dirty="0">
              <a:solidFill>
                <a:schemeClr val="tx2"/>
              </a:solidFill>
              <a:latin typeface="+mj-lt"/>
              <a:ea typeface="+mj-ea"/>
              <a:cs typeface="+mj-cs"/>
            </a:endParaRPr>
          </a:p>
        </p:txBody>
      </p:sp>
      <p:sp>
        <p:nvSpPr>
          <p:cNvPr id="4" name="3 - Ορθογώνιο"/>
          <p:cNvSpPr/>
          <p:nvPr/>
        </p:nvSpPr>
        <p:spPr>
          <a:xfrm>
            <a:off x="1547664" y="692696"/>
            <a:ext cx="6688088" cy="1077218"/>
          </a:xfrm>
          <a:prstGeom prst="rect">
            <a:avLst/>
          </a:prstGeom>
        </p:spPr>
        <p:txBody>
          <a:bodyPr wrap="square">
            <a:spAutoFit/>
          </a:bodyPr>
          <a:lstStyle/>
          <a:p>
            <a:pPr algn="ctr"/>
            <a:r>
              <a:rPr lang="el-GR" sz="3200" b="1" dirty="0" smtClean="0">
                <a:solidFill>
                  <a:srgbClr val="002060"/>
                </a:solidFill>
                <a:latin typeface="+mj-lt"/>
              </a:rPr>
              <a:t>Το διδακτικό πακέτο περιλαμβάνει:</a:t>
            </a:r>
            <a:endParaRPr lang="en-US" sz="3200" b="1" dirty="0">
              <a:solidFill>
                <a:srgbClr val="002060"/>
              </a:solidFill>
              <a:latin typeface="+mj-lt"/>
            </a:endParaRPr>
          </a:p>
        </p:txBody>
      </p:sp>
      <p:pic>
        <p:nvPicPr>
          <p:cNvPr id="5" name="Picture 3"/>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1"/>
            <a:ext cx="1403648" cy="6858001"/>
          </a:xfrm>
          <a:prstGeom prst="rect">
            <a:avLst/>
          </a:prstGeom>
          <a:noFill/>
          <a:ln w="9525">
            <a:noFill/>
            <a:miter lim="800000"/>
            <a:headEnd/>
            <a:tailEnd/>
          </a:ln>
        </p:spPr>
      </p:pic>
    </p:spTree>
    <p:extLst>
      <p:ext uri="{BB962C8B-B14F-4D97-AF65-F5344CB8AC3E}">
        <p14:creationId xmlns:p14="http://schemas.microsoft.com/office/powerpoint/2010/main" val="284955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vertic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vertical)">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1"/>
            <a:ext cx="1331640" cy="6858001"/>
          </a:xfrm>
          <a:prstGeom prst="rect">
            <a:avLst/>
          </a:prstGeom>
          <a:noFill/>
          <a:ln w="9525">
            <a:noFill/>
            <a:miter lim="800000"/>
            <a:headEnd/>
            <a:tailEnd/>
          </a:ln>
        </p:spPr>
      </p:pic>
      <p:sp>
        <p:nvSpPr>
          <p:cNvPr id="4" name="3 - Τίτλος"/>
          <p:cNvSpPr>
            <a:spLocks noGrp="1"/>
          </p:cNvSpPr>
          <p:nvPr>
            <p:ph type="title"/>
          </p:nvPr>
        </p:nvSpPr>
        <p:spPr>
          <a:xfrm>
            <a:off x="1403648" y="548680"/>
            <a:ext cx="7293496" cy="792088"/>
          </a:xfrm>
        </p:spPr>
        <p:txBody>
          <a:bodyPr>
            <a:noAutofit/>
          </a:bodyPr>
          <a:lstStyle/>
          <a:p>
            <a:pPr>
              <a:lnSpc>
                <a:spcPct val="120000"/>
              </a:lnSpc>
            </a:pPr>
            <a:r>
              <a:rPr lang="el-GR" sz="3200" b="1" dirty="0" smtClean="0">
                <a:solidFill>
                  <a:srgbClr val="002060"/>
                </a:solidFill>
              </a:rPr>
              <a:t>Περιεχόμενα – διδακτικός χρόνος</a:t>
            </a:r>
            <a:endParaRPr lang="el-GR" sz="3200" b="1" dirty="0">
              <a:solidFill>
                <a:srgbClr val="002060"/>
              </a:solidFill>
            </a:endParaRPr>
          </a:p>
        </p:txBody>
      </p:sp>
      <p:sp>
        <p:nvSpPr>
          <p:cNvPr id="5" name="4 - Θέση κειμένου"/>
          <p:cNvSpPr>
            <a:spLocks noGrp="1"/>
          </p:cNvSpPr>
          <p:nvPr>
            <p:ph idx="1"/>
          </p:nvPr>
        </p:nvSpPr>
        <p:spPr>
          <a:xfrm>
            <a:off x="1403648" y="1268760"/>
            <a:ext cx="7488832" cy="4968552"/>
          </a:xfrm>
        </p:spPr>
        <p:txBody>
          <a:bodyPr>
            <a:normAutofit fontScale="92500" lnSpcReduction="10000"/>
          </a:bodyPr>
          <a:lstStyle/>
          <a:p>
            <a:pPr>
              <a:buNone/>
            </a:pPr>
            <a:endParaRPr lang="el-GR" dirty="0" smtClean="0"/>
          </a:p>
          <a:p>
            <a:pPr>
              <a:buFont typeface="Wingdings" pitchFamily="2" charset="2"/>
              <a:buChar char="Ø"/>
            </a:pPr>
            <a:r>
              <a:rPr lang="el-GR" dirty="0" smtClean="0">
                <a:solidFill>
                  <a:schemeClr val="tx2"/>
                </a:solidFill>
                <a:latin typeface="+mj-lt"/>
                <a:ea typeface="+mj-ea"/>
                <a:cs typeface="+mj-cs"/>
              </a:rPr>
              <a:t>ενότητες: </a:t>
            </a:r>
            <a:r>
              <a:rPr lang="el-GR" dirty="0" smtClean="0">
                <a:latin typeface="+mj-lt"/>
                <a:ea typeface="+mj-ea"/>
                <a:cs typeface="+mj-cs"/>
              </a:rPr>
              <a:t>8</a:t>
            </a:r>
          </a:p>
          <a:p>
            <a:pPr algn="just">
              <a:buFont typeface="Wingdings" pitchFamily="2" charset="2"/>
              <a:buChar char="Ø"/>
            </a:pPr>
            <a:r>
              <a:rPr lang="el-GR" dirty="0" smtClean="0">
                <a:solidFill>
                  <a:schemeClr val="tx2"/>
                </a:solidFill>
                <a:latin typeface="+mj-lt"/>
                <a:ea typeface="+mj-ea"/>
                <a:cs typeface="+mj-cs"/>
              </a:rPr>
              <a:t> κεφάλαια: </a:t>
            </a:r>
            <a:r>
              <a:rPr lang="el-GR" dirty="0" smtClean="0">
                <a:solidFill>
                  <a:srgbClr val="FF0000"/>
                </a:solidFill>
                <a:latin typeface="+mj-lt"/>
                <a:ea typeface="+mj-ea"/>
                <a:cs typeface="+mj-cs"/>
              </a:rPr>
              <a:t>52</a:t>
            </a:r>
            <a:r>
              <a:rPr lang="el-GR" dirty="0" smtClean="0">
                <a:solidFill>
                  <a:schemeClr val="tx2"/>
                </a:solidFill>
                <a:latin typeface="+mj-lt"/>
                <a:ea typeface="+mj-ea"/>
                <a:cs typeface="+mj-cs"/>
              </a:rPr>
              <a:t> </a:t>
            </a:r>
          </a:p>
          <a:p>
            <a:pPr algn="just">
              <a:buFont typeface="Wingdings" pitchFamily="2" charset="2"/>
              <a:buChar char="Ø"/>
            </a:pPr>
            <a:r>
              <a:rPr lang="el-GR" dirty="0" smtClean="0">
                <a:solidFill>
                  <a:schemeClr val="tx2"/>
                </a:solidFill>
                <a:latin typeface="+mj-lt"/>
                <a:ea typeface="+mj-ea"/>
                <a:cs typeface="+mj-cs"/>
              </a:rPr>
              <a:t> επαναληπτικά κεφάλαια: </a:t>
            </a:r>
            <a:r>
              <a:rPr lang="el-GR" dirty="0" smtClean="0">
                <a:solidFill>
                  <a:srgbClr val="FF0000"/>
                </a:solidFill>
                <a:latin typeface="+mj-lt"/>
                <a:ea typeface="+mj-ea"/>
                <a:cs typeface="+mj-cs"/>
              </a:rPr>
              <a:t>8</a:t>
            </a:r>
          </a:p>
          <a:p>
            <a:pPr algn="just">
              <a:buNone/>
            </a:pPr>
            <a:endParaRPr lang="el-GR" dirty="0" smtClean="0">
              <a:solidFill>
                <a:schemeClr val="tx2"/>
              </a:solidFill>
              <a:latin typeface="+mj-lt"/>
              <a:ea typeface="+mj-ea"/>
              <a:cs typeface="+mj-cs"/>
            </a:endParaRPr>
          </a:p>
          <a:p>
            <a:pPr algn="just">
              <a:spcBef>
                <a:spcPts val="600"/>
              </a:spcBef>
              <a:buNone/>
            </a:pPr>
            <a:r>
              <a:rPr lang="el-GR" dirty="0" smtClean="0">
                <a:solidFill>
                  <a:schemeClr val="tx2"/>
                </a:solidFill>
                <a:latin typeface="+mj-lt"/>
                <a:ea typeface="+mj-ea"/>
                <a:cs typeface="+mj-cs"/>
              </a:rPr>
              <a:t>  </a:t>
            </a:r>
            <a:r>
              <a:rPr lang="el-GR" sz="2200" b="1" i="1" dirty="0" smtClean="0">
                <a:solidFill>
                  <a:schemeClr val="tx2"/>
                </a:solidFill>
                <a:latin typeface="+mj-lt"/>
                <a:ea typeface="+mj-ea"/>
                <a:cs typeface="+mj-cs"/>
              </a:rPr>
              <a:t>Σημείωση: Όλα τα κεφάλαια του ΒΜ είναι  δισέλιδα και  συνοδεύονται από τα αντίστοιχα δισέλιδα στο ΤΕ. </a:t>
            </a:r>
            <a:endParaRPr lang="el-GR" b="1" i="1" dirty="0" smtClean="0">
              <a:solidFill>
                <a:schemeClr val="tx2"/>
              </a:solidFill>
              <a:latin typeface="+mj-lt"/>
              <a:ea typeface="+mj-ea"/>
              <a:cs typeface="+mj-cs"/>
            </a:endParaRPr>
          </a:p>
          <a:p>
            <a:pPr algn="just"/>
            <a:endParaRPr lang="el-GR" dirty="0" smtClean="0">
              <a:solidFill>
                <a:schemeClr val="tx2"/>
              </a:solidFill>
              <a:latin typeface="+mj-lt"/>
              <a:ea typeface="+mj-ea"/>
              <a:cs typeface="+mj-cs"/>
            </a:endParaRPr>
          </a:p>
          <a:p>
            <a:pPr algn="just">
              <a:buNone/>
            </a:pPr>
            <a:r>
              <a:rPr lang="el-GR" dirty="0" smtClean="0">
                <a:solidFill>
                  <a:schemeClr val="tx2"/>
                </a:solidFill>
                <a:latin typeface="+mj-lt"/>
                <a:ea typeface="+mj-ea"/>
                <a:cs typeface="+mj-cs"/>
              </a:rPr>
              <a:t>  Προτείνεται να διατεθούν </a:t>
            </a:r>
            <a:r>
              <a:rPr lang="el-GR" dirty="0" smtClean="0">
                <a:solidFill>
                  <a:srgbClr val="FF0000"/>
                </a:solidFill>
                <a:latin typeface="+mj-lt"/>
                <a:ea typeface="+mj-ea"/>
                <a:cs typeface="+mj-cs"/>
              </a:rPr>
              <a:t>2 διδακτικές ώρες </a:t>
            </a:r>
            <a:r>
              <a:rPr lang="el-GR" dirty="0" smtClean="0">
                <a:solidFill>
                  <a:schemeClr val="tx2"/>
                </a:solidFill>
                <a:latin typeface="+mj-lt"/>
                <a:ea typeface="+mj-ea"/>
                <a:cs typeface="+mj-cs"/>
              </a:rPr>
              <a:t>για κάθε κεφάλαιο, αντιστοιχούν σε 120 διδακτικές ώρες συνολικά, που είναι περίπου και οι πραγματικές διδακτικές ώρες του σχολικού έτους (οι διατιθέμενες είναι 140).</a:t>
            </a: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547664" y="188640"/>
            <a:ext cx="7416824" cy="2311896"/>
          </a:xfrm>
          <a:noFill/>
        </p:spPr>
        <p:txBody>
          <a:bodyPr/>
          <a:lstStyle/>
          <a:p>
            <a:pPr algn="ctr">
              <a:lnSpc>
                <a:spcPct val="120000"/>
              </a:lnSpc>
            </a:pPr>
            <a:r>
              <a:rPr lang="el-GR" sz="4400" dirty="0" smtClean="0">
                <a:solidFill>
                  <a:srgbClr val="0070C0"/>
                </a:solidFill>
              </a:rPr>
              <a:t>Βιβλίο του Μαθητή</a:t>
            </a:r>
            <a:r>
              <a:rPr lang="el-GR" sz="4400" dirty="0" smtClean="0"/>
              <a:t> (</a:t>
            </a:r>
            <a:r>
              <a:rPr lang="el-GR" sz="4400" dirty="0" err="1" smtClean="0"/>
              <a:t>α΄τεύχος</a:t>
            </a:r>
            <a:r>
              <a:rPr lang="el-GR" sz="4400" dirty="0" smtClean="0"/>
              <a:t>   -  </a:t>
            </a:r>
            <a:r>
              <a:rPr lang="el-GR" sz="4400" dirty="0" err="1" smtClean="0"/>
              <a:t>β΄τεύχος</a:t>
            </a:r>
            <a:r>
              <a:rPr lang="el-GR" sz="4400" dirty="0" smtClean="0"/>
              <a:t>)</a:t>
            </a:r>
            <a:endParaRPr lang="el-GR" dirty="0">
              <a:solidFill>
                <a:srgbClr val="002060"/>
              </a:solidFill>
              <a:effectLst/>
            </a:endParaRPr>
          </a:p>
        </p:txBody>
      </p:sp>
      <p:pic>
        <p:nvPicPr>
          <p:cNvPr id="3" name="Picture 3"/>
          <p:cNvPicPr>
            <a:picLocks noChangeAspect="1" noChangeArrowheads="1"/>
          </p:cNvPicPr>
          <p:nvPr/>
        </p:nvPicPr>
        <p:blipFill>
          <a:blip r:embed="rId2" cstate="print">
            <a:duotone>
              <a:schemeClr val="accent2">
                <a:shade val="45000"/>
                <a:satMod val="135000"/>
              </a:schemeClr>
              <a:prstClr val="white"/>
            </a:duotone>
          </a:blip>
          <a:srcRect/>
          <a:stretch>
            <a:fillRect/>
          </a:stretch>
        </p:blipFill>
        <p:spPr bwMode="auto">
          <a:xfrm>
            <a:off x="0" y="-1"/>
            <a:ext cx="1403648" cy="6858001"/>
          </a:xfrm>
          <a:prstGeom prst="rect">
            <a:avLst/>
          </a:prstGeom>
          <a:noFill/>
          <a:ln w="9525">
            <a:noFill/>
            <a:miter lim="800000"/>
            <a:headEnd/>
            <a:tailEnd/>
          </a:ln>
        </p:spPr>
      </p:pic>
      <p:pic>
        <p:nvPicPr>
          <p:cNvPr id="26625" name="Picture 1"/>
          <p:cNvPicPr>
            <a:picLocks noChangeAspect="1" noChangeArrowheads="1"/>
          </p:cNvPicPr>
          <p:nvPr/>
        </p:nvPicPr>
        <p:blipFill>
          <a:blip r:embed="rId3" cstate="print"/>
          <a:srcRect/>
          <a:stretch>
            <a:fillRect/>
          </a:stretch>
        </p:blipFill>
        <p:spPr bwMode="auto">
          <a:xfrm>
            <a:off x="2103115" y="2564904"/>
            <a:ext cx="2828925" cy="4010025"/>
          </a:xfrm>
          <a:prstGeom prst="rect">
            <a:avLst/>
          </a:prstGeom>
          <a:noFill/>
          <a:ln w="9525">
            <a:noFill/>
            <a:miter lim="800000"/>
            <a:headEnd/>
            <a:tailEnd/>
          </a:ln>
        </p:spPr>
      </p:pic>
      <p:pic>
        <p:nvPicPr>
          <p:cNvPr id="26626" name="Picture 2"/>
          <p:cNvPicPr>
            <a:picLocks noChangeAspect="1" noChangeArrowheads="1"/>
          </p:cNvPicPr>
          <p:nvPr/>
        </p:nvPicPr>
        <p:blipFill>
          <a:blip r:embed="rId4" cstate="print"/>
          <a:srcRect/>
          <a:stretch>
            <a:fillRect/>
          </a:stretch>
        </p:blipFill>
        <p:spPr bwMode="auto">
          <a:xfrm>
            <a:off x="5724128" y="2768302"/>
            <a:ext cx="2800350" cy="3829050"/>
          </a:xfrm>
          <a:prstGeom prst="rect">
            <a:avLst/>
          </a:prstGeom>
          <a:noFill/>
          <a:ln w="9525">
            <a:noFill/>
            <a:miter lim="800000"/>
            <a:headEnd/>
            <a:tailEnd/>
          </a:ln>
        </p:spPr>
      </p:pic>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1"/>
            <a:ext cx="1331640" cy="6858001"/>
          </a:xfrm>
          <a:prstGeom prst="rect">
            <a:avLst/>
          </a:prstGeom>
          <a:noFill/>
          <a:ln w="9525">
            <a:noFill/>
            <a:miter lim="800000"/>
            <a:headEnd/>
            <a:tailEnd/>
          </a:ln>
        </p:spPr>
      </p:pic>
      <p:sp>
        <p:nvSpPr>
          <p:cNvPr id="4" name="3 - Τίτλος"/>
          <p:cNvSpPr>
            <a:spLocks noGrp="1"/>
          </p:cNvSpPr>
          <p:nvPr>
            <p:ph type="title"/>
          </p:nvPr>
        </p:nvSpPr>
        <p:spPr>
          <a:xfrm>
            <a:off x="1403648" y="548680"/>
            <a:ext cx="7293496" cy="1066800"/>
          </a:xfrm>
        </p:spPr>
        <p:txBody>
          <a:bodyPr>
            <a:noAutofit/>
          </a:bodyPr>
          <a:lstStyle/>
          <a:p>
            <a:pPr>
              <a:lnSpc>
                <a:spcPct val="120000"/>
              </a:lnSpc>
            </a:pPr>
            <a:r>
              <a:rPr lang="el-GR" sz="3200" b="1" dirty="0" smtClean="0">
                <a:solidFill>
                  <a:srgbClr val="002060"/>
                </a:solidFill>
              </a:rPr>
              <a:t>Βιβλίο του Μαθητή (ΒΜ) </a:t>
            </a:r>
            <a:endParaRPr lang="el-GR" sz="3200" b="1" dirty="0">
              <a:solidFill>
                <a:srgbClr val="002060"/>
              </a:solidFill>
            </a:endParaRPr>
          </a:p>
        </p:txBody>
      </p:sp>
      <p:sp>
        <p:nvSpPr>
          <p:cNvPr id="5" name="4 - Θέση κειμένου"/>
          <p:cNvSpPr>
            <a:spLocks noGrp="1"/>
          </p:cNvSpPr>
          <p:nvPr>
            <p:ph idx="1"/>
          </p:nvPr>
        </p:nvSpPr>
        <p:spPr>
          <a:xfrm>
            <a:off x="1331640" y="1772816"/>
            <a:ext cx="7344816" cy="4752528"/>
          </a:xfrm>
        </p:spPr>
        <p:txBody>
          <a:bodyPr>
            <a:normAutofit lnSpcReduction="10000"/>
          </a:bodyPr>
          <a:lstStyle/>
          <a:p>
            <a:pPr algn="just">
              <a:lnSpc>
                <a:spcPct val="120000"/>
              </a:lnSpc>
              <a:buFont typeface="Wingdings" pitchFamily="2" charset="2"/>
              <a:buChar char="q"/>
            </a:pPr>
            <a:r>
              <a:rPr lang="el-GR" dirty="0" smtClean="0"/>
              <a:t> </a:t>
            </a:r>
            <a:r>
              <a:rPr lang="el-GR" sz="2600" dirty="0" smtClean="0">
                <a:solidFill>
                  <a:schemeClr val="tx2"/>
                </a:solidFill>
                <a:latin typeface="+mj-lt"/>
                <a:ea typeface="+mj-ea"/>
                <a:cs typeface="+mj-cs"/>
              </a:rPr>
              <a:t>Στο ΒΜ εμφανίζονται 4 ήρωες, στην ηλικία των παιδιών της Ε΄ τάξης, η Αγγελική, η Δανάη, ο </a:t>
            </a:r>
            <a:r>
              <a:rPr lang="el-GR" sz="2600" dirty="0" err="1" smtClean="0">
                <a:solidFill>
                  <a:schemeClr val="tx2"/>
                </a:solidFill>
                <a:latin typeface="+mj-lt"/>
                <a:ea typeface="+mj-ea"/>
                <a:cs typeface="+mj-cs"/>
              </a:rPr>
              <a:t>Αντρέι</a:t>
            </a:r>
            <a:r>
              <a:rPr lang="el-GR" sz="2600" dirty="0" smtClean="0">
                <a:solidFill>
                  <a:schemeClr val="tx2"/>
                </a:solidFill>
                <a:latin typeface="+mj-lt"/>
                <a:ea typeface="+mj-ea"/>
                <a:cs typeface="+mj-cs"/>
              </a:rPr>
              <a:t> και ο Νίκος. </a:t>
            </a:r>
          </a:p>
          <a:p>
            <a:pPr algn="just">
              <a:lnSpc>
                <a:spcPct val="120000"/>
              </a:lnSpc>
              <a:buNone/>
            </a:pPr>
            <a:endParaRPr lang="el-GR" sz="2600" dirty="0" smtClean="0">
              <a:solidFill>
                <a:schemeClr val="tx2"/>
              </a:solidFill>
              <a:latin typeface="+mj-lt"/>
              <a:ea typeface="+mj-ea"/>
              <a:cs typeface="+mj-cs"/>
            </a:endParaRPr>
          </a:p>
          <a:p>
            <a:pPr algn="just">
              <a:lnSpc>
                <a:spcPct val="120000"/>
              </a:lnSpc>
              <a:buNone/>
            </a:pPr>
            <a:endParaRPr lang="el-GR" sz="2600" dirty="0" smtClean="0">
              <a:solidFill>
                <a:schemeClr val="tx2"/>
              </a:solidFill>
              <a:latin typeface="+mj-lt"/>
              <a:ea typeface="+mj-ea"/>
              <a:cs typeface="+mj-cs"/>
            </a:endParaRPr>
          </a:p>
          <a:p>
            <a:pPr algn="just">
              <a:lnSpc>
                <a:spcPct val="120000"/>
              </a:lnSpc>
              <a:buFont typeface="Wingdings" pitchFamily="2" charset="2"/>
              <a:buChar char="q"/>
            </a:pPr>
            <a:r>
              <a:rPr lang="el-GR" sz="2600" dirty="0" smtClean="0">
                <a:solidFill>
                  <a:schemeClr val="tx2"/>
                </a:solidFill>
                <a:latin typeface="+mj-lt"/>
                <a:ea typeface="+mj-ea"/>
                <a:cs typeface="+mj-cs"/>
              </a:rPr>
              <a:t> Οι ήρωες υποστηρίζουν τη </a:t>
            </a:r>
            <a:r>
              <a:rPr lang="el-GR" sz="2600" dirty="0" err="1" smtClean="0">
                <a:solidFill>
                  <a:schemeClr val="tx2"/>
                </a:solidFill>
                <a:latin typeface="+mj-lt"/>
                <a:ea typeface="+mj-ea"/>
                <a:cs typeface="+mj-cs"/>
              </a:rPr>
              <a:t>σεναριακή</a:t>
            </a:r>
            <a:r>
              <a:rPr lang="el-GR" sz="2600" dirty="0" smtClean="0">
                <a:solidFill>
                  <a:schemeClr val="tx2"/>
                </a:solidFill>
                <a:latin typeface="+mj-lt"/>
                <a:ea typeface="+mj-ea"/>
                <a:cs typeface="+mj-cs"/>
              </a:rPr>
              <a:t> δομή του κεφαλαίου, προτείνουν διαφορετικούς τρόπους προσέγγισης μιας δραστηριότητας ή συμμετέχουν στις δραστηριότητες με την παρουσία τους.</a:t>
            </a: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259632" y="1484784"/>
            <a:ext cx="7560000" cy="4032000"/>
          </a:xfrm>
          <a:prstGeom prst="rect">
            <a:avLst/>
          </a:prstGeom>
          <a:noFill/>
          <a:ln w="9525">
            <a:noFill/>
            <a:miter lim="800000"/>
            <a:headEnd/>
            <a:tailEnd/>
          </a:ln>
        </p:spPr>
      </p:pic>
      <p:sp>
        <p:nvSpPr>
          <p:cNvPr id="3" name="2 - Τίτλος"/>
          <p:cNvSpPr>
            <a:spLocks noGrp="1"/>
          </p:cNvSpPr>
          <p:nvPr>
            <p:ph type="title"/>
          </p:nvPr>
        </p:nvSpPr>
        <p:spPr>
          <a:xfrm>
            <a:off x="1619672" y="620688"/>
            <a:ext cx="8229600" cy="792088"/>
          </a:xfrm>
        </p:spPr>
        <p:txBody>
          <a:bodyPr>
            <a:normAutofit/>
          </a:bodyPr>
          <a:lstStyle/>
          <a:p>
            <a:r>
              <a:rPr lang="el-GR" sz="3200" b="1" dirty="0" smtClean="0">
                <a:solidFill>
                  <a:srgbClr val="002060"/>
                </a:solidFill>
              </a:rPr>
              <a:t>Οι ήρωες του Βιβλίου</a:t>
            </a:r>
            <a:endParaRPr lang="el-GR" sz="3200" b="1" dirty="0">
              <a:solidFill>
                <a:srgbClr val="002060"/>
              </a:solidFill>
            </a:endParaRPr>
          </a:p>
        </p:txBody>
      </p:sp>
      <p:pic>
        <p:nvPicPr>
          <p:cNvPr id="4" name="Picture 3"/>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0" y="-1"/>
            <a:ext cx="1331640" cy="6858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2860" y="548680"/>
            <a:ext cx="9121140" cy="6294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475656" y="692696"/>
            <a:ext cx="7293496" cy="1066800"/>
          </a:xfrm>
        </p:spPr>
        <p:txBody>
          <a:bodyPr/>
          <a:lstStyle/>
          <a:p>
            <a:r>
              <a:rPr lang="el-GR" sz="3600" b="1" dirty="0" smtClean="0"/>
              <a:t>Γενικές αρχές</a:t>
            </a:r>
            <a:endParaRPr lang="el-GR" sz="3600" b="1" dirty="0"/>
          </a:p>
        </p:txBody>
      </p:sp>
      <p:sp>
        <p:nvSpPr>
          <p:cNvPr id="5" name="4 - Θέση περιεχομένου"/>
          <p:cNvSpPr>
            <a:spLocks noGrp="1"/>
          </p:cNvSpPr>
          <p:nvPr>
            <p:ph idx="1"/>
          </p:nvPr>
        </p:nvSpPr>
        <p:spPr>
          <a:xfrm>
            <a:off x="1331640" y="1844824"/>
            <a:ext cx="7355160" cy="4729712"/>
          </a:xfrm>
        </p:spPr>
        <p:txBody>
          <a:bodyPr>
            <a:normAutofit/>
          </a:bodyPr>
          <a:lstStyle/>
          <a:p>
            <a:pPr algn="just">
              <a:lnSpc>
                <a:spcPct val="120000"/>
              </a:lnSpc>
              <a:buClr>
                <a:schemeClr val="tx2"/>
              </a:buClr>
              <a:buFont typeface="Wingdings" pitchFamily="2" charset="2"/>
              <a:buChar char="q"/>
            </a:pPr>
            <a:r>
              <a:rPr lang="el-GR" dirty="0" smtClean="0"/>
              <a:t> </a:t>
            </a:r>
            <a:r>
              <a:rPr lang="el-GR" sz="2400" dirty="0" smtClean="0">
                <a:solidFill>
                  <a:schemeClr val="tx2"/>
                </a:solidFill>
                <a:latin typeface="+mj-lt"/>
                <a:ea typeface="+mj-ea"/>
                <a:cs typeface="+mj-cs"/>
              </a:rPr>
              <a:t>Το εκπαιδευτικό υλικό που αναπτύχθηκε για τα Μαθηματικά της Ε΄ τάξης Δημοτικού βασίζεται:</a:t>
            </a:r>
          </a:p>
          <a:p>
            <a:pPr algn="just">
              <a:lnSpc>
                <a:spcPct val="120000"/>
              </a:lnSpc>
              <a:buClr>
                <a:schemeClr val="tx2"/>
              </a:buClr>
            </a:pPr>
            <a:endParaRPr lang="el-GR" sz="2400" dirty="0" smtClean="0">
              <a:latin typeface="+mj-lt"/>
            </a:endParaRPr>
          </a:p>
          <a:p>
            <a:pPr algn="just">
              <a:lnSpc>
                <a:spcPct val="120000"/>
              </a:lnSpc>
              <a:buClr>
                <a:schemeClr val="tx2"/>
              </a:buClr>
              <a:buFont typeface="Wingdings" pitchFamily="2" charset="2"/>
              <a:buChar char="Ø"/>
            </a:pPr>
            <a:r>
              <a:rPr lang="el-GR" sz="2400" i="1" dirty="0" smtClean="0">
                <a:latin typeface="+mj-lt"/>
              </a:rPr>
              <a:t> </a:t>
            </a:r>
            <a:r>
              <a:rPr lang="el-GR" sz="2400" dirty="0" smtClean="0">
                <a:solidFill>
                  <a:schemeClr val="tx2"/>
                </a:solidFill>
                <a:latin typeface="+mj-lt"/>
                <a:ea typeface="+mj-ea"/>
                <a:cs typeface="+mj-cs"/>
              </a:rPr>
              <a:t>Στο</a:t>
            </a:r>
            <a:r>
              <a:rPr lang="el-GR" sz="2400" i="1" dirty="0" smtClean="0">
                <a:latin typeface="+mj-lt"/>
              </a:rPr>
              <a:t> </a:t>
            </a:r>
            <a:r>
              <a:rPr lang="el-GR" sz="2400" b="1" i="1" dirty="0" smtClean="0">
                <a:solidFill>
                  <a:srgbClr val="002060"/>
                </a:solidFill>
                <a:latin typeface="+mj-lt"/>
              </a:rPr>
              <a:t>ισχύον Αναλυτικό Πρόγραμμα  </a:t>
            </a:r>
            <a:r>
              <a:rPr lang="el-GR" sz="2400" dirty="0" smtClean="0">
                <a:solidFill>
                  <a:schemeClr val="tx2"/>
                </a:solidFill>
                <a:latin typeface="+mj-lt"/>
                <a:ea typeface="+mj-ea"/>
                <a:cs typeface="+mj-cs"/>
              </a:rPr>
              <a:t>(ΔΕΠΠΣ – ΑΠΣ), </a:t>
            </a:r>
          </a:p>
          <a:p>
            <a:pPr algn="just">
              <a:lnSpc>
                <a:spcPct val="120000"/>
              </a:lnSpc>
              <a:buClr>
                <a:schemeClr val="tx2"/>
              </a:buClr>
            </a:pPr>
            <a:endParaRPr lang="el-GR" sz="2400" dirty="0" smtClean="0">
              <a:latin typeface="+mj-lt"/>
            </a:endParaRPr>
          </a:p>
          <a:p>
            <a:pPr algn="just">
              <a:lnSpc>
                <a:spcPct val="120000"/>
              </a:lnSpc>
              <a:buClr>
                <a:schemeClr val="tx2"/>
              </a:buClr>
              <a:buFont typeface="Wingdings" pitchFamily="2" charset="2"/>
              <a:buChar char="Ø"/>
            </a:pPr>
            <a:r>
              <a:rPr lang="el-GR" sz="2400" i="1" dirty="0" smtClean="0">
                <a:latin typeface="+mj-lt"/>
              </a:rPr>
              <a:t> </a:t>
            </a:r>
            <a:r>
              <a:rPr lang="el-GR" sz="2400" dirty="0" smtClean="0">
                <a:solidFill>
                  <a:schemeClr val="tx2"/>
                </a:solidFill>
                <a:latin typeface="+mj-lt"/>
                <a:ea typeface="+mj-ea"/>
                <a:cs typeface="+mj-cs"/>
              </a:rPr>
              <a:t>Στο</a:t>
            </a:r>
            <a:r>
              <a:rPr lang="el-GR" sz="2400" i="1" dirty="0" smtClean="0">
                <a:latin typeface="+mj-lt"/>
              </a:rPr>
              <a:t> </a:t>
            </a:r>
            <a:r>
              <a:rPr lang="el-GR" sz="2400" b="1" i="1" dirty="0" smtClean="0">
                <a:solidFill>
                  <a:srgbClr val="002060"/>
                </a:solidFill>
                <a:latin typeface="+mj-lt"/>
              </a:rPr>
              <a:t>συμπληρωματικό προς το ισχύον Αναλυτικό Πρόγραμμα </a:t>
            </a:r>
            <a:r>
              <a:rPr lang="el-GR" sz="2400" dirty="0" smtClean="0">
                <a:solidFill>
                  <a:schemeClr val="tx2"/>
                </a:solidFill>
                <a:latin typeface="+mj-lt"/>
                <a:ea typeface="+mj-ea"/>
                <a:cs typeface="+mj-cs"/>
              </a:rPr>
              <a:t>(ΝΠΣ)</a:t>
            </a:r>
            <a:r>
              <a:rPr lang="el-GR" sz="2400" dirty="0" smtClean="0">
                <a:latin typeface="+mj-lt"/>
              </a:rPr>
              <a:t>. </a:t>
            </a:r>
          </a:p>
          <a:p>
            <a:endParaRPr lang="el-GR" dirty="0"/>
          </a:p>
        </p:txBody>
      </p:sp>
      <p:pic>
        <p:nvPicPr>
          <p:cNvPr id="6"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0"/>
            <a:ext cx="1331640" cy="6858001"/>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0"/>
            <a:ext cx="1043608" cy="6858000"/>
          </a:xfrm>
          <a:prstGeom prst="rect">
            <a:avLst/>
          </a:prstGeom>
          <a:noFill/>
          <a:ln w="9525">
            <a:noFill/>
            <a:miter lim="800000"/>
            <a:headEnd/>
            <a:tailEnd/>
          </a:ln>
        </p:spPr>
      </p:pic>
      <p:sp>
        <p:nvSpPr>
          <p:cNvPr id="5" name="4 - Θέση κειμένου"/>
          <p:cNvSpPr>
            <a:spLocks noGrp="1"/>
          </p:cNvSpPr>
          <p:nvPr>
            <p:ph idx="1"/>
          </p:nvPr>
        </p:nvSpPr>
        <p:spPr>
          <a:xfrm>
            <a:off x="1043608" y="1052736"/>
            <a:ext cx="7848872" cy="5805264"/>
          </a:xfrm>
        </p:spPr>
        <p:txBody>
          <a:bodyPr>
            <a:normAutofit/>
          </a:bodyPr>
          <a:lstStyle/>
          <a:p>
            <a:pPr>
              <a:buNone/>
            </a:pPr>
            <a:r>
              <a:rPr lang="el-GR" b="1" dirty="0" smtClean="0">
                <a:solidFill>
                  <a:schemeClr val="accent2"/>
                </a:solidFill>
              </a:rPr>
              <a:t>Μαθηματικός τίτλος</a:t>
            </a:r>
          </a:p>
          <a:p>
            <a:pPr>
              <a:buNone/>
            </a:pPr>
            <a:r>
              <a:rPr lang="el-GR" sz="2400" dirty="0" smtClean="0">
                <a:solidFill>
                  <a:schemeClr val="tx2"/>
                </a:solidFill>
                <a:latin typeface="+mj-lt"/>
                <a:ea typeface="+mj-ea"/>
                <a:cs typeface="+mj-cs"/>
              </a:rPr>
              <a:t>Στο πάνω μέρος των σελίδων κάθε κεφαλαίου :</a:t>
            </a:r>
          </a:p>
          <a:p>
            <a:pPr>
              <a:buNone/>
            </a:pPr>
            <a:r>
              <a:rPr lang="el-GR" sz="2400" dirty="0" smtClean="0">
                <a:solidFill>
                  <a:srgbClr val="FF0000"/>
                </a:solidFill>
                <a:latin typeface="+mj-lt"/>
                <a:ea typeface="+mj-ea"/>
                <a:cs typeface="+mj-cs"/>
              </a:rPr>
              <a:t>1η σελίδα</a:t>
            </a:r>
            <a:r>
              <a:rPr lang="el-GR" sz="2400" dirty="0" smtClean="0">
                <a:solidFill>
                  <a:schemeClr val="tx2"/>
                </a:solidFill>
                <a:latin typeface="+mj-lt"/>
                <a:ea typeface="+mj-ea"/>
                <a:cs typeface="+mj-cs"/>
              </a:rPr>
              <a:t>: </a:t>
            </a:r>
          </a:p>
          <a:p>
            <a:pPr algn="just">
              <a:buNone/>
            </a:pPr>
            <a:r>
              <a:rPr lang="el-GR" sz="2400" dirty="0" smtClean="0">
                <a:solidFill>
                  <a:schemeClr val="tx2"/>
                </a:solidFill>
                <a:latin typeface="+mj-lt"/>
                <a:ea typeface="+mj-ea"/>
                <a:cs typeface="+mj-cs"/>
              </a:rPr>
              <a:t>α) χρωματικό πλαίσιο που υποδηλώνει τη </a:t>
            </a:r>
            <a:r>
              <a:rPr lang="el-GR" sz="2400" b="1" dirty="0" smtClean="0">
                <a:latin typeface="+mj-lt"/>
                <a:ea typeface="+mj-ea"/>
                <a:cs typeface="+mj-cs"/>
              </a:rPr>
              <a:t>θεματική περιοχή</a:t>
            </a:r>
            <a:r>
              <a:rPr lang="el-GR" sz="2400" dirty="0" smtClean="0">
                <a:solidFill>
                  <a:schemeClr val="tx2"/>
                </a:solidFill>
                <a:latin typeface="+mj-lt"/>
                <a:ea typeface="+mj-ea"/>
                <a:cs typeface="+mj-cs"/>
              </a:rPr>
              <a:t> στην οποία εντάσσεται το κεφάλαιο, </a:t>
            </a:r>
          </a:p>
          <a:p>
            <a:pPr algn="just">
              <a:buNone/>
            </a:pPr>
            <a:r>
              <a:rPr lang="el-GR" sz="2400" dirty="0" smtClean="0">
                <a:solidFill>
                  <a:schemeClr val="tx2"/>
                </a:solidFill>
                <a:latin typeface="+mj-lt"/>
                <a:ea typeface="+mj-ea"/>
                <a:cs typeface="+mj-cs"/>
              </a:rPr>
              <a:t>β) ο </a:t>
            </a:r>
            <a:r>
              <a:rPr lang="el-GR" sz="2400" b="1" dirty="0" smtClean="0">
                <a:latin typeface="+mj-lt"/>
                <a:ea typeface="+mj-ea"/>
                <a:cs typeface="+mj-cs"/>
              </a:rPr>
              <a:t>αύξων αριθμός </a:t>
            </a:r>
            <a:r>
              <a:rPr lang="el-GR" sz="2400" dirty="0" smtClean="0">
                <a:solidFill>
                  <a:schemeClr val="tx2"/>
                </a:solidFill>
                <a:latin typeface="+mj-lt"/>
                <a:ea typeface="+mj-ea"/>
                <a:cs typeface="+mj-cs"/>
              </a:rPr>
              <a:t>του κεφαλαίου και </a:t>
            </a:r>
          </a:p>
          <a:p>
            <a:pPr algn="just">
              <a:buNone/>
            </a:pPr>
            <a:r>
              <a:rPr lang="el-GR" sz="2400" dirty="0" smtClean="0">
                <a:solidFill>
                  <a:schemeClr val="tx2"/>
                </a:solidFill>
                <a:latin typeface="+mj-lt"/>
                <a:ea typeface="+mj-ea"/>
                <a:cs typeface="+mj-cs"/>
              </a:rPr>
              <a:t>γ) </a:t>
            </a:r>
            <a:r>
              <a:rPr lang="el-GR" sz="2400" b="1" dirty="0" smtClean="0">
                <a:latin typeface="+mj-lt"/>
                <a:ea typeface="+mj-ea"/>
                <a:cs typeface="+mj-cs"/>
              </a:rPr>
              <a:t>ο τίτλος </a:t>
            </a:r>
            <a:r>
              <a:rPr lang="el-GR" sz="2400" dirty="0" smtClean="0">
                <a:solidFill>
                  <a:schemeClr val="tx2"/>
                </a:solidFill>
                <a:latin typeface="+mj-lt"/>
                <a:ea typeface="+mj-ea"/>
                <a:cs typeface="+mj-cs"/>
              </a:rPr>
              <a:t>του που διατυπώνει τη βασική μαθηματική έννοια την οποία πραγματεύεται.</a:t>
            </a:r>
          </a:p>
          <a:p>
            <a:pPr>
              <a:buNone/>
            </a:pPr>
            <a:r>
              <a:rPr lang="el-GR" sz="2400" dirty="0" smtClean="0">
                <a:solidFill>
                  <a:srgbClr val="FF0000"/>
                </a:solidFill>
                <a:latin typeface="+mj-lt"/>
                <a:ea typeface="+mj-ea"/>
                <a:cs typeface="+mj-cs"/>
              </a:rPr>
              <a:t>2η σελίδα</a:t>
            </a:r>
            <a:r>
              <a:rPr lang="el-GR" sz="2400" dirty="0" smtClean="0">
                <a:solidFill>
                  <a:schemeClr val="tx2"/>
                </a:solidFill>
                <a:latin typeface="+mj-lt"/>
                <a:ea typeface="+mj-ea"/>
                <a:cs typeface="+mj-cs"/>
              </a:rPr>
              <a:t>: </a:t>
            </a:r>
          </a:p>
          <a:p>
            <a:pPr algn="just">
              <a:buNone/>
            </a:pPr>
            <a:r>
              <a:rPr lang="el-GR" sz="2400" dirty="0" smtClean="0">
                <a:solidFill>
                  <a:schemeClr val="tx2"/>
                </a:solidFill>
                <a:latin typeface="+mj-lt"/>
                <a:ea typeface="+mj-ea"/>
                <a:cs typeface="+mj-cs"/>
              </a:rPr>
              <a:t>α) το ίδιο χρωματικό πλαίσιο, </a:t>
            </a:r>
          </a:p>
          <a:p>
            <a:pPr algn="just">
              <a:buNone/>
            </a:pPr>
            <a:r>
              <a:rPr lang="el-GR" sz="2400" dirty="0" smtClean="0">
                <a:solidFill>
                  <a:schemeClr val="tx2"/>
                </a:solidFill>
                <a:latin typeface="+mj-lt"/>
                <a:ea typeface="+mj-ea"/>
                <a:cs typeface="+mj-cs"/>
              </a:rPr>
              <a:t>β) ο τίτλος του κεφαλαίου και </a:t>
            </a:r>
          </a:p>
          <a:p>
            <a:pPr algn="just">
              <a:buNone/>
            </a:pPr>
            <a:r>
              <a:rPr lang="el-GR" sz="2400" dirty="0" smtClean="0">
                <a:solidFill>
                  <a:schemeClr val="tx2"/>
                </a:solidFill>
                <a:latin typeface="+mj-lt"/>
                <a:ea typeface="+mj-ea"/>
                <a:cs typeface="+mj-cs"/>
              </a:rPr>
              <a:t>γ) ο αύξων αριθμός της ενότητας στην οποία ανήκει το κεφάλαιο.</a:t>
            </a:r>
          </a:p>
        </p:txBody>
      </p:sp>
      <p:pic>
        <p:nvPicPr>
          <p:cNvPr id="22529" name="Picture 1"/>
          <p:cNvPicPr>
            <a:picLocks noChangeAspect="1" noChangeArrowheads="1"/>
          </p:cNvPicPr>
          <p:nvPr/>
        </p:nvPicPr>
        <p:blipFill>
          <a:blip r:embed="rId3" cstate="print"/>
          <a:srcRect/>
          <a:stretch>
            <a:fillRect/>
          </a:stretch>
        </p:blipFill>
        <p:spPr bwMode="auto">
          <a:xfrm>
            <a:off x="1043608" y="548679"/>
            <a:ext cx="7973616" cy="540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03648" y="908720"/>
            <a:ext cx="8229600" cy="1066800"/>
          </a:xfrm>
        </p:spPr>
        <p:txBody>
          <a:bodyPr/>
          <a:lstStyle/>
          <a:p>
            <a:r>
              <a:rPr lang="el-GR" dirty="0" smtClean="0"/>
              <a:t> Στάδια της πορείας διδασκαλίας</a:t>
            </a:r>
            <a:endParaRPr lang="el-GR" dirty="0"/>
          </a:p>
        </p:txBody>
      </p:sp>
      <p:sp>
        <p:nvSpPr>
          <p:cNvPr id="3" name="2 - Θέση περιεχομένου"/>
          <p:cNvSpPr>
            <a:spLocks noGrp="1"/>
          </p:cNvSpPr>
          <p:nvPr>
            <p:ph idx="1"/>
          </p:nvPr>
        </p:nvSpPr>
        <p:spPr>
          <a:xfrm>
            <a:off x="1331640" y="1916832"/>
            <a:ext cx="7812360" cy="4325112"/>
          </a:xfrm>
        </p:spPr>
        <p:txBody>
          <a:bodyPr>
            <a:normAutofit fontScale="92500" lnSpcReduction="10000"/>
          </a:bodyPr>
          <a:lstStyle/>
          <a:p>
            <a:pPr>
              <a:lnSpc>
                <a:spcPct val="200000"/>
              </a:lnSpc>
              <a:buNone/>
            </a:pPr>
            <a:r>
              <a:rPr lang="el-GR" dirty="0" smtClean="0">
                <a:solidFill>
                  <a:schemeClr val="tx2"/>
                </a:solidFill>
                <a:latin typeface="+mj-lt"/>
                <a:ea typeface="+mj-ea"/>
                <a:cs typeface="+mj-cs"/>
              </a:rPr>
              <a:t>1. Διερεύνηση</a:t>
            </a:r>
            <a:r>
              <a:rPr lang="en-US" dirty="0" smtClean="0">
                <a:solidFill>
                  <a:schemeClr val="tx2"/>
                </a:solidFill>
                <a:latin typeface="+mj-lt"/>
                <a:ea typeface="+mj-ea"/>
                <a:cs typeface="+mj-cs"/>
              </a:rPr>
              <a:t>  </a:t>
            </a:r>
            <a:endParaRPr lang="el-GR" dirty="0" smtClean="0">
              <a:solidFill>
                <a:schemeClr val="tx2"/>
              </a:solidFill>
              <a:latin typeface="+mj-lt"/>
              <a:ea typeface="+mj-ea"/>
              <a:cs typeface="+mj-cs"/>
            </a:endParaRPr>
          </a:p>
          <a:p>
            <a:pPr>
              <a:lnSpc>
                <a:spcPct val="200000"/>
              </a:lnSpc>
              <a:buNone/>
            </a:pPr>
            <a:r>
              <a:rPr lang="el-GR" dirty="0" smtClean="0">
                <a:solidFill>
                  <a:schemeClr val="tx2"/>
                </a:solidFill>
                <a:latin typeface="+mj-lt"/>
                <a:ea typeface="+mj-ea"/>
                <a:cs typeface="+mj-cs"/>
              </a:rPr>
              <a:t>2. Βασικές μαθηματικές έννοιες και διεργασίες</a:t>
            </a:r>
            <a:endParaRPr lang="en-US" dirty="0" smtClean="0">
              <a:solidFill>
                <a:schemeClr val="tx2"/>
              </a:solidFill>
              <a:latin typeface="+mj-lt"/>
              <a:ea typeface="+mj-ea"/>
              <a:cs typeface="+mj-cs"/>
            </a:endParaRPr>
          </a:p>
          <a:p>
            <a:pPr>
              <a:lnSpc>
                <a:spcPct val="200000"/>
              </a:lnSpc>
              <a:buNone/>
            </a:pPr>
            <a:r>
              <a:rPr lang="en-US" dirty="0" smtClean="0">
                <a:solidFill>
                  <a:schemeClr val="tx2"/>
                </a:solidFill>
                <a:latin typeface="+mj-lt"/>
                <a:ea typeface="+mj-ea"/>
                <a:cs typeface="+mj-cs"/>
              </a:rPr>
              <a:t>  </a:t>
            </a:r>
            <a:r>
              <a:rPr lang="el-GR" dirty="0" smtClean="0">
                <a:solidFill>
                  <a:schemeClr val="tx2"/>
                </a:solidFill>
                <a:latin typeface="+mj-lt"/>
                <a:ea typeface="+mj-ea"/>
                <a:cs typeface="+mj-cs"/>
              </a:rPr>
              <a:t> </a:t>
            </a:r>
            <a:r>
              <a:rPr lang="en-US" dirty="0" smtClean="0">
                <a:solidFill>
                  <a:schemeClr val="tx2"/>
                </a:solidFill>
                <a:latin typeface="+mj-lt"/>
                <a:ea typeface="+mj-ea"/>
                <a:cs typeface="+mj-cs"/>
              </a:rPr>
              <a:t> </a:t>
            </a:r>
            <a:r>
              <a:rPr lang="el-GR" dirty="0" smtClean="0">
                <a:solidFill>
                  <a:schemeClr val="tx2"/>
                </a:solidFill>
                <a:latin typeface="+mj-lt"/>
                <a:ea typeface="+mj-ea"/>
                <a:cs typeface="+mj-cs"/>
              </a:rPr>
              <a:t>Παραδείγματα</a:t>
            </a:r>
          </a:p>
          <a:p>
            <a:pPr>
              <a:lnSpc>
                <a:spcPct val="200000"/>
              </a:lnSpc>
              <a:buNone/>
            </a:pPr>
            <a:r>
              <a:rPr lang="el-GR" dirty="0" smtClean="0">
                <a:solidFill>
                  <a:schemeClr val="tx2"/>
                </a:solidFill>
                <a:latin typeface="+mj-lt"/>
                <a:ea typeface="+mj-ea"/>
                <a:cs typeface="+mj-cs"/>
              </a:rPr>
              <a:t>3. Εφαρμογή</a:t>
            </a:r>
            <a:r>
              <a:rPr lang="en-US" dirty="0" smtClean="0">
                <a:solidFill>
                  <a:schemeClr val="tx2"/>
                </a:solidFill>
                <a:latin typeface="+mj-lt"/>
                <a:ea typeface="+mj-ea"/>
                <a:cs typeface="+mj-cs"/>
              </a:rPr>
              <a:t>  </a:t>
            </a:r>
            <a:endParaRPr lang="el-GR" dirty="0" smtClean="0">
              <a:solidFill>
                <a:schemeClr val="tx2"/>
              </a:solidFill>
              <a:latin typeface="+mj-lt"/>
              <a:ea typeface="+mj-ea"/>
              <a:cs typeface="+mj-cs"/>
            </a:endParaRPr>
          </a:p>
          <a:p>
            <a:pPr>
              <a:lnSpc>
                <a:spcPct val="200000"/>
              </a:lnSpc>
              <a:buNone/>
            </a:pPr>
            <a:r>
              <a:rPr lang="el-GR" dirty="0" smtClean="0">
                <a:solidFill>
                  <a:schemeClr val="tx2"/>
                </a:solidFill>
                <a:latin typeface="+mj-lt"/>
                <a:ea typeface="+mj-ea"/>
                <a:cs typeface="+mj-cs"/>
              </a:rPr>
              <a:t>4. </a:t>
            </a:r>
            <a:r>
              <a:rPr lang="el-GR" dirty="0" err="1" smtClean="0">
                <a:solidFill>
                  <a:schemeClr val="tx2"/>
                </a:solidFill>
                <a:latin typeface="+mj-lt"/>
                <a:ea typeface="+mj-ea"/>
                <a:cs typeface="+mj-cs"/>
              </a:rPr>
              <a:t>Αναστοχασμός</a:t>
            </a:r>
            <a:r>
              <a:rPr lang="en-US" dirty="0" smtClean="0">
                <a:solidFill>
                  <a:schemeClr val="tx2"/>
                </a:solidFill>
                <a:latin typeface="+mj-lt"/>
                <a:ea typeface="+mj-ea"/>
                <a:cs typeface="+mj-cs"/>
              </a:rPr>
              <a:t> </a:t>
            </a:r>
            <a:r>
              <a:rPr lang="el-GR" sz="3600" dirty="0" smtClean="0"/>
              <a:t> </a:t>
            </a:r>
          </a:p>
          <a:p>
            <a:endParaRPr lang="el-GR" dirty="0" smtClean="0"/>
          </a:p>
          <a:p>
            <a:endParaRPr lang="el-GR" dirty="0"/>
          </a:p>
        </p:txBody>
      </p:sp>
      <p:pic>
        <p:nvPicPr>
          <p:cNvPr id="4" name="Picture 7"/>
          <p:cNvPicPr>
            <a:picLocks noChangeAspect="1" noChangeArrowheads="1"/>
          </p:cNvPicPr>
          <p:nvPr/>
        </p:nvPicPr>
        <p:blipFill>
          <a:blip r:embed="rId2" cstate="print"/>
          <a:srcRect/>
          <a:stretch>
            <a:fillRect/>
          </a:stretch>
        </p:blipFill>
        <p:spPr bwMode="auto">
          <a:xfrm>
            <a:off x="3779912" y="2132856"/>
            <a:ext cx="628650" cy="561975"/>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3563888" y="4437112"/>
            <a:ext cx="419100" cy="5334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4211960" y="5373216"/>
            <a:ext cx="657225" cy="638175"/>
          </a:xfrm>
          <a:prstGeom prst="rect">
            <a:avLst/>
          </a:prstGeom>
          <a:noFill/>
          <a:ln w="9525">
            <a:noFill/>
            <a:miter lim="800000"/>
            <a:headEnd/>
            <a:tailEnd/>
          </a:ln>
        </p:spPr>
      </p:pic>
      <p:pic>
        <p:nvPicPr>
          <p:cNvPr id="7" name="Picture 3"/>
          <p:cNvPicPr>
            <a:picLocks noChangeAspect="1" noChangeArrowheads="1"/>
          </p:cNvPicPr>
          <p:nvPr/>
        </p:nvPicPr>
        <p:blipFill>
          <a:blip r:embed="rId5" cstate="print">
            <a:duotone>
              <a:schemeClr val="accent5">
                <a:shade val="45000"/>
                <a:satMod val="135000"/>
              </a:schemeClr>
              <a:prstClr val="white"/>
            </a:duotone>
          </a:blip>
          <a:srcRect/>
          <a:stretch>
            <a:fillRect/>
          </a:stretch>
        </p:blipFill>
        <p:spPr bwMode="auto">
          <a:xfrm>
            <a:off x="0" y="-1"/>
            <a:ext cx="1331640" cy="6858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1"/>
            <a:ext cx="1331640" cy="6858001"/>
          </a:xfrm>
          <a:prstGeom prst="rect">
            <a:avLst/>
          </a:prstGeom>
          <a:noFill/>
          <a:ln w="9525">
            <a:noFill/>
            <a:miter lim="800000"/>
            <a:headEnd/>
            <a:tailEnd/>
          </a:ln>
        </p:spPr>
      </p:pic>
      <p:sp>
        <p:nvSpPr>
          <p:cNvPr id="5" name="4 - Θέση κειμένου"/>
          <p:cNvSpPr>
            <a:spLocks noGrp="1"/>
          </p:cNvSpPr>
          <p:nvPr>
            <p:ph idx="1"/>
          </p:nvPr>
        </p:nvSpPr>
        <p:spPr>
          <a:xfrm>
            <a:off x="1259632" y="3689648"/>
            <a:ext cx="7632848" cy="3168352"/>
          </a:xfrm>
        </p:spPr>
        <p:txBody>
          <a:bodyPr>
            <a:normAutofit fontScale="92500" lnSpcReduction="10000"/>
          </a:bodyPr>
          <a:lstStyle/>
          <a:p>
            <a:pPr algn="just">
              <a:lnSpc>
                <a:spcPct val="130000"/>
              </a:lnSpc>
              <a:buFont typeface="Wingdings" pitchFamily="2" charset="2"/>
              <a:buChar char="q"/>
            </a:pPr>
            <a:r>
              <a:rPr lang="el-GR" sz="2000" dirty="0" smtClean="0"/>
              <a:t> </a:t>
            </a:r>
            <a:r>
              <a:rPr lang="el-GR" sz="2400" dirty="0" smtClean="0">
                <a:solidFill>
                  <a:schemeClr val="tx2"/>
                </a:solidFill>
                <a:latin typeface="+mj-lt"/>
                <a:ea typeface="+mj-ea"/>
                <a:cs typeface="+mj-cs"/>
              </a:rPr>
              <a:t>Οι μαθητές/</a:t>
            </a:r>
            <a:r>
              <a:rPr lang="el-GR" sz="2400" dirty="0" err="1" smtClean="0">
                <a:solidFill>
                  <a:schemeClr val="tx2"/>
                </a:solidFill>
                <a:latin typeface="+mj-lt"/>
                <a:ea typeface="+mj-ea"/>
                <a:cs typeface="+mj-cs"/>
              </a:rPr>
              <a:t>ήτριες</a:t>
            </a:r>
            <a:r>
              <a:rPr lang="el-GR" sz="2400" dirty="0" smtClean="0">
                <a:solidFill>
                  <a:schemeClr val="tx2"/>
                </a:solidFill>
                <a:latin typeface="+mj-lt"/>
                <a:ea typeface="+mj-ea"/>
                <a:cs typeface="+mj-cs"/>
              </a:rPr>
              <a:t> διερευνούν και συζητούν τις μαθηματικές ιδέες, όπως αυτές προκύπτουν μέσα από δραστηριότητες με καταστάσεις που μπορεί να κινήσουν το ενδιαφέρον τους. </a:t>
            </a:r>
          </a:p>
          <a:p>
            <a:pPr algn="just">
              <a:lnSpc>
                <a:spcPct val="130000"/>
              </a:lnSpc>
              <a:spcBef>
                <a:spcPts val="900"/>
              </a:spcBef>
              <a:buFont typeface="Wingdings" pitchFamily="2" charset="2"/>
              <a:buChar char="q"/>
            </a:pPr>
            <a:r>
              <a:rPr lang="el-GR" sz="2400" dirty="0" smtClean="0">
                <a:solidFill>
                  <a:schemeClr val="tx2"/>
                </a:solidFill>
                <a:latin typeface="+mj-lt"/>
                <a:ea typeface="+mj-ea"/>
                <a:cs typeface="+mj-cs"/>
              </a:rPr>
              <a:t> Οι δραστηριότητες ενσωματώνουν την εννοιολογική και διαδικαστική γνώση των μαθηματικών και στηρίζονται στην προηγούμενη γνώση των μαθητών/</a:t>
            </a:r>
            <a:r>
              <a:rPr lang="el-GR" sz="2400" dirty="0" err="1" smtClean="0">
                <a:solidFill>
                  <a:schemeClr val="tx2"/>
                </a:solidFill>
                <a:latin typeface="+mj-lt"/>
                <a:ea typeface="+mj-ea"/>
                <a:cs typeface="+mj-cs"/>
              </a:rPr>
              <a:t>ριών</a:t>
            </a:r>
            <a:r>
              <a:rPr lang="el-GR" sz="2400" dirty="0" smtClean="0">
                <a:solidFill>
                  <a:schemeClr val="tx2"/>
                </a:solidFill>
                <a:latin typeface="+mj-lt"/>
                <a:ea typeface="+mj-ea"/>
                <a:cs typeface="+mj-cs"/>
              </a:rPr>
              <a:t>.</a:t>
            </a:r>
          </a:p>
        </p:txBody>
      </p:sp>
      <p:pic>
        <p:nvPicPr>
          <p:cNvPr id="21505" name="Picture 1"/>
          <p:cNvPicPr>
            <a:picLocks noChangeAspect="1" noChangeArrowheads="1"/>
          </p:cNvPicPr>
          <p:nvPr/>
        </p:nvPicPr>
        <p:blipFill>
          <a:blip r:embed="rId3" cstate="print"/>
          <a:srcRect/>
          <a:stretch>
            <a:fillRect/>
          </a:stretch>
        </p:blipFill>
        <p:spPr bwMode="auto">
          <a:xfrm>
            <a:off x="1875762" y="620688"/>
            <a:ext cx="6512662" cy="3096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1"/>
            <a:ext cx="1331640" cy="6858001"/>
          </a:xfrm>
          <a:prstGeom prst="rect">
            <a:avLst/>
          </a:prstGeom>
          <a:noFill/>
          <a:ln w="9525">
            <a:noFill/>
            <a:miter lim="800000"/>
            <a:headEnd/>
            <a:tailEnd/>
          </a:ln>
        </p:spPr>
      </p:pic>
      <p:sp>
        <p:nvSpPr>
          <p:cNvPr id="5" name="4 - Θέση κειμένου"/>
          <p:cNvSpPr>
            <a:spLocks noGrp="1"/>
          </p:cNvSpPr>
          <p:nvPr>
            <p:ph idx="1"/>
          </p:nvPr>
        </p:nvSpPr>
        <p:spPr>
          <a:xfrm>
            <a:off x="1475656" y="2924944"/>
            <a:ext cx="7309320" cy="3456384"/>
          </a:xfrm>
        </p:spPr>
        <p:txBody>
          <a:bodyPr>
            <a:normAutofit/>
          </a:bodyPr>
          <a:lstStyle/>
          <a:p>
            <a:pPr>
              <a:buNone/>
            </a:pPr>
            <a:r>
              <a:rPr lang="el-GR" b="1" dirty="0" smtClean="0">
                <a:solidFill>
                  <a:schemeClr val="accent2"/>
                </a:solidFill>
              </a:rPr>
              <a:t>Βασικές μαθηματικές έννοιες και</a:t>
            </a:r>
          </a:p>
          <a:p>
            <a:pPr>
              <a:buNone/>
            </a:pPr>
            <a:r>
              <a:rPr lang="el-GR" b="1" dirty="0" smtClean="0">
                <a:solidFill>
                  <a:schemeClr val="accent2"/>
                </a:solidFill>
              </a:rPr>
              <a:t>διεργασίες</a:t>
            </a:r>
          </a:p>
          <a:p>
            <a:pPr algn="just">
              <a:buNone/>
            </a:pPr>
            <a:r>
              <a:rPr lang="el-GR" dirty="0" smtClean="0"/>
              <a:t>	</a:t>
            </a:r>
            <a:r>
              <a:rPr lang="el-GR" sz="2400" dirty="0" smtClean="0">
                <a:solidFill>
                  <a:schemeClr val="tx2"/>
                </a:solidFill>
                <a:latin typeface="+mj-lt"/>
                <a:ea typeface="+mj-ea"/>
                <a:cs typeface="+mj-cs"/>
              </a:rPr>
              <a:t>Σε χρωματικό πλαίσιο διατυπώνονται με ακρίβεια, σαφήνεια αλλά ταυτόχρονα με απλά λόγια, οι βασικές μαθηματικές έννοιες και διεργασίες που προέκυψαν από τη διερεύνηση στις δραστηριότητες της πρώτης σελίδας  και συνοδεύονται από παραδείγματα.</a:t>
            </a:r>
          </a:p>
          <a:p>
            <a:pPr algn="just">
              <a:buNone/>
            </a:pPr>
            <a:endParaRPr lang="el-GR" sz="2400" i="1" dirty="0" smtClean="0"/>
          </a:p>
        </p:txBody>
      </p:sp>
      <p:pic>
        <p:nvPicPr>
          <p:cNvPr id="20481" name="Picture 1"/>
          <p:cNvPicPr>
            <a:picLocks noChangeAspect="1" noChangeArrowheads="1"/>
          </p:cNvPicPr>
          <p:nvPr/>
        </p:nvPicPr>
        <p:blipFill>
          <a:blip r:embed="rId3" cstate="print"/>
          <a:srcRect r="43865"/>
          <a:stretch>
            <a:fillRect/>
          </a:stretch>
        </p:blipFill>
        <p:spPr bwMode="auto">
          <a:xfrm>
            <a:off x="2627784" y="908720"/>
            <a:ext cx="4248472" cy="1728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1"/>
            <a:ext cx="1331640" cy="6858001"/>
          </a:xfrm>
          <a:prstGeom prst="rect">
            <a:avLst/>
          </a:prstGeom>
          <a:noFill/>
          <a:ln w="9525">
            <a:noFill/>
            <a:miter lim="800000"/>
            <a:headEnd/>
            <a:tailEnd/>
          </a:ln>
        </p:spPr>
      </p:pic>
      <p:sp>
        <p:nvSpPr>
          <p:cNvPr id="5" name="4 - Θέση κειμένου"/>
          <p:cNvSpPr>
            <a:spLocks noGrp="1"/>
          </p:cNvSpPr>
          <p:nvPr>
            <p:ph idx="1"/>
          </p:nvPr>
        </p:nvSpPr>
        <p:spPr>
          <a:xfrm>
            <a:off x="1331640" y="3140968"/>
            <a:ext cx="7560840" cy="3528392"/>
          </a:xfrm>
        </p:spPr>
        <p:txBody>
          <a:bodyPr>
            <a:normAutofit/>
          </a:bodyPr>
          <a:lstStyle/>
          <a:p>
            <a:pPr>
              <a:buNone/>
            </a:pPr>
            <a:r>
              <a:rPr lang="el-GR" b="1" dirty="0" smtClean="0">
                <a:solidFill>
                  <a:srgbClr val="FF0000"/>
                </a:solidFill>
              </a:rPr>
              <a:t>Παραδείγματα</a:t>
            </a:r>
          </a:p>
          <a:p>
            <a:pPr>
              <a:buNone/>
            </a:pPr>
            <a:endParaRPr lang="el-GR" dirty="0" smtClean="0"/>
          </a:p>
          <a:p>
            <a:pPr algn="just">
              <a:buFont typeface="Wingdings" pitchFamily="2" charset="2"/>
              <a:buChar char="q"/>
            </a:pPr>
            <a:r>
              <a:rPr lang="el-GR" dirty="0" smtClean="0"/>
              <a:t> </a:t>
            </a:r>
            <a:r>
              <a:rPr lang="el-GR" sz="2400" dirty="0" smtClean="0">
                <a:solidFill>
                  <a:schemeClr val="tx2"/>
                </a:solidFill>
                <a:latin typeface="+mj-lt"/>
                <a:ea typeface="+mj-ea"/>
                <a:cs typeface="+mj-cs"/>
              </a:rPr>
              <a:t>Τα παραδείγματα για μεγαλύτερη διευκόλυνση καταγράφονται σε αντιστοίχιση με τις βασικές μαθηματικές έννοιες και διεργασίες.</a:t>
            </a:r>
            <a:endParaRPr lang="el-GR" sz="2200" dirty="0" smtClean="0">
              <a:solidFill>
                <a:schemeClr val="tx2"/>
              </a:solidFill>
              <a:latin typeface="+mj-lt"/>
              <a:ea typeface="+mj-ea"/>
              <a:cs typeface="+mj-cs"/>
            </a:endParaRPr>
          </a:p>
        </p:txBody>
      </p:sp>
      <p:pic>
        <p:nvPicPr>
          <p:cNvPr id="19457" name="Picture 1"/>
          <p:cNvPicPr>
            <a:picLocks noChangeAspect="1" noChangeArrowheads="1"/>
          </p:cNvPicPr>
          <p:nvPr/>
        </p:nvPicPr>
        <p:blipFill>
          <a:blip r:embed="rId3" cstate="print"/>
          <a:srcRect/>
          <a:stretch>
            <a:fillRect/>
          </a:stretch>
        </p:blipFill>
        <p:spPr bwMode="auto">
          <a:xfrm>
            <a:off x="1619672" y="1124743"/>
            <a:ext cx="7095345" cy="1620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40160" y="5301208"/>
            <a:ext cx="7668344" cy="1224136"/>
          </a:xfrm>
        </p:spPr>
        <p:txBody>
          <a:bodyPr>
            <a:normAutofit/>
          </a:bodyPr>
          <a:lstStyle/>
          <a:p>
            <a:r>
              <a:rPr lang="el-GR" sz="2400" dirty="0" smtClean="0"/>
              <a:t/>
            </a:r>
            <a:br>
              <a:rPr lang="el-GR" sz="2400" dirty="0" smtClean="0"/>
            </a:br>
            <a:r>
              <a:rPr lang="el-GR" sz="2400" dirty="0" smtClean="0"/>
              <a:t>Σε 2-3 κεφάλαια παρουσιάζονται κάποιες </a:t>
            </a:r>
            <a:r>
              <a:rPr lang="el-GR" sz="2400" b="1" dirty="0" smtClean="0"/>
              <a:t>στρατηγικές διαχείρισης </a:t>
            </a:r>
            <a:r>
              <a:rPr lang="el-GR" sz="2400" dirty="0" smtClean="0"/>
              <a:t>αριθμών ή </a:t>
            </a:r>
            <a:r>
              <a:rPr lang="el-GR" sz="2400" b="1" dirty="0" smtClean="0"/>
              <a:t>επίλυσης προβλημάτων</a:t>
            </a:r>
            <a:r>
              <a:rPr lang="el-GR" sz="2400" dirty="0" smtClean="0"/>
              <a:t>. </a:t>
            </a:r>
            <a:endParaRPr lang="el-GR" sz="2400" dirty="0"/>
          </a:p>
        </p:txBody>
      </p:sp>
      <p:pic>
        <p:nvPicPr>
          <p:cNvPr id="5"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0"/>
            <a:ext cx="1331640" cy="6858001"/>
          </a:xfrm>
          <a:prstGeom prst="rect">
            <a:avLst/>
          </a:prstGeom>
          <a:noFill/>
          <a:ln w="9525">
            <a:noFill/>
            <a:miter lim="800000"/>
            <a:headEnd/>
            <a:tailEnd/>
          </a:ln>
        </p:spPr>
      </p:pic>
      <p:pic>
        <p:nvPicPr>
          <p:cNvPr id="18433" name="Picture 1"/>
          <p:cNvPicPr>
            <a:picLocks noChangeAspect="1" noChangeArrowheads="1"/>
          </p:cNvPicPr>
          <p:nvPr/>
        </p:nvPicPr>
        <p:blipFill>
          <a:blip r:embed="rId3" cstate="print"/>
          <a:srcRect/>
          <a:stretch>
            <a:fillRect/>
          </a:stretch>
        </p:blipFill>
        <p:spPr bwMode="auto">
          <a:xfrm>
            <a:off x="2843808" y="3429000"/>
            <a:ext cx="6042163" cy="1944000"/>
          </a:xfrm>
          <a:prstGeom prst="rect">
            <a:avLst/>
          </a:prstGeom>
          <a:noFill/>
          <a:ln w="9525">
            <a:noFill/>
            <a:miter lim="800000"/>
            <a:headEnd/>
            <a:tailEnd/>
          </a:ln>
        </p:spPr>
      </p:pic>
      <p:pic>
        <p:nvPicPr>
          <p:cNvPr id="18434" name="Picture 2"/>
          <p:cNvPicPr>
            <a:picLocks noChangeAspect="1" noChangeArrowheads="1"/>
          </p:cNvPicPr>
          <p:nvPr/>
        </p:nvPicPr>
        <p:blipFill>
          <a:blip r:embed="rId4" cstate="print"/>
          <a:srcRect/>
          <a:stretch>
            <a:fillRect/>
          </a:stretch>
        </p:blipFill>
        <p:spPr bwMode="auto">
          <a:xfrm>
            <a:off x="1475654" y="764703"/>
            <a:ext cx="5945145" cy="25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1"/>
            <a:ext cx="1331640" cy="6858001"/>
          </a:xfrm>
          <a:prstGeom prst="rect">
            <a:avLst/>
          </a:prstGeom>
          <a:noFill/>
          <a:ln w="9525">
            <a:noFill/>
            <a:miter lim="800000"/>
            <a:headEnd/>
            <a:tailEnd/>
          </a:ln>
        </p:spPr>
      </p:pic>
      <p:sp>
        <p:nvSpPr>
          <p:cNvPr id="5" name="4 - Θέση κειμένου"/>
          <p:cNvSpPr>
            <a:spLocks noGrp="1"/>
          </p:cNvSpPr>
          <p:nvPr>
            <p:ph idx="1"/>
          </p:nvPr>
        </p:nvSpPr>
        <p:spPr>
          <a:xfrm>
            <a:off x="1331640" y="3401616"/>
            <a:ext cx="7812360" cy="3456384"/>
          </a:xfrm>
        </p:spPr>
        <p:txBody>
          <a:bodyPr>
            <a:normAutofit/>
          </a:bodyPr>
          <a:lstStyle/>
          <a:p>
            <a:pPr>
              <a:lnSpc>
                <a:spcPct val="120000"/>
              </a:lnSpc>
              <a:buNone/>
            </a:pPr>
            <a:r>
              <a:rPr lang="el-GR" b="1" dirty="0" smtClean="0">
                <a:solidFill>
                  <a:srgbClr val="FF0000"/>
                </a:solidFill>
              </a:rPr>
              <a:t>Εφαρμογές</a:t>
            </a:r>
          </a:p>
          <a:p>
            <a:pPr algn="just">
              <a:lnSpc>
                <a:spcPct val="120000"/>
              </a:lnSpc>
              <a:buFont typeface="Wingdings" pitchFamily="2" charset="2"/>
              <a:buChar char="q"/>
            </a:pPr>
            <a:r>
              <a:rPr lang="el-GR" dirty="0" smtClean="0"/>
              <a:t> </a:t>
            </a:r>
            <a:r>
              <a:rPr lang="el-GR" sz="2200" dirty="0" smtClean="0">
                <a:solidFill>
                  <a:schemeClr val="tx2"/>
                </a:solidFill>
                <a:latin typeface="+mj-lt"/>
                <a:ea typeface="+mj-ea"/>
                <a:cs typeface="+mj-cs"/>
              </a:rPr>
              <a:t>Εφαρμογή των βασικών μαθηματικών εννοιών και διεργασιών στην επίλυση προβληματικών καταστάσεων. </a:t>
            </a:r>
          </a:p>
          <a:p>
            <a:pPr algn="just">
              <a:lnSpc>
                <a:spcPct val="120000"/>
              </a:lnSpc>
              <a:buNone/>
            </a:pPr>
            <a:endParaRPr lang="el-GR" sz="2200" dirty="0" smtClean="0">
              <a:solidFill>
                <a:schemeClr val="tx2"/>
              </a:solidFill>
              <a:latin typeface="+mj-lt"/>
              <a:ea typeface="+mj-ea"/>
              <a:cs typeface="+mj-cs"/>
            </a:endParaRPr>
          </a:p>
          <a:p>
            <a:pPr algn="just">
              <a:lnSpc>
                <a:spcPct val="120000"/>
              </a:lnSpc>
              <a:buFont typeface="Wingdings" pitchFamily="2" charset="2"/>
              <a:buChar char="q"/>
            </a:pPr>
            <a:r>
              <a:rPr lang="el-GR" sz="2200" dirty="0" smtClean="0">
                <a:solidFill>
                  <a:schemeClr val="tx2"/>
                </a:solidFill>
                <a:latin typeface="+mj-lt"/>
                <a:ea typeface="+mj-ea"/>
                <a:cs typeface="+mj-cs"/>
              </a:rPr>
              <a:t> Υπόδειξη στρατηγικών επίλυσης ή τεχνικών που δύσκολα θα ανακάλυπτε ο/η μαθητής/</a:t>
            </a:r>
            <a:r>
              <a:rPr lang="el-GR" sz="2200" dirty="0" err="1" smtClean="0">
                <a:solidFill>
                  <a:schemeClr val="tx2"/>
                </a:solidFill>
                <a:latin typeface="+mj-lt"/>
                <a:ea typeface="+mj-ea"/>
                <a:cs typeface="+mj-cs"/>
              </a:rPr>
              <a:t>τρια</a:t>
            </a:r>
            <a:r>
              <a:rPr lang="el-GR" sz="2200" dirty="0" smtClean="0">
                <a:solidFill>
                  <a:schemeClr val="tx2"/>
                </a:solidFill>
                <a:latin typeface="+mj-lt"/>
                <a:ea typeface="+mj-ea"/>
                <a:cs typeface="+mj-cs"/>
              </a:rPr>
              <a:t> χωρίς υποστήριξη.</a:t>
            </a:r>
          </a:p>
        </p:txBody>
      </p:sp>
      <p:pic>
        <p:nvPicPr>
          <p:cNvPr id="17409" name="Picture 1"/>
          <p:cNvPicPr>
            <a:picLocks noChangeAspect="1" noChangeArrowheads="1"/>
          </p:cNvPicPr>
          <p:nvPr/>
        </p:nvPicPr>
        <p:blipFill>
          <a:blip r:embed="rId3" cstate="print"/>
          <a:srcRect/>
          <a:stretch>
            <a:fillRect/>
          </a:stretch>
        </p:blipFill>
        <p:spPr bwMode="auto">
          <a:xfrm>
            <a:off x="2013763" y="656984"/>
            <a:ext cx="6302653" cy="2628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1"/>
            <a:ext cx="1331640" cy="6858001"/>
          </a:xfrm>
          <a:prstGeom prst="rect">
            <a:avLst/>
          </a:prstGeom>
          <a:noFill/>
          <a:ln w="9525">
            <a:noFill/>
            <a:miter lim="800000"/>
            <a:headEnd/>
            <a:tailEnd/>
          </a:ln>
        </p:spPr>
      </p:pic>
      <p:sp>
        <p:nvSpPr>
          <p:cNvPr id="5" name="4 - Θέση κειμένου"/>
          <p:cNvSpPr>
            <a:spLocks noGrp="1"/>
          </p:cNvSpPr>
          <p:nvPr>
            <p:ph idx="1"/>
          </p:nvPr>
        </p:nvSpPr>
        <p:spPr>
          <a:xfrm>
            <a:off x="1152128" y="1988840"/>
            <a:ext cx="7812360" cy="5112568"/>
          </a:xfrm>
        </p:spPr>
        <p:txBody>
          <a:bodyPr>
            <a:normAutofit fontScale="70000" lnSpcReduction="20000"/>
          </a:bodyPr>
          <a:lstStyle/>
          <a:p>
            <a:pPr>
              <a:lnSpc>
                <a:spcPct val="140000"/>
              </a:lnSpc>
              <a:buNone/>
            </a:pPr>
            <a:r>
              <a:rPr lang="en-US" b="1" dirty="0" smtClean="0">
                <a:solidFill>
                  <a:schemeClr val="accent2"/>
                </a:solidFill>
              </a:rPr>
              <a:t> </a:t>
            </a:r>
            <a:r>
              <a:rPr lang="el-GR" b="1" dirty="0" err="1" smtClean="0"/>
              <a:t>Ανα</a:t>
            </a:r>
            <a:r>
              <a:rPr lang="el-GR" b="1" dirty="0" err="1" smtClean="0">
                <a:solidFill>
                  <a:srgbClr val="FF0000"/>
                </a:solidFill>
              </a:rPr>
              <a:t>στοχασμός</a:t>
            </a:r>
            <a:endParaRPr lang="el-GR" b="1" dirty="0" smtClean="0">
              <a:solidFill>
                <a:srgbClr val="FF0000"/>
              </a:solidFill>
            </a:endParaRPr>
          </a:p>
          <a:p>
            <a:pPr algn="just">
              <a:lnSpc>
                <a:spcPct val="140000"/>
              </a:lnSpc>
              <a:buFont typeface="Wingdings" pitchFamily="2" charset="2"/>
              <a:buChar char="q"/>
            </a:pPr>
            <a:r>
              <a:rPr lang="el-GR" dirty="0" smtClean="0"/>
              <a:t> </a:t>
            </a:r>
            <a:r>
              <a:rPr lang="el-GR" sz="3100" dirty="0" smtClean="0">
                <a:solidFill>
                  <a:schemeClr val="tx2"/>
                </a:solidFill>
                <a:latin typeface="+mj-lt"/>
                <a:ea typeface="+mj-ea"/>
                <a:cs typeface="+mj-cs"/>
              </a:rPr>
              <a:t>Οι προβληματισμοί που τίθενται στους </a:t>
            </a:r>
            <a:r>
              <a:rPr lang="el-GR" sz="3100" dirty="0" err="1" smtClean="0">
                <a:solidFill>
                  <a:schemeClr val="tx2"/>
                </a:solidFill>
                <a:latin typeface="+mj-lt"/>
                <a:ea typeface="+mj-ea"/>
                <a:cs typeface="+mj-cs"/>
              </a:rPr>
              <a:t>αναστοχασμούς</a:t>
            </a:r>
            <a:r>
              <a:rPr lang="el-GR" sz="3100" dirty="0" smtClean="0">
                <a:solidFill>
                  <a:schemeClr val="tx2"/>
                </a:solidFill>
                <a:latin typeface="+mj-lt"/>
                <a:ea typeface="+mj-ea"/>
                <a:cs typeface="+mj-cs"/>
              </a:rPr>
              <a:t> αποτελούν σύντομη ανακεφαλαίωση των εννοιών, τις οποίες οι μαθητές/</a:t>
            </a:r>
            <a:r>
              <a:rPr lang="el-GR" sz="3100" dirty="0" err="1" smtClean="0">
                <a:solidFill>
                  <a:schemeClr val="tx2"/>
                </a:solidFill>
                <a:latin typeface="+mj-lt"/>
                <a:ea typeface="+mj-ea"/>
                <a:cs typeface="+mj-cs"/>
              </a:rPr>
              <a:t>τριες</a:t>
            </a:r>
            <a:r>
              <a:rPr lang="el-GR" sz="3100" dirty="0" smtClean="0">
                <a:solidFill>
                  <a:schemeClr val="tx2"/>
                </a:solidFill>
                <a:latin typeface="+mj-lt"/>
                <a:ea typeface="+mj-ea"/>
                <a:cs typeface="+mj-cs"/>
              </a:rPr>
              <a:t> διδάχτηκαν στο κεφάλαιο.</a:t>
            </a:r>
          </a:p>
          <a:p>
            <a:pPr algn="just">
              <a:lnSpc>
                <a:spcPct val="140000"/>
              </a:lnSpc>
              <a:buNone/>
            </a:pPr>
            <a:r>
              <a:rPr lang="el-GR" sz="3100" dirty="0" smtClean="0">
                <a:solidFill>
                  <a:schemeClr val="tx2"/>
                </a:solidFill>
                <a:latin typeface="+mj-lt"/>
                <a:ea typeface="+mj-ea"/>
                <a:cs typeface="+mj-cs"/>
              </a:rPr>
              <a:t> </a:t>
            </a:r>
          </a:p>
          <a:p>
            <a:pPr algn="just">
              <a:lnSpc>
                <a:spcPct val="140000"/>
              </a:lnSpc>
              <a:buFont typeface="Wingdings" pitchFamily="2" charset="2"/>
              <a:buChar char="q"/>
            </a:pPr>
            <a:r>
              <a:rPr lang="el-GR" sz="3100" dirty="0" smtClean="0">
                <a:solidFill>
                  <a:schemeClr val="tx2"/>
                </a:solidFill>
                <a:latin typeface="+mj-lt"/>
                <a:ea typeface="+mj-ea"/>
                <a:cs typeface="+mj-cs"/>
              </a:rPr>
              <a:t> Παράλληλα, δίνουν τη δυνατότητα στους μαθητές και τις μαθήτριες να </a:t>
            </a:r>
            <a:r>
              <a:rPr lang="el-GR" sz="3100" dirty="0" err="1" smtClean="0">
                <a:solidFill>
                  <a:schemeClr val="tx2"/>
                </a:solidFill>
                <a:latin typeface="+mj-lt"/>
                <a:ea typeface="+mj-ea"/>
                <a:cs typeface="+mj-cs"/>
              </a:rPr>
              <a:t>αναστοχαστούν</a:t>
            </a:r>
            <a:r>
              <a:rPr lang="el-GR" sz="3100" dirty="0" smtClean="0">
                <a:solidFill>
                  <a:schemeClr val="tx2"/>
                </a:solidFill>
                <a:latin typeface="+mj-lt"/>
                <a:ea typeface="+mj-ea"/>
                <a:cs typeface="+mj-cs"/>
              </a:rPr>
              <a:t> πάνω στις μαθηματικές διαδικασίες, να αναπτύξουν τη μαθηματική διαίσθηση και να καλλιεργήσουν την κριτική σκέψη, ώστε  να γίνουν πραγματικοί «ιδιοκτήτες» και πραγματικές «ιδιοκτήτριες» της  νέας γνώσης.</a:t>
            </a:r>
          </a:p>
        </p:txBody>
      </p:sp>
      <p:pic>
        <p:nvPicPr>
          <p:cNvPr id="16385" name="Picture 1"/>
          <p:cNvPicPr>
            <a:picLocks noChangeAspect="1" noChangeArrowheads="1"/>
          </p:cNvPicPr>
          <p:nvPr/>
        </p:nvPicPr>
        <p:blipFill>
          <a:blip r:embed="rId3" cstate="print"/>
          <a:srcRect/>
          <a:stretch>
            <a:fillRect/>
          </a:stretch>
        </p:blipFill>
        <p:spPr bwMode="auto">
          <a:xfrm>
            <a:off x="1691680" y="692696"/>
            <a:ext cx="6805071" cy="1332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75656" y="476672"/>
            <a:ext cx="6120680" cy="1066800"/>
          </a:xfrm>
        </p:spPr>
        <p:txBody>
          <a:bodyPr/>
          <a:lstStyle/>
          <a:p>
            <a:r>
              <a:rPr lang="el-GR" dirty="0" smtClean="0"/>
              <a:t>Επαναληπτικά Κεφάλαια</a:t>
            </a:r>
            <a:endParaRPr lang="el-GR" dirty="0"/>
          </a:p>
        </p:txBody>
      </p:sp>
      <p:pic>
        <p:nvPicPr>
          <p:cNvPr id="4"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1"/>
            <a:ext cx="1331640" cy="6858001"/>
          </a:xfrm>
          <a:prstGeom prst="rect">
            <a:avLst/>
          </a:prstGeom>
          <a:noFill/>
          <a:ln w="9525">
            <a:noFill/>
            <a:miter lim="800000"/>
            <a:headEnd/>
            <a:tailEnd/>
          </a:ln>
        </p:spPr>
      </p:pic>
      <p:pic>
        <p:nvPicPr>
          <p:cNvPr id="67586" name="Picture 2"/>
          <p:cNvPicPr>
            <a:picLocks noGrp="1" noChangeAspect="1" noChangeArrowheads="1"/>
          </p:cNvPicPr>
          <p:nvPr>
            <p:ph idx="1"/>
          </p:nvPr>
        </p:nvPicPr>
        <p:blipFill>
          <a:blip r:embed="rId3" cstate="print"/>
          <a:srcRect/>
          <a:stretch>
            <a:fillRect/>
          </a:stretch>
        </p:blipFill>
        <p:spPr bwMode="auto">
          <a:xfrm>
            <a:off x="1493271" y="1484784"/>
            <a:ext cx="7399209" cy="3312368"/>
          </a:xfrm>
          <a:prstGeom prst="rect">
            <a:avLst/>
          </a:prstGeom>
          <a:noFill/>
          <a:ln w="9525">
            <a:noFill/>
            <a:miter lim="800000"/>
            <a:headEnd/>
            <a:tailEnd/>
          </a:ln>
        </p:spPr>
      </p:pic>
      <p:sp>
        <p:nvSpPr>
          <p:cNvPr id="5" name="4 - TextBox"/>
          <p:cNvSpPr txBox="1"/>
          <p:nvPr/>
        </p:nvSpPr>
        <p:spPr>
          <a:xfrm>
            <a:off x="1763688" y="4725144"/>
            <a:ext cx="6696744" cy="1107996"/>
          </a:xfrm>
          <a:prstGeom prst="rect">
            <a:avLst/>
          </a:prstGeom>
          <a:noFill/>
        </p:spPr>
        <p:txBody>
          <a:bodyPr wrap="square" rtlCol="0">
            <a:spAutoFit/>
          </a:bodyPr>
          <a:lstStyle/>
          <a:p>
            <a:r>
              <a:rPr lang="el-GR" sz="2200" dirty="0" smtClean="0">
                <a:solidFill>
                  <a:schemeClr val="tx2"/>
                </a:solidFill>
                <a:latin typeface="+mj-lt"/>
                <a:ea typeface="+mj-ea"/>
                <a:cs typeface="+mj-cs"/>
              </a:rPr>
              <a:t>Στην αρχή κάθε επαναληπτικού κεφαλαίου , παρουσιάζονται στον μαθητή/</a:t>
            </a:r>
            <a:r>
              <a:rPr lang="el-GR" sz="2200" dirty="0" err="1" smtClean="0">
                <a:solidFill>
                  <a:schemeClr val="tx2"/>
                </a:solidFill>
                <a:latin typeface="+mj-lt"/>
                <a:ea typeface="+mj-ea"/>
                <a:cs typeface="+mj-cs"/>
              </a:rPr>
              <a:t>τρια</a:t>
            </a:r>
            <a:r>
              <a:rPr lang="el-GR" sz="2200" dirty="0" smtClean="0">
                <a:solidFill>
                  <a:schemeClr val="tx2"/>
                </a:solidFill>
                <a:latin typeface="+mj-lt"/>
                <a:ea typeface="+mj-ea"/>
                <a:cs typeface="+mj-cs"/>
              </a:rPr>
              <a:t> τι έμαθε σε κάθε ενότητα.</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403648" y="188640"/>
            <a:ext cx="7416824" cy="2311896"/>
          </a:xfrm>
          <a:noFill/>
        </p:spPr>
        <p:txBody>
          <a:bodyPr/>
          <a:lstStyle/>
          <a:p>
            <a:pPr algn="ctr">
              <a:lnSpc>
                <a:spcPct val="120000"/>
              </a:lnSpc>
            </a:pPr>
            <a:r>
              <a:rPr lang="el-GR" dirty="0" smtClean="0">
                <a:solidFill>
                  <a:srgbClr val="002060"/>
                </a:solidFill>
                <a:effectLst/>
              </a:rPr>
              <a:t>Γενικές αρχές </a:t>
            </a:r>
            <a:br>
              <a:rPr lang="el-GR" dirty="0" smtClean="0">
                <a:solidFill>
                  <a:srgbClr val="002060"/>
                </a:solidFill>
                <a:effectLst/>
              </a:rPr>
            </a:br>
            <a:r>
              <a:rPr lang="el-GR" dirty="0" smtClean="0">
                <a:solidFill>
                  <a:srgbClr val="002060"/>
                </a:solidFill>
                <a:effectLst/>
              </a:rPr>
              <a:t>για το διδακτικό πακέτο των Μαθηματικών </a:t>
            </a:r>
            <a:br>
              <a:rPr lang="el-GR" dirty="0" smtClean="0">
                <a:solidFill>
                  <a:srgbClr val="002060"/>
                </a:solidFill>
                <a:effectLst/>
              </a:rPr>
            </a:br>
            <a:r>
              <a:rPr lang="el-GR" dirty="0" smtClean="0">
                <a:solidFill>
                  <a:srgbClr val="002060"/>
                </a:solidFill>
                <a:effectLst/>
              </a:rPr>
              <a:t>της </a:t>
            </a:r>
            <a:r>
              <a:rPr lang="el-GR" dirty="0" err="1" smtClean="0">
                <a:solidFill>
                  <a:srgbClr val="002060"/>
                </a:solidFill>
                <a:effectLst/>
              </a:rPr>
              <a:t>Ε΄Δημοτικού</a:t>
            </a:r>
            <a:r>
              <a:rPr lang="el-GR" sz="4400" dirty="0" smtClean="0">
                <a:solidFill>
                  <a:srgbClr val="0070C0"/>
                </a:solidFill>
              </a:rPr>
              <a:t> </a:t>
            </a:r>
            <a:br>
              <a:rPr lang="el-GR" sz="4400" dirty="0" smtClean="0">
                <a:solidFill>
                  <a:srgbClr val="0070C0"/>
                </a:solidFill>
              </a:rPr>
            </a:br>
            <a:r>
              <a:rPr lang="el-GR" sz="4400" dirty="0" smtClean="0">
                <a:solidFill>
                  <a:srgbClr val="0070C0"/>
                </a:solidFill>
              </a:rPr>
              <a:t/>
            </a:r>
            <a:br>
              <a:rPr lang="el-GR" sz="4400" dirty="0" smtClean="0">
                <a:solidFill>
                  <a:srgbClr val="0070C0"/>
                </a:solidFill>
              </a:rPr>
            </a:br>
            <a:r>
              <a:rPr lang="el-GR" sz="4400" dirty="0" smtClean="0">
                <a:solidFill>
                  <a:srgbClr val="0070C0"/>
                </a:solidFill>
              </a:rPr>
              <a:t/>
            </a:r>
            <a:br>
              <a:rPr lang="el-GR" sz="4400" dirty="0" smtClean="0">
                <a:solidFill>
                  <a:srgbClr val="0070C0"/>
                </a:solidFill>
              </a:rPr>
            </a:br>
            <a:r>
              <a:rPr lang="el-GR" sz="4400" dirty="0" smtClean="0">
                <a:solidFill>
                  <a:srgbClr val="0070C0"/>
                </a:solidFill>
              </a:rPr>
              <a:t/>
            </a:r>
            <a:br>
              <a:rPr lang="el-GR" sz="4400" dirty="0" smtClean="0">
                <a:solidFill>
                  <a:srgbClr val="0070C0"/>
                </a:solidFill>
              </a:rPr>
            </a:br>
            <a:r>
              <a:rPr lang="el-GR" sz="4400" dirty="0" smtClean="0">
                <a:solidFill>
                  <a:srgbClr val="0070C0"/>
                </a:solidFill>
              </a:rPr>
              <a:t/>
            </a:r>
            <a:br>
              <a:rPr lang="el-GR" sz="4400" dirty="0" smtClean="0">
                <a:solidFill>
                  <a:srgbClr val="0070C0"/>
                </a:solidFill>
              </a:rPr>
            </a:br>
            <a:r>
              <a:rPr lang="el-GR" sz="4400" dirty="0" smtClean="0">
                <a:solidFill>
                  <a:srgbClr val="0070C0"/>
                </a:solidFill>
              </a:rPr>
              <a:t/>
            </a:r>
            <a:br>
              <a:rPr lang="el-GR" sz="4400" dirty="0" smtClean="0">
                <a:solidFill>
                  <a:srgbClr val="0070C0"/>
                </a:solidFill>
              </a:rPr>
            </a:br>
            <a:r>
              <a:rPr lang="el-GR" sz="4400" dirty="0" smtClean="0">
                <a:solidFill>
                  <a:srgbClr val="0070C0"/>
                </a:solidFill>
              </a:rPr>
              <a:t/>
            </a:r>
            <a:br>
              <a:rPr lang="el-GR" sz="4400" dirty="0" smtClean="0">
                <a:solidFill>
                  <a:srgbClr val="0070C0"/>
                </a:solidFill>
              </a:rPr>
            </a:br>
            <a:r>
              <a:rPr lang="el-GR" sz="4400" dirty="0" smtClean="0">
                <a:solidFill>
                  <a:srgbClr val="0070C0"/>
                </a:solidFill>
              </a:rPr>
              <a:t/>
            </a:r>
            <a:br>
              <a:rPr lang="el-GR" sz="4400" dirty="0" smtClean="0">
                <a:solidFill>
                  <a:srgbClr val="0070C0"/>
                </a:solidFill>
              </a:rPr>
            </a:br>
            <a:r>
              <a:rPr lang="el-GR" sz="4400" dirty="0" smtClean="0">
                <a:solidFill>
                  <a:srgbClr val="0070C0"/>
                </a:solidFill>
              </a:rPr>
              <a:t/>
            </a:r>
            <a:br>
              <a:rPr lang="el-GR" sz="4400" dirty="0" smtClean="0">
                <a:solidFill>
                  <a:srgbClr val="0070C0"/>
                </a:solidFill>
              </a:rPr>
            </a:br>
            <a:r>
              <a:rPr lang="el-GR" sz="4400" dirty="0" smtClean="0">
                <a:solidFill>
                  <a:srgbClr val="0070C0"/>
                </a:solidFill>
              </a:rPr>
              <a:t/>
            </a:r>
            <a:br>
              <a:rPr lang="el-GR" sz="4400" dirty="0" smtClean="0">
                <a:solidFill>
                  <a:srgbClr val="0070C0"/>
                </a:solidFill>
              </a:rPr>
            </a:br>
            <a:r>
              <a:rPr lang="el-GR" sz="4400" dirty="0" smtClean="0">
                <a:solidFill>
                  <a:srgbClr val="0070C0"/>
                </a:solidFill>
              </a:rPr>
              <a:t/>
            </a:r>
            <a:br>
              <a:rPr lang="el-GR" sz="4400" dirty="0" smtClean="0">
                <a:solidFill>
                  <a:srgbClr val="0070C0"/>
                </a:solidFill>
              </a:rPr>
            </a:br>
            <a:r>
              <a:rPr lang="el-GR" sz="4400" dirty="0" smtClean="0">
                <a:solidFill>
                  <a:srgbClr val="0070C0"/>
                </a:solidFill>
              </a:rPr>
              <a:t/>
            </a:r>
            <a:br>
              <a:rPr lang="el-GR" sz="4400" dirty="0" smtClean="0">
                <a:solidFill>
                  <a:srgbClr val="0070C0"/>
                </a:solidFill>
              </a:rPr>
            </a:br>
            <a:r>
              <a:rPr lang="el-GR" sz="4400" dirty="0" smtClean="0">
                <a:solidFill>
                  <a:srgbClr val="0070C0"/>
                </a:solidFill>
              </a:rPr>
              <a:t/>
            </a:r>
            <a:br>
              <a:rPr lang="el-GR" sz="4400" dirty="0" smtClean="0">
                <a:solidFill>
                  <a:srgbClr val="0070C0"/>
                </a:solidFill>
              </a:rPr>
            </a:br>
            <a:r>
              <a:rPr lang="el-GR" sz="4400" dirty="0" smtClean="0">
                <a:solidFill>
                  <a:srgbClr val="0070C0"/>
                </a:solidFill>
              </a:rPr>
              <a:t/>
            </a:r>
            <a:br>
              <a:rPr lang="el-GR" sz="4400" dirty="0" smtClean="0">
                <a:solidFill>
                  <a:srgbClr val="0070C0"/>
                </a:solidFill>
              </a:rPr>
            </a:br>
            <a:r>
              <a:rPr lang="el-GR" sz="4400" dirty="0" smtClean="0">
                <a:solidFill>
                  <a:srgbClr val="0070C0"/>
                </a:solidFill>
              </a:rPr>
              <a:t/>
            </a:r>
            <a:br>
              <a:rPr lang="el-GR" sz="4400" dirty="0" smtClean="0">
                <a:solidFill>
                  <a:srgbClr val="0070C0"/>
                </a:solidFill>
              </a:rPr>
            </a:br>
            <a:r>
              <a:rPr lang="el-GR" sz="4400" dirty="0" smtClean="0">
                <a:solidFill>
                  <a:srgbClr val="0070C0"/>
                </a:solidFill>
              </a:rPr>
              <a:t/>
            </a:r>
            <a:br>
              <a:rPr lang="el-GR" sz="4400" dirty="0" smtClean="0">
                <a:solidFill>
                  <a:srgbClr val="0070C0"/>
                </a:solidFill>
              </a:rPr>
            </a:br>
            <a:r>
              <a:rPr lang="el-GR" sz="4400" dirty="0" smtClean="0">
                <a:solidFill>
                  <a:srgbClr val="0070C0"/>
                </a:solidFill>
              </a:rPr>
              <a:t/>
            </a:r>
            <a:br>
              <a:rPr lang="el-GR" sz="4400" dirty="0" smtClean="0">
                <a:solidFill>
                  <a:srgbClr val="0070C0"/>
                </a:solidFill>
              </a:rPr>
            </a:br>
            <a:r>
              <a:rPr lang="el-GR" sz="4400" dirty="0" smtClean="0">
                <a:solidFill>
                  <a:srgbClr val="0070C0"/>
                </a:solidFill>
              </a:rPr>
              <a:t/>
            </a:r>
            <a:br>
              <a:rPr lang="el-GR" sz="4400" dirty="0" smtClean="0">
                <a:solidFill>
                  <a:srgbClr val="0070C0"/>
                </a:solidFill>
              </a:rPr>
            </a:br>
            <a:r>
              <a:rPr lang="el-GR" sz="4400" dirty="0" smtClean="0">
                <a:solidFill>
                  <a:srgbClr val="0070C0"/>
                </a:solidFill>
              </a:rPr>
              <a:t/>
            </a:r>
            <a:br>
              <a:rPr lang="el-GR" sz="4400" dirty="0" smtClean="0">
                <a:solidFill>
                  <a:srgbClr val="0070C0"/>
                </a:solidFill>
              </a:rPr>
            </a:br>
            <a:r>
              <a:rPr lang="el-GR" sz="4400" dirty="0" smtClean="0">
                <a:solidFill>
                  <a:srgbClr val="0070C0"/>
                </a:solidFill>
              </a:rPr>
              <a:t/>
            </a:r>
            <a:br>
              <a:rPr lang="el-GR" sz="4400" dirty="0" smtClean="0">
                <a:solidFill>
                  <a:srgbClr val="0070C0"/>
                </a:solidFill>
              </a:rPr>
            </a:br>
            <a:r>
              <a:rPr lang="el-GR" sz="4400" dirty="0" smtClean="0">
                <a:solidFill>
                  <a:srgbClr val="0070C0"/>
                </a:solidFill>
              </a:rPr>
              <a:t/>
            </a:r>
            <a:br>
              <a:rPr lang="el-GR" sz="4400" dirty="0" smtClean="0">
                <a:solidFill>
                  <a:srgbClr val="0070C0"/>
                </a:solidFill>
              </a:rPr>
            </a:br>
            <a:r>
              <a:rPr lang="el-GR" sz="4400" dirty="0" smtClean="0">
                <a:solidFill>
                  <a:srgbClr val="0070C0"/>
                </a:solidFill>
              </a:rPr>
              <a:t/>
            </a:r>
            <a:br>
              <a:rPr lang="el-GR" sz="4400" dirty="0" smtClean="0">
                <a:solidFill>
                  <a:srgbClr val="0070C0"/>
                </a:solidFill>
              </a:rPr>
            </a:br>
            <a:r>
              <a:rPr lang="el-GR" sz="4400" dirty="0" smtClean="0">
                <a:solidFill>
                  <a:srgbClr val="0070C0"/>
                </a:solidFill>
              </a:rPr>
              <a:t/>
            </a:r>
            <a:br>
              <a:rPr lang="el-GR" sz="4400" dirty="0" smtClean="0">
                <a:solidFill>
                  <a:srgbClr val="0070C0"/>
                </a:solidFill>
              </a:rPr>
            </a:br>
            <a:r>
              <a:rPr lang="el-GR" sz="4400" dirty="0" smtClean="0">
                <a:solidFill>
                  <a:srgbClr val="0070C0"/>
                </a:solidFill>
              </a:rPr>
              <a:t/>
            </a:r>
            <a:br>
              <a:rPr lang="el-GR" sz="4400" dirty="0" smtClean="0">
                <a:solidFill>
                  <a:srgbClr val="0070C0"/>
                </a:solidFill>
              </a:rPr>
            </a:br>
            <a:r>
              <a:rPr lang="el-GR" sz="4400" dirty="0" smtClean="0">
                <a:solidFill>
                  <a:srgbClr val="0070C0"/>
                </a:solidFill>
              </a:rPr>
              <a:t/>
            </a:r>
            <a:br>
              <a:rPr lang="el-GR" sz="4400" dirty="0" smtClean="0">
                <a:solidFill>
                  <a:srgbClr val="0070C0"/>
                </a:solidFill>
              </a:rPr>
            </a:br>
            <a:r>
              <a:rPr lang="el-GR" sz="4400" dirty="0" smtClean="0">
                <a:solidFill>
                  <a:srgbClr val="0070C0"/>
                </a:solidFill>
              </a:rPr>
              <a:t/>
            </a:r>
            <a:br>
              <a:rPr lang="el-GR" sz="4400" dirty="0" smtClean="0">
                <a:solidFill>
                  <a:srgbClr val="0070C0"/>
                </a:solidFill>
              </a:rPr>
            </a:br>
            <a:r>
              <a:rPr lang="el-GR" sz="4400" dirty="0" smtClean="0">
                <a:solidFill>
                  <a:srgbClr val="0070C0"/>
                </a:solidFill>
              </a:rPr>
              <a:t/>
            </a:r>
            <a:br>
              <a:rPr lang="el-GR" sz="4400" dirty="0" smtClean="0">
                <a:solidFill>
                  <a:srgbClr val="0070C0"/>
                </a:solidFill>
              </a:rPr>
            </a:br>
            <a:r>
              <a:rPr lang="el-GR" sz="4400" dirty="0" smtClean="0">
                <a:solidFill>
                  <a:srgbClr val="0070C0"/>
                </a:solidFill>
              </a:rPr>
              <a:t/>
            </a:r>
            <a:br>
              <a:rPr lang="el-GR" sz="4400" dirty="0" smtClean="0">
                <a:solidFill>
                  <a:srgbClr val="0070C0"/>
                </a:solidFill>
              </a:rPr>
            </a:br>
            <a:r>
              <a:rPr lang="el-GR" sz="4400" dirty="0" smtClean="0">
                <a:solidFill>
                  <a:srgbClr val="0070C0"/>
                </a:solidFill>
              </a:rPr>
              <a:t>Τετράδιο Εργασιών </a:t>
            </a:r>
            <a:r>
              <a:rPr lang="el-GR" sz="4400" dirty="0" smtClean="0"/>
              <a:t>(</a:t>
            </a:r>
            <a:r>
              <a:rPr lang="el-GR" sz="4400" dirty="0" err="1" smtClean="0"/>
              <a:t>α΄τεύχος</a:t>
            </a:r>
            <a:r>
              <a:rPr lang="el-GR" sz="4400" dirty="0" smtClean="0"/>
              <a:t>  - </a:t>
            </a:r>
            <a:r>
              <a:rPr lang="el-GR" sz="4400" dirty="0" err="1" smtClean="0"/>
              <a:t>β΄τεύχος</a:t>
            </a:r>
            <a:r>
              <a:rPr lang="el-GR" sz="4400" dirty="0" smtClean="0"/>
              <a:t>)</a:t>
            </a:r>
            <a:endParaRPr lang="el-GR" dirty="0">
              <a:solidFill>
                <a:srgbClr val="002060"/>
              </a:solidFill>
              <a:effectLst/>
            </a:endParaRPr>
          </a:p>
        </p:txBody>
      </p:sp>
      <p:pic>
        <p:nvPicPr>
          <p:cNvPr id="3" name="Picture 3"/>
          <p:cNvPicPr>
            <a:picLocks noChangeAspect="1" noChangeArrowheads="1"/>
          </p:cNvPicPr>
          <p:nvPr/>
        </p:nvPicPr>
        <p:blipFill>
          <a:blip r:embed="rId2" cstate="print">
            <a:duotone>
              <a:schemeClr val="accent2">
                <a:shade val="45000"/>
                <a:satMod val="135000"/>
              </a:schemeClr>
              <a:prstClr val="white"/>
            </a:duotone>
          </a:blip>
          <a:srcRect/>
          <a:stretch>
            <a:fillRect/>
          </a:stretch>
        </p:blipFill>
        <p:spPr bwMode="auto">
          <a:xfrm>
            <a:off x="0" y="-1"/>
            <a:ext cx="1403648" cy="6858001"/>
          </a:xfrm>
          <a:prstGeom prst="rect">
            <a:avLst/>
          </a:prstGeom>
          <a:noFill/>
          <a:ln w="9525">
            <a:noFill/>
            <a:miter lim="800000"/>
            <a:headEnd/>
            <a:tailEnd/>
          </a:ln>
        </p:spPr>
      </p:pic>
      <p:pic>
        <p:nvPicPr>
          <p:cNvPr id="15361" name="Picture 1"/>
          <p:cNvPicPr>
            <a:picLocks noChangeAspect="1" noChangeArrowheads="1"/>
          </p:cNvPicPr>
          <p:nvPr/>
        </p:nvPicPr>
        <p:blipFill>
          <a:blip r:embed="rId3" cstate="print"/>
          <a:srcRect/>
          <a:stretch>
            <a:fillRect/>
          </a:stretch>
        </p:blipFill>
        <p:spPr bwMode="auto">
          <a:xfrm>
            <a:off x="5497216" y="3141336"/>
            <a:ext cx="2459160" cy="3312000"/>
          </a:xfrm>
          <a:prstGeom prst="rect">
            <a:avLst/>
          </a:prstGeom>
          <a:noFill/>
          <a:ln w="9525">
            <a:noFill/>
            <a:miter lim="800000"/>
            <a:headEnd/>
            <a:tailEnd/>
          </a:ln>
        </p:spPr>
      </p:pic>
      <p:pic>
        <p:nvPicPr>
          <p:cNvPr id="15362" name="Picture 2"/>
          <p:cNvPicPr>
            <a:picLocks noChangeAspect="1" noChangeArrowheads="1"/>
          </p:cNvPicPr>
          <p:nvPr/>
        </p:nvPicPr>
        <p:blipFill>
          <a:blip r:embed="rId4" cstate="print"/>
          <a:srcRect/>
          <a:stretch>
            <a:fillRect/>
          </a:stretch>
        </p:blipFill>
        <p:spPr bwMode="auto">
          <a:xfrm>
            <a:off x="2339752" y="3140968"/>
            <a:ext cx="2455161" cy="3312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κειμένου"/>
          <p:cNvSpPr>
            <a:spLocks noGrp="1"/>
          </p:cNvSpPr>
          <p:nvPr>
            <p:ph idx="1"/>
          </p:nvPr>
        </p:nvSpPr>
        <p:spPr>
          <a:xfrm>
            <a:off x="899592" y="1412776"/>
            <a:ext cx="7787208" cy="4729712"/>
          </a:xfrm>
        </p:spPr>
        <p:txBody>
          <a:bodyPr>
            <a:normAutofit fontScale="92500" lnSpcReduction="20000"/>
          </a:bodyPr>
          <a:lstStyle/>
          <a:p>
            <a:pPr algn="just">
              <a:lnSpc>
                <a:spcPct val="120000"/>
              </a:lnSpc>
              <a:buClr>
                <a:schemeClr val="tx2"/>
              </a:buClr>
              <a:buFont typeface="Wingdings" pitchFamily="2" charset="2"/>
              <a:buChar char="q"/>
            </a:pPr>
            <a:r>
              <a:rPr lang="el-GR" dirty="0" smtClean="0"/>
              <a:t> </a:t>
            </a:r>
            <a:r>
              <a:rPr lang="el-GR" sz="2600" dirty="0" smtClean="0">
                <a:solidFill>
                  <a:schemeClr val="tx2"/>
                </a:solidFill>
                <a:latin typeface="+mj-lt"/>
                <a:ea typeface="+mj-ea"/>
                <a:cs typeface="+mj-cs"/>
              </a:rPr>
              <a:t>Καταβλήθηκε προσπάθεια, ώστε το υλικό που εκπονήθηκε:</a:t>
            </a:r>
          </a:p>
          <a:p>
            <a:pPr algn="just">
              <a:lnSpc>
                <a:spcPct val="120000"/>
              </a:lnSpc>
              <a:buClr>
                <a:schemeClr val="tx2"/>
              </a:buClr>
            </a:pPr>
            <a:endParaRPr lang="el-GR" dirty="0" smtClean="0">
              <a:latin typeface="+mj-lt"/>
            </a:endParaRPr>
          </a:p>
          <a:p>
            <a:pPr algn="just">
              <a:lnSpc>
                <a:spcPct val="120000"/>
              </a:lnSpc>
              <a:buClr>
                <a:schemeClr val="tx2"/>
              </a:buClr>
              <a:buFont typeface="Wingdings" pitchFamily="2" charset="2"/>
              <a:buChar char="Ø"/>
            </a:pPr>
            <a:r>
              <a:rPr lang="el-GR" dirty="0" smtClean="0">
                <a:latin typeface="+mj-lt"/>
              </a:rPr>
              <a:t> </a:t>
            </a:r>
            <a:r>
              <a:rPr lang="el-GR" sz="2600" dirty="0" smtClean="0">
                <a:solidFill>
                  <a:schemeClr val="tx2"/>
                </a:solidFill>
                <a:latin typeface="+mj-lt"/>
                <a:ea typeface="+mj-ea"/>
                <a:cs typeface="+mj-cs"/>
              </a:rPr>
              <a:t>Να διαθέτει </a:t>
            </a:r>
            <a:r>
              <a:rPr lang="el-GR" sz="2600" b="1" i="1" dirty="0" smtClean="0">
                <a:solidFill>
                  <a:srgbClr val="002060"/>
                </a:solidFill>
                <a:latin typeface="+mj-lt"/>
              </a:rPr>
              <a:t>επιστημονικό προσανατολισμό </a:t>
            </a:r>
            <a:r>
              <a:rPr lang="el-GR" sz="2600" dirty="0" smtClean="0">
                <a:solidFill>
                  <a:schemeClr val="tx2"/>
                </a:solidFill>
                <a:latin typeface="+mj-lt"/>
                <a:ea typeface="+mj-ea"/>
                <a:cs typeface="+mj-cs"/>
              </a:rPr>
              <a:t>βάσει</a:t>
            </a:r>
            <a:r>
              <a:rPr lang="el-GR" sz="2600" dirty="0" smtClean="0">
                <a:latin typeface="+mj-lt"/>
              </a:rPr>
              <a:t> </a:t>
            </a:r>
            <a:r>
              <a:rPr lang="el-GR" sz="2600" dirty="0" smtClean="0">
                <a:solidFill>
                  <a:schemeClr val="tx2"/>
                </a:solidFill>
                <a:latin typeface="+mj-lt"/>
                <a:ea typeface="+mj-ea"/>
                <a:cs typeface="+mj-cs"/>
              </a:rPr>
              <a:t>της διεθνούς έρευνας και εμπειρίας σχετικά με τη διδασκαλία και μάθηση των Μαθηματικών</a:t>
            </a:r>
          </a:p>
          <a:p>
            <a:pPr algn="just">
              <a:lnSpc>
                <a:spcPct val="120000"/>
              </a:lnSpc>
              <a:buClr>
                <a:schemeClr val="tx2"/>
              </a:buClr>
            </a:pPr>
            <a:endParaRPr lang="el-GR" dirty="0" smtClean="0">
              <a:latin typeface="+mj-lt"/>
            </a:endParaRPr>
          </a:p>
          <a:p>
            <a:pPr algn="just">
              <a:lnSpc>
                <a:spcPct val="120000"/>
              </a:lnSpc>
              <a:buClr>
                <a:schemeClr val="tx2"/>
              </a:buClr>
              <a:buFont typeface="Wingdings" pitchFamily="2" charset="2"/>
              <a:buChar char="Ø"/>
            </a:pPr>
            <a:r>
              <a:rPr lang="el-GR" dirty="0" smtClean="0">
                <a:latin typeface="+mj-lt"/>
              </a:rPr>
              <a:t> </a:t>
            </a:r>
            <a:r>
              <a:rPr lang="el-GR" sz="2600" dirty="0" smtClean="0">
                <a:solidFill>
                  <a:schemeClr val="tx2"/>
                </a:solidFill>
                <a:latin typeface="+mj-lt"/>
                <a:ea typeface="+mj-ea"/>
                <a:cs typeface="+mj-cs"/>
              </a:rPr>
              <a:t>να είναι </a:t>
            </a:r>
            <a:r>
              <a:rPr lang="el-GR" sz="2600" b="1" i="1" dirty="0" smtClean="0">
                <a:solidFill>
                  <a:srgbClr val="002060"/>
                </a:solidFill>
                <a:latin typeface="+mj-lt"/>
              </a:rPr>
              <a:t>εφαρμόσιμο</a:t>
            </a:r>
            <a:r>
              <a:rPr lang="el-GR" sz="2600" b="1" dirty="0" smtClean="0">
                <a:solidFill>
                  <a:srgbClr val="002060"/>
                </a:solidFill>
                <a:latin typeface="+mj-lt"/>
              </a:rPr>
              <a:t> </a:t>
            </a:r>
            <a:r>
              <a:rPr lang="el-GR" sz="2600" dirty="0" smtClean="0">
                <a:solidFill>
                  <a:schemeClr val="tx2"/>
                </a:solidFill>
                <a:latin typeface="+mj-lt"/>
                <a:ea typeface="+mj-ea"/>
                <a:cs typeface="+mj-cs"/>
              </a:rPr>
              <a:t>στη διδακτική πράξη, να διευκολύνει τους μαθητές και τις μαθήτριες, ώστε να βιώσουν μία πλούσια, ουσιαστική και ενδιαφέρουσα μαθηματική εμπειρία.</a:t>
            </a:r>
            <a:endParaRPr lang="el-GR" sz="2400" dirty="0" smtClean="0">
              <a:solidFill>
                <a:schemeClr val="tx2"/>
              </a:solidFill>
              <a:latin typeface="+mj-lt"/>
              <a:ea typeface="+mj-ea"/>
              <a:cs typeface="+mj-cs"/>
            </a:endParaRPr>
          </a:p>
          <a:p>
            <a:pPr algn="just">
              <a:lnSpc>
                <a:spcPct val="120000"/>
              </a:lnSpc>
              <a:buClr>
                <a:schemeClr val="tx2"/>
              </a:buClr>
              <a:buFont typeface="Wingdings" pitchFamily="2" charset="2"/>
              <a:buChar char="Ø"/>
            </a:pPr>
            <a:endParaRPr lang="el-GR" dirty="0" smtClean="0"/>
          </a:p>
          <a:p>
            <a:pPr algn="ctr">
              <a:lnSpc>
                <a:spcPct val="120000"/>
              </a:lnSpc>
            </a:pPr>
            <a:endParaRPr lang="el-GR" dirty="0"/>
          </a:p>
        </p:txBody>
      </p:sp>
      <p:pic>
        <p:nvPicPr>
          <p:cNvPr id="6"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0"/>
            <a:ext cx="1043608" cy="6858001"/>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κειμένου"/>
          <p:cNvSpPr>
            <a:spLocks noGrp="1"/>
          </p:cNvSpPr>
          <p:nvPr>
            <p:ph type="body" idx="1"/>
          </p:nvPr>
        </p:nvSpPr>
        <p:spPr/>
        <p:txBody>
          <a:bodyPr/>
          <a:lstStyle/>
          <a:p>
            <a:endParaRPr lang="el-GR"/>
          </a:p>
        </p:txBody>
      </p:sp>
      <p:pic>
        <p:nvPicPr>
          <p:cNvPr id="9218" name="Picture 2"/>
          <p:cNvPicPr>
            <a:picLocks noChangeAspect="1" noChangeArrowheads="1"/>
          </p:cNvPicPr>
          <p:nvPr/>
        </p:nvPicPr>
        <p:blipFill>
          <a:blip r:embed="rId2" cstate="print"/>
          <a:srcRect/>
          <a:stretch>
            <a:fillRect/>
          </a:stretch>
        </p:blipFill>
        <p:spPr bwMode="auto">
          <a:xfrm>
            <a:off x="0" y="1"/>
            <a:ext cx="9135033" cy="630932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0"/>
            <a:ext cx="1331640" cy="6858000"/>
          </a:xfrm>
          <a:prstGeom prst="rect">
            <a:avLst/>
          </a:prstGeom>
          <a:noFill/>
          <a:ln w="9525">
            <a:noFill/>
            <a:miter lim="800000"/>
            <a:headEnd/>
            <a:tailEnd/>
          </a:ln>
        </p:spPr>
      </p:pic>
      <p:sp>
        <p:nvSpPr>
          <p:cNvPr id="5" name="4 - Θέση κειμένου"/>
          <p:cNvSpPr>
            <a:spLocks noGrp="1"/>
          </p:cNvSpPr>
          <p:nvPr>
            <p:ph idx="1"/>
          </p:nvPr>
        </p:nvSpPr>
        <p:spPr>
          <a:xfrm>
            <a:off x="1331640" y="1052736"/>
            <a:ext cx="7632848" cy="5805264"/>
          </a:xfrm>
        </p:spPr>
        <p:txBody>
          <a:bodyPr>
            <a:normAutofit/>
          </a:bodyPr>
          <a:lstStyle/>
          <a:p>
            <a:pPr>
              <a:buNone/>
            </a:pPr>
            <a:r>
              <a:rPr lang="el-GR" b="1" dirty="0" smtClean="0">
                <a:solidFill>
                  <a:schemeClr val="accent2"/>
                </a:solidFill>
              </a:rPr>
              <a:t>Μαθηματικός τίτλος</a:t>
            </a:r>
          </a:p>
          <a:p>
            <a:pPr>
              <a:buNone/>
            </a:pPr>
            <a:r>
              <a:rPr lang="el-GR" sz="2200" dirty="0" smtClean="0">
                <a:solidFill>
                  <a:schemeClr val="tx2"/>
                </a:solidFill>
                <a:latin typeface="+mj-lt"/>
                <a:ea typeface="+mj-ea"/>
                <a:cs typeface="+mj-cs"/>
              </a:rPr>
              <a:t>Στο πάνω μέρος κάθε κεφαλαίου</a:t>
            </a:r>
          </a:p>
          <a:p>
            <a:pPr>
              <a:buNone/>
            </a:pPr>
            <a:r>
              <a:rPr lang="el-GR" b="1" dirty="0" smtClean="0">
                <a:solidFill>
                  <a:srgbClr val="FF0000"/>
                </a:solidFill>
              </a:rPr>
              <a:t>1</a:t>
            </a:r>
            <a:r>
              <a:rPr lang="el-GR" sz="2000" b="1" dirty="0" smtClean="0">
                <a:solidFill>
                  <a:srgbClr val="FF0000"/>
                </a:solidFill>
              </a:rPr>
              <a:t>η σελίδα: </a:t>
            </a:r>
          </a:p>
          <a:p>
            <a:pPr algn="just">
              <a:buNone/>
            </a:pPr>
            <a:r>
              <a:rPr lang="el-GR" sz="2000" dirty="0" smtClean="0"/>
              <a:t>α) </a:t>
            </a:r>
            <a:r>
              <a:rPr lang="el-GR" sz="2200" dirty="0" smtClean="0">
                <a:solidFill>
                  <a:schemeClr val="tx2"/>
                </a:solidFill>
                <a:latin typeface="+mj-lt"/>
                <a:ea typeface="+mj-ea"/>
                <a:cs typeface="+mj-cs"/>
              </a:rPr>
              <a:t>χρωματικό πλαίσιο που υποδηλώνει </a:t>
            </a:r>
            <a:r>
              <a:rPr lang="el-GR" sz="2200" b="1" dirty="0" smtClean="0">
                <a:latin typeface="+mj-lt"/>
                <a:ea typeface="+mj-ea"/>
                <a:cs typeface="+mj-cs"/>
              </a:rPr>
              <a:t>τη θεματική περιοχή</a:t>
            </a:r>
            <a:r>
              <a:rPr lang="el-GR" sz="2200" dirty="0" smtClean="0">
                <a:solidFill>
                  <a:schemeClr val="tx2"/>
                </a:solidFill>
                <a:latin typeface="+mj-lt"/>
                <a:ea typeface="+mj-ea"/>
                <a:cs typeface="+mj-cs"/>
              </a:rPr>
              <a:t> στην οποία εντάσσεται το κεφάλαιο, </a:t>
            </a:r>
          </a:p>
          <a:p>
            <a:pPr algn="just">
              <a:buNone/>
            </a:pPr>
            <a:r>
              <a:rPr lang="el-GR" sz="2200" dirty="0" smtClean="0">
                <a:solidFill>
                  <a:schemeClr val="tx2"/>
                </a:solidFill>
                <a:latin typeface="+mj-lt"/>
                <a:ea typeface="+mj-ea"/>
                <a:cs typeface="+mj-cs"/>
              </a:rPr>
              <a:t>β) </a:t>
            </a:r>
            <a:r>
              <a:rPr lang="el-GR" sz="2200" dirty="0" smtClean="0">
                <a:latin typeface="+mj-lt"/>
                <a:ea typeface="+mj-ea"/>
                <a:cs typeface="+mj-cs"/>
              </a:rPr>
              <a:t>ο </a:t>
            </a:r>
            <a:r>
              <a:rPr lang="el-GR" sz="2200" b="1" dirty="0" smtClean="0">
                <a:latin typeface="+mj-lt"/>
                <a:ea typeface="+mj-ea"/>
                <a:cs typeface="+mj-cs"/>
              </a:rPr>
              <a:t>αύξων αριθμός </a:t>
            </a:r>
            <a:r>
              <a:rPr lang="el-GR" sz="2200" dirty="0" smtClean="0">
                <a:solidFill>
                  <a:schemeClr val="tx2"/>
                </a:solidFill>
                <a:latin typeface="+mj-lt"/>
                <a:ea typeface="+mj-ea"/>
                <a:cs typeface="+mj-cs"/>
              </a:rPr>
              <a:t>του κεφαλαίου και </a:t>
            </a:r>
          </a:p>
          <a:p>
            <a:pPr algn="just">
              <a:buNone/>
            </a:pPr>
            <a:r>
              <a:rPr lang="el-GR" sz="2200" dirty="0" smtClean="0">
                <a:solidFill>
                  <a:schemeClr val="tx2"/>
                </a:solidFill>
                <a:latin typeface="+mj-lt"/>
                <a:ea typeface="+mj-ea"/>
                <a:cs typeface="+mj-cs"/>
              </a:rPr>
              <a:t>γ) </a:t>
            </a:r>
            <a:r>
              <a:rPr lang="el-GR" sz="2200" b="1" dirty="0" smtClean="0">
                <a:latin typeface="+mj-lt"/>
                <a:ea typeface="+mj-ea"/>
                <a:cs typeface="+mj-cs"/>
              </a:rPr>
              <a:t>ο τίτλος </a:t>
            </a:r>
            <a:r>
              <a:rPr lang="el-GR" sz="2200" dirty="0" smtClean="0">
                <a:solidFill>
                  <a:schemeClr val="tx2"/>
                </a:solidFill>
                <a:latin typeface="+mj-lt"/>
                <a:ea typeface="+mj-ea"/>
                <a:cs typeface="+mj-cs"/>
              </a:rPr>
              <a:t>του που διατυπώνει τη βασική μαθηματική έννοια την οποία πραγματεύεται.</a:t>
            </a:r>
          </a:p>
          <a:p>
            <a:pPr algn="just">
              <a:buNone/>
            </a:pPr>
            <a:endParaRPr lang="el-GR" sz="2000" dirty="0" smtClean="0"/>
          </a:p>
          <a:p>
            <a:pPr>
              <a:buNone/>
            </a:pPr>
            <a:r>
              <a:rPr lang="el-GR" b="1" dirty="0" smtClean="0">
                <a:solidFill>
                  <a:srgbClr val="FF0000"/>
                </a:solidFill>
              </a:rPr>
              <a:t>2</a:t>
            </a:r>
            <a:r>
              <a:rPr lang="el-GR" sz="2000" b="1" dirty="0" smtClean="0">
                <a:solidFill>
                  <a:srgbClr val="FF0000"/>
                </a:solidFill>
              </a:rPr>
              <a:t>η σελίδα: </a:t>
            </a:r>
          </a:p>
          <a:p>
            <a:pPr algn="just">
              <a:buNone/>
            </a:pPr>
            <a:r>
              <a:rPr lang="el-GR" sz="2200" dirty="0" smtClean="0">
                <a:solidFill>
                  <a:schemeClr val="tx2"/>
                </a:solidFill>
                <a:latin typeface="+mj-lt"/>
                <a:ea typeface="+mj-ea"/>
                <a:cs typeface="+mj-cs"/>
              </a:rPr>
              <a:t>α) το ίδιο χρωματικό πλαίσιο, </a:t>
            </a:r>
          </a:p>
          <a:p>
            <a:pPr algn="just">
              <a:buNone/>
            </a:pPr>
            <a:r>
              <a:rPr lang="el-GR" sz="2200" dirty="0" smtClean="0">
                <a:solidFill>
                  <a:schemeClr val="tx2"/>
                </a:solidFill>
                <a:latin typeface="+mj-lt"/>
                <a:ea typeface="+mj-ea"/>
                <a:cs typeface="+mj-cs"/>
              </a:rPr>
              <a:t>β) ο τίτλος του κεφαλαίου και </a:t>
            </a:r>
          </a:p>
          <a:p>
            <a:pPr algn="just">
              <a:buNone/>
            </a:pPr>
            <a:r>
              <a:rPr lang="el-GR" sz="2200" dirty="0" smtClean="0">
                <a:solidFill>
                  <a:schemeClr val="tx2"/>
                </a:solidFill>
                <a:latin typeface="+mj-lt"/>
                <a:ea typeface="+mj-ea"/>
                <a:cs typeface="+mj-cs"/>
              </a:rPr>
              <a:t>γ) ο αύξων αριθμός της ενότητας στην οποία ανήκει το κεφάλαιο.</a:t>
            </a:r>
          </a:p>
        </p:txBody>
      </p:sp>
      <p:pic>
        <p:nvPicPr>
          <p:cNvPr id="2050" name="Picture 2"/>
          <p:cNvPicPr>
            <a:picLocks noChangeAspect="1" noChangeArrowheads="1"/>
          </p:cNvPicPr>
          <p:nvPr/>
        </p:nvPicPr>
        <p:blipFill>
          <a:blip r:embed="rId3" cstate="print"/>
          <a:srcRect/>
          <a:stretch>
            <a:fillRect/>
          </a:stretch>
        </p:blipFill>
        <p:spPr bwMode="auto">
          <a:xfrm>
            <a:off x="1368152" y="620688"/>
            <a:ext cx="7596336" cy="49738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1"/>
            <a:ext cx="1331640" cy="6858001"/>
          </a:xfrm>
          <a:prstGeom prst="rect">
            <a:avLst/>
          </a:prstGeom>
          <a:noFill/>
          <a:ln w="9525">
            <a:noFill/>
            <a:miter lim="800000"/>
            <a:headEnd/>
            <a:tailEnd/>
          </a:ln>
        </p:spPr>
      </p:pic>
      <p:sp>
        <p:nvSpPr>
          <p:cNvPr id="5" name="4 - Θέση κειμένου"/>
          <p:cNvSpPr>
            <a:spLocks noGrp="1"/>
          </p:cNvSpPr>
          <p:nvPr>
            <p:ph idx="1"/>
          </p:nvPr>
        </p:nvSpPr>
        <p:spPr>
          <a:xfrm>
            <a:off x="1331640" y="3645024"/>
            <a:ext cx="7488832" cy="2952328"/>
          </a:xfrm>
        </p:spPr>
        <p:txBody>
          <a:bodyPr>
            <a:normAutofit/>
          </a:bodyPr>
          <a:lstStyle/>
          <a:p>
            <a:pPr>
              <a:buNone/>
            </a:pPr>
            <a:r>
              <a:rPr lang="el-GR" sz="2400" b="1" dirty="0" smtClean="0">
                <a:solidFill>
                  <a:schemeClr val="accent2"/>
                </a:solidFill>
              </a:rPr>
              <a:t>Ασκήσεις</a:t>
            </a:r>
            <a:endParaRPr lang="el-GR" sz="2200" dirty="0" smtClean="0"/>
          </a:p>
          <a:p>
            <a:pPr algn="just">
              <a:buFont typeface="Wingdings" pitchFamily="2" charset="2"/>
              <a:buChar char="q"/>
            </a:pPr>
            <a:r>
              <a:rPr lang="el-GR" sz="2400" dirty="0" smtClean="0"/>
              <a:t> </a:t>
            </a:r>
            <a:r>
              <a:rPr lang="el-GR" sz="2200" dirty="0" smtClean="0">
                <a:solidFill>
                  <a:schemeClr val="tx2"/>
                </a:solidFill>
                <a:latin typeface="+mj-lt"/>
                <a:ea typeface="+mj-ea"/>
                <a:cs typeface="+mj-cs"/>
              </a:rPr>
              <a:t>Οι ασκήσεις αποσκοπούν: </a:t>
            </a:r>
          </a:p>
          <a:p>
            <a:pPr lvl="1" algn="just">
              <a:buFont typeface="Wingdings" pitchFamily="2" charset="2"/>
              <a:buChar char="Ø"/>
            </a:pPr>
            <a:r>
              <a:rPr lang="el-GR" sz="2200" dirty="0" smtClean="0">
                <a:solidFill>
                  <a:schemeClr val="tx2"/>
                </a:solidFill>
                <a:latin typeface="+mj-lt"/>
                <a:ea typeface="+mj-ea"/>
                <a:cs typeface="+mj-cs"/>
              </a:rPr>
              <a:t>στην εμπέδωση της νέας γνώσης και στην περίπτωση αυτή είναι κυρίως ατομικές, </a:t>
            </a:r>
          </a:p>
          <a:p>
            <a:pPr lvl="1" algn="just">
              <a:buFont typeface="Wingdings" pitchFamily="2" charset="2"/>
              <a:buChar char="Ø"/>
            </a:pPr>
            <a:r>
              <a:rPr lang="el-GR" sz="2200" dirty="0" smtClean="0">
                <a:solidFill>
                  <a:schemeClr val="tx2"/>
                </a:solidFill>
                <a:latin typeface="+mj-lt"/>
                <a:ea typeface="+mj-ea"/>
                <a:cs typeface="+mj-cs"/>
              </a:rPr>
              <a:t>στην περαιτέρω καλλιέργειας της μαθηματικής σκέψης, με αυξανόμενο βαθμό δυσκολίας, οπότε μπορεί να αντιμετωπίζονται και συνεργατικά.</a:t>
            </a:r>
          </a:p>
        </p:txBody>
      </p:sp>
      <p:pic>
        <p:nvPicPr>
          <p:cNvPr id="10242" name="Picture 2"/>
          <p:cNvPicPr>
            <a:picLocks noChangeAspect="1" noChangeArrowheads="1"/>
          </p:cNvPicPr>
          <p:nvPr/>
        </p:nvPicPr>
        <p:blipFill>
          <a:blip r:embed="rId3" cstate="print"/>
          <a:srcRect/>
          <a:stretch>
            <a:fillRect/>
          </a:stretch>
        </p:blipFill>
        <p:spPr bwMode="auto">
          <a:xfrm>
            <a:off x="1547637" y="692651"/>
            <a:ext cx="7416851" cy="3024381"/>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1"/>
            <a:ext cx="1331640" cy="6858001"/>
          </a:xfrm>
          <a:prstGeom prst="rect">
            <a:avLst/>
          </a:prstGeom>
          <a:noFill/>
          <a:ln w="9525">
            <a:noFill/>
            <a:miter lim="800000"/>
            <a:headEnd/>
            <a:tailEnd/>
          </a:ln>
        </p:spPr>
      </p:pic>
      <p:sp>
        <p:nvSpPr>
          <p:cNvPr id="5" name="4 - Θέση κειμένου"/>
          <p:cNvSpPr>
            <a:spLocks noGrp="1"/>
          </p:cNvSpPr>
          <p:nvPr>
            <p:ph idx="1"/>
          </p:nvPr>
        </p:nvSpPr>
        <p:spPr>
          <a:xfrm>
            <a:off x="1331640" y="3545632"/>
            <a:ext cx="7488832" cy="3312368"/>
          </a:xfrm>
        </p:spPr>
        <p:txBody>
          <a:bodyPr>
            <a:normAutofit fontScale="92500" lnSpcReduction="10000"/>
          </a:bodyPr>
          <a:lstStyle/>
          <a:p>
            <a:pPr>
              <a:buNone/>
            </a:pPr>
            <a:r>
              <a:rPr lang="el-GR" sz="2400" b="1" dirty="0" smtClean="0">
                <a:solidFill>
                  <a:schemeClr val="accent2"/>
                </a:solidFill>
              </a:rPr>
              <a:t>Προβλήματα</a:t>
            </a:r>
            <a:endParaRPr lang="el-GR" sz="2200" dirty="0" smtClean="0"/>
          </a:p>
          <a:p>
            <a:pPr algn="just">
              <a:lnSpc>
                <a:spcPct val="120000"/>
              </a:lnSpc>
              <a:buFont typeface="Wingdings" pitchFamily="2" charset="2"/>
              <a:buChar char="q"/>
            </a:pPr>
            <a:r>
              <a:rPr lang="el-GR" sz="2400" dirty="0" smtClean="0"/>
              <a:t> </a:t>
            </a:r>
            <a:r>
              <a:rPr lang="el-GR" sz="2400" dirty="0" smtClean="0">
                <a:solidFill>
                  <a:schemeClr val="tx2"/>
                </a:solidFill>
                <a:latin typeface="+mj-lt"/>
                <a:ea typeface="+mj-ea"/>
                <a:cs typeface="+mj-cs"/>
              </a:rPr>
              <a:t>Είναι κλιμακούμενης δυσκολίας και αποτελούν τον πυρήνα της διαδικασίας ανάπτυξης της μαθηματικής γνώσης και του μαθηματικού τρόπου σκέψης. </a:t>
            </a:r>
          </a:p>
          <a:p>
            <a:pPr algn="just">
              <a:lnSpc>
                <a:spcPct val="120000"/>
              </a:lnSpc>
              <a:spcBef>
                <a:spcPts val="600"/>
              </a:spcBef>
              <a:buFont typeface="Wingdings" pitchFamily="2" charset="2"/>
              <a:buChar char="q"/>
            </a:pPr>
            <a:r>
              <a:rPr lang="el-GR" sz="2400" dirty="0" smtClean="0">
                <a:solidFill>
                  <a:schemeClr val="tx2"/>
                </a:solidFill>
                <a:latin typeface="+mj-lt"/>
                <a:ea typeface="+mj-ea"/>
                <a:cs typeface="+mj-cs"/>
              </a:rPr>
              <a:t> Οι μαθητές/</a:t>
            </a:r>
            <a:r>
              <a:rPr lang="el-GR" sz="2400" dirty="0" err="1" smtClean="0">
                <a:solidFill>
                  <a:schemeClr val="tx2"/>
                </a:solidFill>
                <a:latin typeface="+mj-lt"/>
                <a:ea typeface="+mj-ea"/>
                <a:cs typeface="+mj-cs"/>
              </a:rPr>
              <a:t>ήτριες</a:t>
            </a:r>
            <a:r>
              <a:rPr lang="el-GR" sz="2400" dirty="0" smtClean="0">
                <a:solidFill>
                  <a:schemeClr val="tx2"/>
                </a:solidFill>
                <a:latin typeface="+mj-lt"/>
                <a:ea typeface="+mj-ea"/>
                <a:cs typeface="+mj-cs"/>
              </a:rPr>
              <a:t> διερευνούν οι ίδιοι/ες μαθηματικές ιδέες μέσω της επίλυσης προβλημάτων, εφαρμόζουν τη νέα γνώση, αναζητούν ιδιότητες και σχέσεις, κανόνες, </a:t>
            </a:r>
            <a:r>
              <a:rPr lang="el-GR" sz="2400" dirty="0" err="1" smtClean="0">
                <a:solidFill>
                  <a:schemeClr val="tx2"/>
                </a:solidFill>
                <a:latin typeface="+mj-lt"/>
                <a:ea typeface="+mj-ea"/>
                <a:cs typeface="+mj-cs"/>
              </a:rPr>
              <a:t>αναστοχάζονται</a:t>
            </a:r>
            <a:r>
              <a:rPr lang="el-GR" sz="2400" dirty="0" smtClean="0">
                <a:solidFill>
                  <a:schemeClr val="tx2"/>
                </a:solidFill>
                <a:latin typeface="+mj-lt"/>
                <a:ea typeface="+mj-ea"/>
                <a:cs typeface="+mj-cs"/>
              </a:rPr>
              <a:t> και γενικεύουν.</a:t>
            </a:r>
          </a:p>
        </p:txBody>
      </p:sp>
      <p:pic>
        <p:nvPicPr>
          <p:cNvPr id="11267" name="Picture 3"/>
          <p:cNvPicPr>
            <a:picLocks noChangeAspect="1" noChangeArrowheads="1"/>
          </p:cNvPicPr>
          <p:nvPr/>
        </p:nvPicPr>
        <p:blipFill>
          <a:blip r:embed="rId3" cstate="print"/>
          <a:srcRect/>
          <a:stretch>
            <a:fillRect/>
          </a:stretch>
        </p:blipFill>
        <p:spPr bwMode="auto">
          <a:xfrm>
            <a:off x="1331640" y="476672"/>
            <a:ext cx="7717538" cy="3083814"/>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2" cstate="print"/>
          <a:srcRect/>
          <a:stretch>
            <a:fillRect/>
          </a:stretch>
        </p:blipFill>
        <p:spPr bwMode="auto">
          <a:xfrm>
            <a:off x="3419872" y="354707"/>
            <a:ext cx="5429250" cy="3362325"/>
          </a:xfrm>
          <a:prstGeom prst="rect">
            <a:avLst/>
          </a:prstGeom>
          <a:noFill/>
          <a:ln w="9525">
            <a:noFill/>
            <a:miter lim="800000"/>
            <a:headEnd/>
            <a:tailEnd/>
          </a:ln>
        </p:spPr>
      </p:pic>
      <p:pic>
        <p:nvPicPr>
          <p:cNvPr id="6" name="Picture 3"/>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0" y="-1"/>
            <a:ext cx="1331640" cy="6858001"/>
          </a:xfrm>
          <a:prstGeom prst="rect">
            <a:avLst/>
          </a:prstGeom>
          <a:noFill/>
          <a:ln w="9525">
            <a:noFill/>
            <a:miter lim="800000"/>
            <a:headEnd/>
            <a:tailEnd/>
          </a:ln>
        </p:spPr>
      </p:pic>
      <p:sp>
        <p:nvSpPr>
          <p:cNvPr id="5" name="4 - Θέση κειμένου"/>
          <p:cNvSpPr>
            <a:spLocks noGrp="1"/>
          </p:cNvSpPr>
          <p:nvPr>
            <p:ph idx="1"/>
          </p:nvPr>
        </p:nvSpPr>
        <p:spPr>
          <a:xfrm>
            <a:off x="1403648" y="3329608"/>
            <a:ext cx="7488832" cy="3528392"/>
          </a:xfrm>
        </p:spPr>
        <p:txBody>
          <a:bodyPr>
            <a:normAutofit fontScale="47500" lnSpcReduction="20000"/>
          </a:bodyPr>
          <a:lstStyle/>
          <a:p>
            <a:pPr>
              <a:buNone/>
            </a:pPr>
            <a:endParaRPr lang="el-GR" sz="2400" b="1" dirty="0" smtClean="0">
              <a:solidFill>
                <a:schemeClr val="accent2"/>
              </a:solidFill>
            </a:endParaRPr>
          </a:p>
          <a:p>
            <a:pPr>
              <a:buNone/>
            </a:pPr>
            <a:r>
              <a:rPr lang="el-GR" sz="4200" b="1" dirty="0" smtClean="0">
                <a:solidFill>
                  <a:schemeClr val="accent2"/>
                </a:solidFill>
              </a:rPr>
              <a:t>Διερεύνηση - επέκταση</a:t>
            </a:r>
            <a:endParaRPr lang="el-GR" sz="4200" dirty="0" smtClean="0"/>
          </a:p>
          <a:p>
            <a:pPr algn="just">
              <a:lnSpc>
                <a:spcPct val="130000"/>
              </a:lnSpc>
              <a:buFont typeface="Wingdings" pitchFamily="2" charset="2"/>
              <a:buChar char="q"/>
            </a:pPr>
            <a:r>
              <a:rPr lang="el-GR" sz="2400" dirty="0" smtClean="0"/>
              <a:t> </a:t>
            </a:r>
            <a:r>
              <a:rPr lang="el-GR" sz="4400" dirty="0" smtClean="0">
                <a:solidFill>
                  <a:schemeClr val="tx2"/>
                </a:solidFill>
                <a:latin typeface="+mj-lt"/>
                <a:ea typeface="+mj-ea"/>
                <a:cs typeface="+mj-cs"/>
              </a:rPr>
              <a:t>Οι μαθητές/</a:t>
            </a:r>
            <a:r>
              <a:rPr lang="el-GR" sz="4400" dirty="0" err="1" smtClean="0">
                <a:solidFill>
                  <a:schemeClr val="tx2"/>
                </a:solidFill>
                <a:latin typeface="+mj-lt"/>
                <a:ea typeface="+mj-ea"/>
                <a:cs typeface="+mj-cs"/>
              </a:rPr>
              <a:t>ήτριες</a:t>
            </a:r>
            <a:r>
              <a:rPr lang="el-GR" sz="4400" dirty="0" smtClean="0">
                <a:solidFill>
                  <a:schemeClr val="tx2"/>
                </a:solidFill>
                <a:latin typeface="+mj-lt"/>
                <a:ea typeface="+mj-ea"/>
                <a:cs typeface="+mj-cs"/>
              </a:rPr>
              <a:t> συνεργάζονται, για να επιλύσουν θέματα της καθημερινής ζωής ή από διαφορετικούς τομείς των επιστημών εφαρμόζοντας τις νέες μαθηματικές έννοιες. </a:t>
            </a:r>
          </a:p>
          <a:p>
            <a:pPr algn="just">
              <a:lnSpc>
                <a:spcPct val="130000"/>
              </a:lnSpc>
              <a:buFont typeface="Wingdings" pitchFamily="2" charset="2"/>
              <a:buChar char="q"/>
            </a:pPr>
            <a:r>
              <a:rPr lang="el-GR" sz="4400" dirty="0" smtClean="0">
                <a:solidFill>
                  <a:schemeClr val="tx2"/>
                </a:solidFill>
                <a:latin typeface="+mj-lt"/>
                <a:ea typeface="+mj-ea"/>
                <a:cs typeface="+mj-cs"/>
              </a:rPr>
              <a:t>Με τη συγκεκριμένη δραστηριότητα διερευνάται και επεκτείνεται η γνώση περαιτέρω, ώστε οι μαθητές/</a:t>
            </a:r>
            <a:r>
              <a:rPr lang="el-GR" sz="4400" dirty="0" err="1" smtClean="0">
                <a:solidFill>
                  <a:schemeClr val="tx2"/>
                </a:solidFill>
                <a:latin typeface="+mj-lt"/>
                <a:ea typeface="+mj-ea"/>
                <a:cs typeface="+mj-cs"/>
              </a:rPr>
              <a:t>ήτριες</a:t>
            </a:r>
            <a:r>
              <a:rPr lang="el-GR" sz="4400" dirty="0" smtClean="0">
                <a:solidFill>
                  <a:schemeClr val="tx2"/>
                </a:solidFill>
                <a:latin typeface="+mj-lt"/>
                <a:ea typeface="+mj-ea"/>
                <a:cs typeface="+mj-cs"/>
              </a:rPr>
              <a:t> να κατανοήσουν σε βάθος το θέμα που εξετάζουν και να προσεγγίσουν τη γνώση κυρίως με βιωματικό τρόπο.</a:t>
            </a:r>
          </a:p>
        </p:txBody>
      </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475656" y="620688"/>
            <a:ext cx="7416824" cy="1728192"/>
          </a:xfrm>
          <a:noFill/>
        </p:spPr>
        <p:txBody>
          <a:bodyPr/>
          <a:lstStyle/>
          <a:p>
            <a:pPr algn="ctr">
              <a:lnSpc>
                <a:spcPct val="120000"/>
              </a:lnSpc>
            </a:pPr>
            <a:r>
              <a:rPr lang="el-GR" sz="4400" dirty="0" smtClean="0">
                <a:solidFill>
                  <a:srgbClr val="0070C0"/>
                </a:solidFill>
              </a:rPr>
              <a:t>Βιβλίο Εκπαιδευτικού </a:t>
            </a:r>
            <a:br>
              <a:rPr lang="el-GR" sz="4400" dirty="0" smtClean="0">
                <a:solidFill>
                  <a:srgbClr val="0070C0"/>
                </a:solidFill>
              </a:rPr>
            </a:br>
            <a:r>
              <a:rPr lang="el-GR" sz="4400" dirty="0" smtClean="0"/>
              <a:t>(ένα τεύχος) </a:t>
            </a:r>
            <a:endParaRPr lang="el-GR" dirty="0">
              <a:solidFill>
                <a:srgbClr val="002060"/>
              </a:solidFill>
              <a:effectLst/>
            </a:endParaRPr>
          </a:p>
        </p:txBody>
      </p:sp>
      <p:pic>
        <p:nvPicPr>
          <p:cNvPr id="5" name="Picture 1"/>
          <p:cNvPicPr>
            <a:picLocks noChangeAspect="1" noChangeArrowheads="1"/>
          </p:cNvPicPr>
          <p:nvPr/>
        </p:nvPicPr>
        <p:blipFill>
          <a:blip r:embed="rId2" cstate="print"/>
          <a:srcRect/>
          <a:stretch>
            <a:fillRect/>
          </a:stretch>
        </p:blipFill>
        <p:spPr bwMode="auto">
          <a:xfrm>
            <a:off x="3707904" y="2467694"/>
            <a:ext cx="2886075" cy="4057650"/>
          </a:xfrm>
          <a:prstGeom prst="rect">
            <a:avLst/>
          </a:prstGeom>
          <a:noFill/>
          <a:ln w="9525">
            <a:noFill/>
            <a:miter lim="800000"/>
            <a:headEnd/>
            <a:tailEnd/>
          </a:ln>
        </p:spPr>
      </p:pic>
      <p:pic>
        <p:nvPicPr>
          <p:cNvPr id="6" name="Picture 3"/>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0" y="-1"/>
            <a:ext cx="1331640" cy="6858001"/>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1331640" y="692696"/>
            <a:ext cx="7355160" cy="1008112"/>
          </a:xfrm>
        </p:spPr>
        <p:txBody>
          <a:bodyPr>
            <a:normAutofit/>
          </a:bodyPr>
          <a:lstStyle/>
          <a:p>
            <a:r>
              <a:rPr lang="el-GR" sz="3200" b="1" dirty="0">
                <a:solidFill>
                  <a:srgbClr val="002060"/>
                </a:solidFill>
              </a:rPr>
              <a:t>Βιβλίο </a:t>
            </a:r>
            <a:r>
              <a:rPr lang="el-GR" sz="3200" b="1" dirty="0" smtClean="0">
                <a:solidFill>
                  <a:srgbClr val="002060"/>
                </a:solidFill>
              </a:rPr>
              <a:t>Εκπαιδευτικού </a:t>
            </a:r>
            <a:endParaRPr lang="el-GR" sz="3200" b="1" dirty="0">
              <a:solidFill>
                <a:srgbClr val="002060"/>
              </a:solidFill>
            </a:endParaRPr>
          </a:p>
        </p:txBody>
      </p:sp>
      <p:sp>
        <p:nvSpPr>
          <p:cNvPr id="185347" name="Rectangle 3"/>
          <p:cNvSpPr>
            <a:spLocks noGrp="1" noChangeArrowheads="1"/>
          </p:cNvSpPr>
          <p:nvPr>
            <p:ph idx="1"/>
          </p:nvPr>
        </p:nvSpPr>
        <p:spPr>
          <a:xfrm>
            <a:off x="1403648" y="1772816"/>
            <a:ext cx="7283152" cy="4801720"/>
          </a:xfrm>
        </p:spPr>
        <p:txBody>
          <a:bodyPr>
            <a:normAutofit/>
          </a:bodyPr>
          <a:lstStyle/>
          <a:p>
            <a:pPr>
              <a:lnSpc>
                <a:spcPct val="80000"/>
              </a:lnSpc>
              <a:buNone/>
            </a:pPr>
            <a:r>
              <a:rPr lang="el-GR" sz="2600" b="1" dirty="0" smtClean="0">
                <a:solidFill>
                  <a:schemeClr val="accent2"/>
                </a:solidFill>
              </a:rPr>
              <a:t>Περιλαμβάνει:</a:t>
            </a:r>
          </a:p>
          <a:p>
            <a:pPr>
              <a:lnSpc>
                <a:spcPct val="80000"/>
              </a:lnSpc>
              <a:buNone/>
            </a:pPr>
            <a:endParaRPr lang="el-GR" sz="2600" dirty="0" smtClean="0"/>
          </a:p>
          <a:p>
            <a:pPr>
              <a:lnSpc>
                <a:spcPct val="150000"/>
              </a:lnSpc>
              <a:buFont typeface="Wingdings" pitchFamily="2" charset="2"/>
              <a:buChar char="q"/>
            </a:pPr>
            <a:r>
              <a:rPr lang="el-GR" dirty="0" smtClean="0"/>
              <a:t> </a:t>
            </a:r>
            <a:r>
              <a:rPr lang="el-GR" dirty="0" smtClean="0">
                <a:solidFill>
                  <a:schemeClr val="tx2"/>
                </a:solidFill>
                <a:latin typeface="+mj-lt"/>
                <a:ea typeface="+mj-ea"/>
                <a:cs typeface="+mj-cs"/>
              </a:rPr>
              <a:t>Εισαγωγικό μέρος</a:t>
            </a:r>
          </a:p>
          <a:p>
            <a:pPr>
              <a:lnSpc>
                <a:spcPct val="150000"/>
              </a:lnSpc>
              <a:buFont typeface="Wingdings" pitchFamily="2" charset="2"/>
              <a:buChar char="q"/>
            </a:pPr>
            <a:r>
              <a:rPr lang="el-GR" dirty="0" smtClean="0">
                <a:solidFill>
                  <a:schemeClr val="tx2"/>
                </a:solidFill>
                <a:latin typeface="+mj-lt"/>
                <a:ea typeface="+mj-ea"/>
                <a:cs typeface="+mj-cs"/>
              </a:rPr>
              <a:t> Θεωρητικό μέρος  κάθε ενότητας</a:t>
            </a:r>
          </a:p>
          <a:p>
            <a:pPr>
              <a:lnSpc>
                <a:spcPct val="150000"/>
              </a:lnSpc>
              <a:buFont typeface="Wingdings" pitchFamily="2" charset="2"/>
              <a:buChar char="q"/>
            </a:pPr>
            <a:r>
              <a:rPr lang="el-GR" dirty="0" smtClean="0">
                <a:solidFill>
                  <a:schemeClr val="tx2"/>
                </a:solidFill>
                <a:latin typeface="+mj-lt"/>
                <a:ea typeface="+mj-ea"/>
                <a:cs typeface="+mj-cs"/>
              </a:rPr>
              <a:t> Δομή κάθε κεφαλαίου</a:t>
            </a:r>
          </a:p>
          <a:p>
            <a:pPr>
              <a:lnSpc>
                <a:spcPct val="80000"/>
              </a:lnSpc>
              <a:buNone/>
            </a:pPr>
            <a:endParaRPr lang="el-GR" sz="2600" dirty="0" smtClean="0"/>
          </a:p>
          <a:p>
            <a:pPr>
              <a:lnSpc>
                <a:spcPct val="80000"/>
              </a:lnSpc>
            </a:pPr>
            <a:endParaRPr lang="el-GR" sz="2400" dirty="0"/>
          </a:p>
        </p:txBody>
      </p:sp>
      <p:pic>
        <p:nvPicPr>
          <p:cNvPr id="4"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1"/>
            <a:ext cx="1331640" cy="6858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1331640" y="692696"/>
            <a:ext cx="7355160" cy="1008112"/>
          </a:xfrm>
        </p:spPr>
        <p:txBody>
          <a:bodyPr>
            <a:normAutofit/>
          </a:bodyPr>
          <a:lstStyle/>
          <a:p>
            <a:r>
              <a:rPr lang="el-GR" sz="3200" b="1" dirty="0">
                <a:solidFill>
                  <a:srgbClr val="002060"/>
                </a:solidFill>
              </a:rPr>
              <a:t>Βιβλίο </a:t>
            </a:r>
            <a:r>
              <a:rPr lang="el-GR" sz="3200" b="1" dirty="0" smtClean="0">
                <a:solidFill>
                  <a:srgbClr val="002060"/>
                </a:solidFill>
              </a:rPr>
              <a:t>Εκπαιδευτικού </a:t>
            </a:r>
            <a:endParaRPr lang="el-GR" sz="3200" b="1" dirty="0">
              <a:solidFill>
                <a:srgbClr val="002060"/>
              </a:solidFill>
            </a:endParaRPr>
          </a:p>
        </p:txBody>
      </p:sp>
      <p:sp>
        <p:nvSpPr>
          <p:cNvPr id="185347" name="Rectangle 3"/>
          <p:cNvSpPr>
            <a:spLocks noGrp="1" noChangeArrowheads="1"/>
          </p:cNvSpPr>
          <p:nvPr>
            <p:ph idx="1"/>
          </p:nvPr>
        </p:nvSpPr>
        <p:spPr>
          <a:xfrm>
            <a:off x="1403648" y="1772816"/>
            <a:ext cx="7283152" cy="4801720"/>
          </a:xfrm>
        </p:spPr>
        <p:txBody>
          <a:bodyPr>
            <a:normAutofit/>
          </a:bodyPr>
          <a:lstStyle/>
          <a:p>
            <a:pPr>
              <a:lnSpc>
                <a:spcPct val="80000"/>
              </a:lnSpc>
              <a:buNone/>
            </a:pPr>
            <a:r>
              <a:rPr lang="el-GR" sz="2600" b="1" dirty="0" smtClean="0">
                <a:solidFill>
                  <a:schemeClr val="accent2"/>
                </a:solidFill>
              </a:rPr>
              <a:t>Εισαγωγικό μέρος</a:t>
            </a:r>
          </a:p>
          <a:p>
            <a:pPr algn="just">
              <a:lnSpc>
                <a:spcPct val="150000"/>
              </a:lnSpc>
              <a:buFont typeface="Wingdings" pitchFamily="2" charset="2"/>
              <a:buChar char="q"/>
            </a:pPr>
            <a:r>
              <a:rPr lang="el-GR" dirty="0" smtClean="0"/>
              <a:t> </a:t>
            </a:r>
            <a:r>
              <a:rPr lang="el-GR" dirty="0" smtClean="0">
                <a:solidFill>
                  <a:schemeClr val="tx2"/>
                </a:solidFill>
                <a:latin typeface="+mj-lt"/>
                <a:ea typeface="+mj-ea"/>
                <a:cs typeface="+mj-cs"/>
              </a:rPr>
              <a:t>Περιλαμβάνει: </a:t>
            </a:r>
          </a:p>
          <a:p>
            <a:pPr lvl="1" algn="just">
              <a:lnSpc>
                <a:spcPct val="150000"/>
              </a:lnSpc>
              <a:buFont typeface="Wingdings" pitchFamily="2" charset="2"/>
              <a:buChar char="Ø"/>
            </a:pPr>
            <a:r>
              <a:rPr lang="el-GR" sz="2800" dirty="0" smtClean="0">
                <a:solidFill>
                  <a:schemeClr val="tx2"/>
                </a:solidFill>
                <a:latin typeface="+mj-lt"/>
                <a:ea typeface="+mj-ea"/>
                <a:cs typeface="+mj-cs"/>
              </a:rPr>
              <a:t> την Εισαγωγή, </a:t>
            </a:r>
          </a:p>
          <a:p>
            <a:pPr lvl="1" algn="just">
              <a:lnSpc>
                <a:spcPct val="150000"/>
              </a:lnSpc>
              <a:buFont typeface="Wingdings" pitchFamily="2" charset="2"/>
              <a:buChar char="Ø"/>
            </a:pPr>
            <a:r>
              <a:rPr lang="el-GR" sz="2800" dirty="0" smtClean="0">
                <a:solidFill>
                  <a:schemeClr val="tx2"/>
                </a:solidFill>
                <a:latin typeface="+mj-lt"/>
                <a:ea typeface="+mj-ea"/>
                <a:cs typeface="+mj-cs"/>
              </a:rPr>
              <a:t> τις βασικές αρχές στις οποίες στηρίζεται το εκπαιδευτικό υλικό  </a:t>
            </a:r>
          </a:p>
          <a:p>
            <a:pPr lvl="1" algn="just">
              <a:lnSpc>
                <a:spcPct val="150000"/>
              </a:lnSpc>
              <a:buFont typeface="Wingdings" pitchFamily="2" charset="2"/>
              <a:buChar char="Ø"/>
            </a:pPr>
            <a:r>
              <a:rPr lang="el-GR" sz="2800" dirty="0" smtClean="0">
                <a:solidFill>
                  <a:schemeClr val="tx2"/>
                </a:solidFill>
                <a:latin typeface="+mj-lt"/>
                <a:ea typeface="+mj-ea"/>
                <a:cs typeface="+mj-cs"/>
              </a:rPr>
              <a:t> τη δομή του εκπαιδευτικού υλικού.</a:t>
            </a:r>
          </a:p>
          <a:p>
            <a:pPr algn="just">
              <a:lnSpc>
                <a:spcPct val="80000"/>
              </a:lnSpc>
            </a:pPr>
            <a:endParaRPr lang="el-GR" sz="2400" dirty="0"/>
          </a:p>
        </p:txBody>
      </p:sp>
      <p:pic>
        <p:nvPicPr>
          <p:cNvPr id="4"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1"/>
            <a:ext cx="1331640" cy="6858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1331640" y="548680"/>
            <a:ext cx="7355160" cy="648072"/>
          </a:xfrm>
        </p:spPr>
        <p:txBody>
          <a:bodyPr>
            <a:normAutofit/>
          </a:bodyPr>
          <a:lstStyle/>
          <a:p>
            <a:r>
              <a:rPr lang="el-GR" sz="3200" b="1" dirty="0">
                <a:solidFill>
                  <a:srgbClr val="002060"/>
                </a:solidFill>
              </a:rPr>
              <a:t>Βιβλίο </a:t>
            </a:r>
            <a:r>
              <a:rPr lang="el-GR" sz="3200" b="1" dirty="0" smtClean="0">
                <a:solidFill>
                  <a:srgbClr val="002060"/>
                </a:solidFill>
              </a:rPr>
              <a:t>Εκπαιδευτικού </a:t>
            </a:r>
            <a:endParaRPr lang="el-GR" sz="3200" b="1" dirty="0">
              <a:solidFill>
                <a:srgbClr val="002060"/>
              </a:solidFill>
            </a:endParaRPr>
          </a:p>
        </p:txBody>
      </p:sp>
      <p:sp>
        <p:nvSpPr>
          <p:cNvPr id="185347" name="Rectangle 3"/>
          <p:cNvSpPr>
            <a:spLocks noGrp="1" noChangeArrowheads="1"/>
          </p:cNvSpPr>
          <p:nvPr>
            <p:ph idx="1"/>
          </p:nvPr>
        </p:nvSpPr>
        <p:spPr>
          <a:xfrm>
            <a:off x="1403648" y="1412776"/>
            <a:ext cx="7488832" cy="5161760"/>
          </a:xfrm>
        </p:spPr>
        <p:txBody>
          <a:bodyPr>
            <a:normAutofit/>
          </a:bodyPr>
          <a:lstStyle/>
          <a:p>
            <a:pPr>
              <a:lnSpc>
                <a:spcPct val="80000"/>
              </a:lnSpc>
              <a:buNone/>
            </a:pPr>
            <a:r>
              <a:rPr lang="el-GR" b="1" dirty="0" smtClean="0">
                <a:solidFill>
                  <a:schemeClr val="accent2"/>
                </a:solidFill>
              </a:rPr>
              <a:t>Θεωρητικό μέρος κάθε ενότητας</a:t>
            </a:r>
          </a:p>
          <a:p>
            <a:pPr algn="just">
              <a:lnSpc>
                <a:spcPct val="150000"/>
              </a:lnSpc>
              <a:buFont typeface="Wingdings" pitchFamily="2" charset="2"/>
              <a:buChar char="q"/>
            </a:pPr>
            <a:r>
              <a:rPr lang="el-GR" dirty="0" smtClean="0">
                <a:latin typeface="+mj-lt"/>
              </a:rPr>
              <a:t> </a:t>
            </a:r>
            <a:r>
              <a:rPr lang="el-GR" sz="2400" dirty="0" smtClean="0">
                <a:solidFill>
                  <a:schemeClr val="tx2"/>
                </a:solidFill>
                <a:latin typeface="+mj-lt"/>
                <a:ea typeface="+mj-ea"/>
                <a:cs typeface="+mj-cs"/>
              </a:rPr>
              <a:t>Περιλαμβάνει για κάθε ενότητα: </a:t>
            </a:r>
          </a:p>
          <a:p>
            <a:pPr lvl="1" algn="just">
              <a:lnSpc>
                <a:spcPct val="150000"/>
              </a:lnSpc>
              <a:buFont typeface="Wingdings" pitchFamily="2" charset="2"/>
              <a:buChar char="Ø"/>
            </a:pPr>
            <a:r>
              <a:rPr lang="el-GR" sz="2400" dirty="0" smtClean="0">
                <a:solidFill>
                  <a:schemeClr val="tx2"/>
                </a:solidFill>
                <a:latin typeface="+mj-lt"/>
                <a:ea typeface="+mj-ea"/>
                <a:cs typeface="+mj-cs"/>
              </a:rPr>
              <a:t>Το </a:t>
            </a:r>
            <a:r>
              <a:rPr lang="el-GR" sz="2400" b="1" dirty="0" smtClean="0">
                <a:solidFill>
                  <a:schemeClr val="tx2"/>
                </a:solidFill>
                <a:latin typeface="+mj-lt"/>
                <a:ea typeface="+mj-ea"/>
                <a:cs typeface="+mj-cs"/>
              </a:rPr>
              <a:t>θεωρητικό μέρος  </a:t>
            </a:r>
            <a:r>
              <a:rPr lang="el-GR" sz="2400" dirty="0" smtClean="0">
                <a:solidFill>
                  <a:schemeClr val="tx2"/>
                </a:solidFill>
                <a:latin typeface="+mj-lt"/>
                <a:ea typeface="+mj-ea"/>
                <a:cs typeface="+mj-cs"/>
              </a:rPr>
              <a:t>για το μαθηματικό περιεχόμενο </a:t>
            </a:r>
          </a:p>
          <a:p>
            <a:pPr lvl="1" algn="just">
              <a:lnSpc>
                <a:spcPct val="150000"/>
              </a:lnSpc>
              <a:buFont typeface="Wingdings" pitchFamily="2" charset="2"/>
              <a:buChar char="Ø"/>
            </a:pPr>
            <a:r>
              <a:rPr lang="el-GR" sz="2400" dirty="0" smtClean="0">
                <a:solidFill>
                  <a:schemeClr val="tx2"/>
                </a:solidFill>
                <a:latin typeface="+mj-lt"/>
                <a:ea typeface="+mj-ea"/>
                <a:cs typeface="+mj-cs"/>
              </a:rPr>
              <a:t>Τις </a:t>
            </a:r>
            <a:r>
              <a:rPr lang="el-GR" sz="2400" b="1" dirty="0" smtClean="0">
                <a:solidFill>
                  <a:schemeClr val="tx2"/>
                </a:solidFill>
                <a:latin typeface="+mj-lt"/>
                <a:ea typeface="+mj-ea"/>
                <a:cs typeface="+mj-cs"/>
              </a:rPr>
              <a:t>προηγούμενες γνώσεις </a:t>
            </a:r>
            <a:r>
              <a:rPr lang="el-GR" sz="2400" dirty="0" smtClean="0">
                <a:solidFill>
                  <a:schemeClr val="tx2"/>
                </a:solidFill>
                <a:latin typeface="+mj-lt"/>
                <a:ea typeface="+mj-ea"/>
                <a:cs typeface="+mj-cs"/>
              </a:rPr>
              <a:t>των μαθητών/</a:t>
            </a:r>
            <a:r>
              <a:rPr lang="el-GR" sz="2400" dirty="0" err="1" smtClean="0">
                <a:solidFill>
                  <a:schemeClr val="tx2"/>
                </a:solidFill>
                <a:latin typeface="+mj-lt"/>
                <a:ea typeface="+mj-ea"/>
                <a:cs typeface="+mj-cs"/>
              </a:rPr>
              <a:t>ριών</a:t>
            </a:r>
            <a:r>
              <a:rPr lang="el-GR" sz="2400" dirty="0" smtClean="0">
                <a:solidFill>
                  <a:schemeClr val="tx2"/>
                </a:solidFill>
                <a:latin typeface="+mj-lt"/>
                <a:ea typeface="+mj-ea"/>
                <a:cs typeface="+mj-cs"/>
              </a:rPr>
              <a:t> και το νέο μαθηματικό περιεχόμενο  συνοπτικά</a:t>
            </a:r>
          </a:p>
          <a:p>
            <a:pPr lvl="1" algn="just">
              <a:lnSpc>
                <a:spcPct val="150000"/>
              </a:lnSpc>
              <a:buFont typeface="Wingdings" pitchFamily="2" charset="2"/>
              <a:buChar char="Ø"/>
            </a:pPr>
            <a:r>
              <a:rPr lang="el-GR" sz="2400" dirty="0" smtClean="0">
                <a:solidFill>
                  <a:schemeClr val="tx2"/>
                </a:solidFill>
                <a:latin typeface="+mj-lt"/>
                <a:ea typeface="+mj-ea"/>
                <a:cs typeface="+mj-cs"/>
              </a:rPr>
              <a:t>Τις  </a:t>
            </a:r>
            <a:r>
              <a:rPr lang="el-GR" sz="2400" b="1" dirty="0" smtClean="0">
                <a:solidFill>
                  <a:schemeClr val="tx2"/>
                </a:solidFill>
                <a:latin typeface="+mj-lt"/>
                <a:ea typeface="+mj-ea"/>
                <a:cs typeface="+mj-cs"/>
              </a:rPr>
              <a:t>δυσκολίες</a:t>
            </a:r>
            <a:r>
              <a:rPr lang="el-GR" sz="2400" dirty="0" smtClean="0">
                <a:solidFill>
                  <a:schemeClr val="tx2"/>
                </a:solidFill>
                <a:latin typeface="+mj-lt"/>
                <a:ea typeface="+mj-ea"/>
                <a:cs typeface="+mj-cs"/>
              </a:rPr>
              <a:t> που ενδέχεται να συναντήσουν οι μαθητές/</a:t>
            </a:r>
            <a:r>
              <a:rPr lang="el-GR" sz="2400" dirty="0" err="1" smtClean="0">
                <a:solidFill>
                  <a:schemeClr val="tx2"/>
                </a:solidFill>
                <a:latin typeface="+mj-lt"/>
                <a:ea typeface="+mj-ea"/>
                <a:cs typeface="+mj-cs"/>
              </a:rPr>
              <a:t>τριες</a:t>
            </a:r>
            <a:endParaRPr lang="el-GR" sz="2400" dirty="0" smtClean="0">
              <a:solidFill>
                <a:schemeClr val="tx2"/>
              </a:solidFill>
              <a:latin typeface="+mj-lt"/>
              <a:ea typeface="+mj-ea"/>
              <a:cs typeface="+mj-cs"/>
            </a:endParaRPr>
          </a:p>
          <a:p>
            <a:pPr lvl="1" algn="just">
              <a:lnSpc>
                <a:spcPct val="150000"/>
              </a:lnSpc>
              <a:buFont typeface="Wingdings" pitchFamily="2" charset="2"/>
              <a:buChar char="Ø"/>
            </a:pPr>
            <a:r>
              <a:rPr lang="el-GR" sz="2400" dirty="0" smtClean="0">
                <a:solidFill>
                  <a:schemeClr val="tx2"/>
                </a:solidFill>
                <a:latin typeface="+mj-lt"/>
                <a:ea typeface="+mj-ea"/>
                <a:cs typeface="+mj-cs"/>
              </a:rPr>
              <a:t> </a:t>
            </a:r>
            <a:r>
              <a:rPr lang="el-GR" sz="2400" b="1" dirty="0" smtClean="0">
                <a:solidFill>
                  <a:schemeClr val="tx2"/>
                </a:solidFill>
                <a:latin typeface="+mj-lt"/>
                <a:ea typeface="+mj-ea"/>
                <a:cs typeface="+mj-cs"/>
              </a:rPr>
              <a:t>Εποπτικό υλικό </a:t>
            </a:r>
            <a:r>
              <a:rPr lang="el-GR" sz="2400" dirty="0" smtClean="0">
                <a:solidFill>
                  <a:schemeClr val="tx2"/>
                </a:solidFill>
                <a:latin typeface="+mj-lt"/>
                <a:ea typeface="+mj-ea"/>
                <a:cs typeface="+mj-cs"/>
              </a:rPr>
              <a:t>που μπορεί να αξιοποιηθεί.</a:t>
            </a:r>
          </a:p>
        </p:txBody>
      </p:sp>
      <p:pic>
        <p:nvPicPr>
          <p:cNvPr id="4"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1"/>
            <a:ext cx="1331640" cy="6858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1537320" y="692696"/>
            <a:ext cx="7355160" cy="648072"/>
          </a:xfrm>
        </p:spPr>
        <p:txBody>
          <a:bodyPr>
            <a:normAutofit/>
          </a:bodyPr>
          <a:lstStyle/>
          <a:p>
            <a:r>
              <a:rPr lang="el-GR" sz="3200" b="1" dirty="0">
                <a:solidFill>
                  <a:srgbClr val="002060"/>
                </a:solidFill>
              </a:rPr>
              <a:t>Βιβλίο </a:t>
            </a:r>
            <a:r>
              <a:rPr lang="el-GR" sz="3200" b="1" dirty="0" smtClean="0">
                <a:solidFill>
                  <a:srgbClr val="002060"/>
                </a:solidFill>
              </a:rPr>
              <a:t>Εκπαιδευτικού </a:t>
            </a:r>
            <a:endParaRPr lang="el-GR" sz="3200" b="1" dirty="0">
              <a:solidFill>
                <a:srgbClr val="002060"/>
              </a:solidFill>
            </a:endParaRPr>
          </a:p>
        </p:txBody>
      </p:sp>
      <p:sp>
        <p:nvSpPr>
          <p:cNvPr id="185347" name="Rectangle 3"/>
          <p:cNvSpPr>
            <a:spLocks noGrp="1" noChangeArrowheads="1"/>
          </p:cNvSpPr>
          <p:nvPr>
            <p:ph idx="1"/>
          </p:nvPr>
        </p:nvSpPr>
        <p:spPr>
          <a:xfrm>
            <a:off x="1403648" y="1412776"/>
            <a:ext cx="7488832" cy="5161760"/>
          </a:xfrm>
        </p:spPr>
        <p:txBody>
          <a:bodyPr>
            <a:normAutofit/>
          </a:bodyPr>
          <a:lstStyle/>
          <a:p>
            <a:pPr>
              <a:lnSpc>
                <a:spcPct val="80000"/>
              </a:lnSpc>
              <a:buNone/>
            </a:pPr>
            <a:r>
              <a:rPr lang="el-GR" b="1" dirty="0" smtClean="0">
                <a:solidFill>
                  <a:schemeClr val="accent2"/>
                </a:solidFill>
              </a:rPr>
              <a:t>Δομή κάθε κεφαλαίου</a:t>
            </a:r>
          </a:p>
          <a:p>
            <a:pPr algn="just">
              <a:lnSpc>
                <a:spcPct val="150000"/>
              </a:lnSpc>
              <a:buFont typeface="Wingdings" pitchFamily="2" charset="2"/>
              <a:buChar char="q"/>
            </a:pPr>
            <a:r>
              <a:rPr lang="el-GR" dirty="0" smtClean="0"/>
              <a:t> </a:t>
            </a:r>
            <a:r>
              <a:rPr lang="el-GR" dirty="0" smtClean="0">
                <a:solidFill>
                  <a:schemeClr val="tx2"/>
                </a:solidFill>
                <a:latin typeface="+mj-lt"/>
                <a:ea typeface="+mj-ea"/>
                <a:cs typeface="+mj-cs"/>
              </a:rPr>
              <a:t>Κάθε κεφάλαιο περιλαμβάνει: </a:t>
            </a:r>
          </a:p>
          <a:p>
            <a:pPr lvl="1" algn="just">
              <a:lnSpc>
                <a:spcPct val="150000"/>
              </a:lnSpc>
              <a:buFont typeface="Wingdings" pitchFamily="2" charset="2"/>
              <a:buChar char="Ø"/>
            </a:pPr>
            <a:r>
              <a:rPr lang="el-GR" sz="2800" dirty="0" smtClean="0">
                <a:solidFill>
                  <a:schemeClr val="tx2"/>
                </a:solidFill>
                <a:latin typeface="+mj-lt"/>
                <a:ea typeface="+mj-ea"/>
                <a:cs typeface="+mj-cs"/>
              </a:rPr>
              <a:t>Τους στόχους (προσδοκώμενα μαθησιακά αποτελέσματα)</a:t>
            </a:r>
          </a:p>
          <a:p>
            <a:pPr lvl="1" algn="just">
              <a:lnSpc>
                <a:spcPct val="150000"/>
              </a:lnSpc>
              <a:buFont typeface="Wingdings" pitchFamily="2" charset="2"/>
              <a:buChar char="Ø"/>
            </a:pPr>
            <a:r>
              <a:rPr lang="el-GR" sz="2800" dirty="0" smtClean="0">
                <a:solidFill>
                  <a:schemeClr val="tx2"/>
                </a:solidFill>
                <a:latin typeface="+mj-lt"/>
                <a:ea typeface="+mj-ea"/>
                <a:cs typeface="+mj-cs"/>
              </a:rPr>
              <a:t> Εποπτικό υλικό – Διδακτικά εργαλεία</a:t>
            </a:r>
          </a:p>
          <a:p>
            <a:pPr lvl="1" algn="just">
              <a:lnSpc>
                <a:spcPct val="150000"/>
              </a:lnSpc>
              <a:buFont typeface="Wingdings" pitchFamily="2" charset="2"/>
              <a:buChar char="Ø"/>
            </a:pPr>
            <a:r>
              <a:rPr lang="el-GR" sz="2800" dirty="0" smtClean="0">
                <a:solidFill>
                  <a:schemeClr val="tx2"/>
                </a:solidFill>
                <a:latin typeface="+mj-lt"/>
                <a:ea typeface="+mj-ea"/>
                <a:cs typeface="+mj-cs"/>
              </a:rPr>
              <a:t> Ψηφιακά εργαλεία</a:t>
            </a:r>
          </a:p>
          <a:p>
            <a:pPr lvl="1" algn="just">
              <a:lnSpc>
                <a:spcPct val="150000"/>
              </a:lnSpc>
              <a:buFont typeface="Wingdings" pitchFamily="2" charset="2"/>
              <a:buChar char="Ø"/>
            </a:pPr>
            <a:r>
              <a:rPr lang="el-GR" sz="2800" dirty="0" smtClean="0">
                <a:solidFill>
                  <a:schemeClr val="tx2"/>
                </a:solidFill>
                <a:latin typeface="+mj-lt"/>
                <a:ea typeface="+mj-ea"/>
                <a:cs typeface="+mj-cs"/>
              </a:rPr>
              <a:t> Περιγραφή εργασιών</a:t>
            </a:r>
          </a:p>
          <a:p>
            <a:pPr lvl="1" algn="just">
              <a:lnSpc>
                <a:spcPct val="150000"/>
              </a:lnSpc>
              <a:buNone/>
            </a:pPr>
            <a:endParaRPr lang="el-GR" sz="2800" dirty="0">
              <a:solidFill>
                <a:schemeClr val="tx1"/>
              </a:solidFill>
            </a:endParaRPr>
          </a:p>
        </p:txBody>
      </p:sp>
      <p:pic>
        <p:nvPicPr>
          <p:cNvPr id="4"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1"/>
            <a:ext cx="1331640" cy="6858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979712" y="548680"/>
            <a:ext cx="6717432" cy="1066800"/>
          </a:xfrm>
        </p:spPr>
        <p:txBody>
          <a:bodyPr>
            <a:noAutofit/>
          </a:bodyPr>
          <a:lstStyle/>
          <a:p>
            <a:pPr>
              <a:lnSpc>
                <a:spcPct val="120000"/>
              </a:lnSpc>
            </a:pPr>
            <a:r>
              <a:rPr lang="el-GR" sz="3200" b="1" dirty="0" smtClean="0">
                <a:solidFill>
                  <a:srgbClr val="002060"/>
                </a:solidFill>
              </a:rPr>
              <a:t>Βασικές αρχές στις οποίες </a:t>
            </a:r>
            <a:br>
              <a:rPr lang="el-GR" sz="3200" b="1" dirty="0" smtClean="0">
                <a:solidFill>
                  <a:srgbClr val="002060"/>
                </a:solidFill>
              </a:rPr>
            </a:br>
            <a:r>
              <a:rPr lang="el-GR" sz="3200" b="1" dirty="0" smtClean="0">
                <a:solidFill>
                  <a:srgbClr val="002060"/>
                </a:solidFill>
              </a:rPr>
              <a:t>στηρίζεται το εκπαιδευτικό υλικό</a:t>
            </a:r>
            <a:endParaRPr lang="el-GR" sz="3200" b="1" dirty="0">
              <a:solidFill>
                <a:srgbClr val="002060"/>
              </a:solidFill>
            </a:endParaRPr>
          </a:p>
        </p:txBody>
      </p:sp>
      <p:sp>
        <p:nvSpPr>
          <p:cNvPr id="5" name="4 - Θέση κειμένου"/>
          <p:cNvSpPr>
            <a:spLocks noGrp="1"/>
          </p:cNvSpPr>
          <p:nvPr>
            <p:ph idx="1"/>
          </p:nvPr>
        </p:nvSpPr>
        <p:spPr>
          <a:xfrm>
            <a:off x="1259632" y="1916832"/>
            <a:ext cx="7704856" cy="4680520"/>
          </a:xfrm>
        </p:spPr>
        <p:txBody>
          <a:bodyPr>
            <a:normAutofit fontScale="25000" lnSpcReduction="20000"/>
          </a:bodyPr>
          <a:lstStyle/>
          <a:p>
            <a:pPr marL="216000" indent="-216000" algn="just">
              <a:lnSpc>
                <a:spcPct val="140000"/>
              </a:lnSpc>
              <a:buClr>
                <a:schemeClr val="tx2"/>
              </a:buClr>
              <a:buFont typeface="+mj-lt"/>
              <a:buAutoNum type="arabicPeriod"/>
            </a:pPr>
            <a:r>
              <a:rPr lang="el-GR" sz="9600" dirty="0" smtClean="0">
                <a:solidFill>
                  <a:schemeClr val="tx2"/>
                </a:solidFill>
                <a:latin typeface="+mj-lt"/>
                <a:ea typeface="+mj-ea"/>
                <a:cs typeface="+mj-cs"/>
              </a:rPr>
              <a:t>Κυρίαρχη στόχευση είναι ο </a:t>
            </a:r>
            <a:r>
              <a:rPr lang="el-GR" sz="9600" b="1" i="1" dirty="0" smtClean="0">
                <a:solidFill>
                  <a:srgbClr val="002060"/>
                </a:solidFill>
                <a:latin typeface="+mj-lt"/>
              </a:rPr>
              <a:t>μαθηματικός </a:t>
            </a:r>
            <a:r>
              <a:rPr lang="el-GR" sz="9600" b="1" i="1" dirty="0" err="1" smtClean="0">
                <a:solidFill>
                  <a:srgbClr val="002060"/>
                </a:solidFill>
                <a:latin typeface="+mj-lt"/>
              </a:rPr>
              <a:t>γραμματισμός</a:t>
            </a:r>
            <a:r>
              <a:rPr lang="el-GR" sz="9600" dirty="0" smtClean="0">
                <a:latin typeface="+mj-lt"/>
              </a:rPr>
              <a:t> </a:t>
            </a:r>
            <a:r>
              <a:rPr lang="el-GR" sz="9600" dirty="0" smtClean="0">
                <a:solidFill>
                  <a:schemeClr val="tx2"/>
                </a:solidFill>
                <a:latin typeface="+mj-lt"/>
                <a:ea typeface="+mj-ea"/>
                <a:cs typeface="+mj-cs"/>
              </a:rPr>
              <a:t>των μαθητών/</a:t>
            </a:r>
            <a:r>
              <a:rPr lang="el-GR" sz="9600" dirty="0" err="1" smtClean="0">
                <a:solidFill>
                  <a:schemeClr val="tx2"/>
                </a:solidFill>
                <a:latin typeface="+mj-lt"/>
                <a:ea typeface="+mj-ea"/>
                <a:cs typeface="+mj-cs"/>
              </a:rPr>
              <a:t>ριών</a:t>
            </a:r>
            <a:r>
              <a:rPr lang="el-GR" sz="9600" dirty="0" smtClean="0">
                <a:solidFill>
                  <a:schemeClr val="tx2"/>
                </a:solidFill>
                <a:latin typeface="+mj-lt"/>
                <a:ea typeface="+mj-ea"/>
                <a:cs typeface="+mj-cs"/>
              </a:rPr>
              <a:t>, η απόκτηση δηλαδή της ικανότητας :</a:t>
            </a:r>
          </a:p>
          <a:p>
            <a:pPr marL="216000" indent="-216000" algn="just">
              <a:lnSpc>
                <a:spcPct val="140000"/>
              </a:lnSpc>
              <a:buClr>
                <a:schemeClr val="tx2"/>
              </a:buClr>
              <a:buNone/>
            </a:pPr>
            <a:endParaRPr lang="el-GR" sz="8000" dirty="0" smtClean="0">
              <a:solidFill>
                <a:schemeClr val="tx2"/>
              </a:solidFill>
              <a:latin typeface="+mj-lt"/>
              <a:ea typeface="+mj-ea"/>
              <a:cs typeface="+mj-cs"/>
            </a:endParaRPr>
          </a:p>
          <a:p>
            <a:pPr algn="just">
              <a:lnSpc>
                <a:spcPct val="140000"/>
              </a:lnSpc>
              <a:buClr>
                <a:schemeClr val="tx2"/>
              </a:buClr>
              <a:buFont typeface="Wingdings" pitchFamily="2" charset="2"/>
              <a:buChar char="Ø"/>
            </a:pPr>
            <a:r>
              <a:rPr lang="el-GR" sz="8000" dirty="0" smtClean="0">
                <a:latin typeface="+mj-lt"/>
              </a:rPr>
              <a:t> </a:t>
            </a:r>
            <a:r>
              <a:rPr lang="el-GR" sz="9600" dirty="0" smtClean="0">
                <a:solidFill>
                  <a:schemeClr val="tx2"/>
                </a:solidFill>
                <a:latin typeface="+mj-lt"/>
                <a:ea typeface="+mj-ea"/>
                <a:cs typeface="+mj-cs"/>
              </a:rPr>
              <a:t>χρησιμοποιώντας ως εργαλείο τα μαθηματικά να αναλύουν, να ερμηνεύουν και να επεμβαίνουν στο κοινωνικό τους περιβάλλον </a:t>
            </a:r>
          </a:p>
          <a:p>
            <a:pPr algn="just">
              <a:lnSpc>
                <a:spcPct val="140000"/>
              </a:lnSpc>
              <a:buClr>
                <a:schemeClr val="tx2"/>
              </a:buClr>
              <a:buFont typeface="Wingdings" pitchFamily="2" charset="2"/>
              <a:buChar char="Ø"/>
            </a:pPr>
            <a:r>
              <a:rPr lang="el-GR" sz="9600" dirty="0" smtClean="0">
                <a:latin typeface="+mj-lt"/>
              </a:rPr>
              <a:t> </a:t>
            </a:r>
            <a:r>
              <a:rPr lang="el-GR" sz="9600" dirty="0" smtClean="0">
                <a:solidFill>
                  <a:schemeClr val="tx2"/>
                </a:solidFill>
                <a:latin typeface="+mj-lt"/>
                <a:ea typeface="+mj-ea"/>
                <a:cs typeface="+mj-cs"/>
              </a:rPr>
              <a:t>να αναλύουν και να ερμηνεύουν τον τρόπο που χρησιμοποιούνται τα μαθηματικά για τη λήψη αποφάσεων στο κοινωνικό περιβάλλον.</a:t>
            </a:r>
          </a:p>
          <a:p>
            <a:pPr marL="358775" lvl="0" indent="-358775" fontAlgn="base">
              <a:lnSpc>
                <a:spcPct val="140000"/>
              </a:lnSpc>
              <a:spcBef>
                <a:spcPct val="0"/>
              </a:spcBef>
              <a:spcAft>
                <a:spcPct val="0"/>
              </a:spcAft>
              <a:buClrTx/>
              <a:buNone/>
              <a:defRPr/>
            </a:pPr>
            <a:r>
              <a:rPr lang="el-GR" sz="9600" dirty="0" smtClean="0">
                <a:latin typeface="+mj-lt"/>
              </a:rPr>
              <a:t> </a:t>
            </a:r>
            <a:endParaRPr lang="el-GR" sz="6400" dirty="0" smtClean="0">
              <a:latin typeface="+mj-lt"/>
            </a:endParaRPr>
          </a:p>
          <a:p>
            <a:pPr algn="just">
              <a:lnSpc>
                <a:spcPct val="140000"/>
              </a:lnSpc>
              <a:buClr>
                <a:schemeClr val="tx2"/>
              </a:buClr>
              <a:buFont typeface="Wingdings" pitchFamily="2" charset="2"/>
              <a:buChar char="q"/>
            </a:pPr>
            <a:endParaRPr lang="el-GR" sz="2500" dirty="0" smtClean="0"/>
          </a:p>
          <a:p>
            <a:pPr algn="ctr">
              <a:lnSpc>
                <a:spcPct val="120000"/>
              </a:lnSpc>
            </a:pPr>
            <a:endParaRPr lang="el-GR" dirty="0"/>
          </a:p>
        </p:txBody>
      </p:sp>
      <p:pic>
        <p:nvPicPr>
          <p:cNvPr id="7"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0"/>
            <a:ext cx="1259632" cy="6858001"/>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1331640" y="692696"/>
            <a:ext cx="7355160" cy="648072"/>
          </a:xfrm>
        </p:spPr>
        <p:txBody>
          <a:bodyPr>
            <a:normAutofit/>
          </a:bodyPr>
          <a:lstStyle/>
          <a:p>
            <a:r>
              <a:rPr lang="el-GR" sz="3200" b="1" dirty="0">
                <a:solidFill>
                  <a:srgbClr val="002060"/>
                </a:solidFill>
              </a:rPr>
              <a:t>Βιβλίο </a:t>
            </a:r>
            <a:r>
              <a:rPr lang="el-GR" sz="3200" b="1" dirty="0" smtClean="0">
                <a:solidFill>
                  <a:srgbClr val="002060"/>
                </a:solidFill>
              </a:rPr>
              <a:t>Εκπαιδευτικού </a:t>
            </a:r>
            <a:endParaRPr lang="el-GR" sz="3200" b="1" dirty="0">
              <a:solidFill>
                <a:srgbClr val="002060"/>
              </a:solidFill>
            </a:endParaRPr>
          </a:p>
        </p:txBody>
      </p:sp>
      <p:pic>
        <p:nvPicPr>
          <p:cNvPr id="4" name="Picture 3"/>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0" y="-1"/>
            <a:ext cx="1331640" cy="6858001"/>
          </a:xfrm>
          <a:prstGeom prst="rect">
            <a:avLst/>
          </a:prstGeom>
          <a:noFill/>
          <a:ln w="9525">
            <a:noFill/>
            <a:miter lim="800000"/>
            <a:headEnd/>
            <a:tailEnd/>
          </a:ln>
        </p:spPr>
      </p:pic>
      <p:graphicFrame>
        <p:nvGraphicFramePr>
          <p:cNvPr id="5" name="4 - Διάγραμμα"/>
          <p:cNvGraphicFramePr/>
          <p:nvPr/>
        </p:nvGraphicFramePr>
        <p:xfrm>
          <a:off x="1475656" y="2060848"/>
          <a:ext cx="7416824"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5 - Ορθογώνιο"/>
          <p:cNvSpPr/>
          <p:nvPr/>
        </p:nvSpPr>
        <p:spPr>
          <a:xfrm>
            <a:off x="1763688" y="1412776"/>
            <a:ext cx="6502920" cy="523220"/>
          </a:xfrm>
          <a:prstGeom prst="rect">
            <a:avLst/>
          </a:prstGeom>
        </p:spPr>
        <p:txBody>
          <a:bodyPr wrap="square">
            <a:spAutoFit/>
          </a:bodyPr>
          <a:lstStyle/>
          <a:p>
            <a:r>
              <a:rPr lang="el-GR" sz="2800" b="1" u="sng" dirty="0" smtClean="0">
                <a:solidFill>
                  <a:srgbClr val="438086"/>
                </a:solidFill>
              </a:rPr>
              <a:t>Περιγραφή εργασιών</a:t>
            </a:r>
            <a:r>
              <a:rPr lang="el-GR" sz="2800" b="1" dirty="0" smtClean="0">
                <a:solidFill>
                  <a:srgbClr val="438086"/>
                </a:solidFill>
              </a:rPr>
              <a:t> κεφαλαίου</a:t>
            </a:r>
            <a:endParaRPr lang="el-G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1331640" y="692696"/>
            <a:ext cx="7355160" cy="648072"/>
          </a:xfrm>
        </p:spPr>
        <p:txBody>
          <a:bodyPr>
            <a:normAutofit/>
          </a:bodyPr>
          <a:lstStyle/>
          <a:p>
            <a:r>
              <a:rPr lang="el-GR" sz="3200" b="1" dirty="0">
                <a:solidFill>
                  <a:srgbClr val="002060"/>
                </a:solidFill>
              </a:rPr>
              <a:t>Βιβλίο </a:t>
            </a:r>
            <a:r>
              <a:rPr lang="el-GR" sz="3200" b="1" dirty="0" smtClean="0">
                <a:solidFill>
                  <a:srgbClr val="002060"/>
                </a:solidFill>
              </a:rPr>
              <a:t>Εκπαιδευτικού </a:t>
            </a:r>
            <a:endParaRPr lang="el-GR" sz="3200" b="1" dirty="0">
              <a:solidFill>
                <a:srgbClr val="002060"/>
              </a:solidFill>
            </a:endParaRPr>
          </a:p>
        </p:txBody>
      </p:sp>
      <p:sp>
        <p:nvSpPr>
          <p:cNvPr id="185347" name="Rectangle 3"/>
          <p:cNvSpPr>
            <a:spLocks noGrp="1" noChangeArrowheads="1"/>
          </p:cNvSpPr>
          <p:nvPr>
            <p:ph idx="1"/>
          </p:nvPr>
        </p:nvSpPr>
        <p:spPr>
          <a:xfrm>
            <a:off x="1331640" y="1412776"/>
            <a:ext cx="7632848" cy="5161760"/>
          </a:xfrm>
        </p:spPr>
        <p:txBody>
          <a:bodyPr>
            <a:normAutofit fontScale="70000" lnSpcReduction="20000"/>
          </a:bodyPr>
          <a:lstStyle/>
          <a:p>
            <a:pPr algn="just">
              <a:lnSpc>
                <a:spcPct val="140000"/>
              </a:lnSpc>
              <a:buFont typeface="Wingdings" pitchFamily="2" charset="2"/>
              <a:buChar char="q"/>
            </a:pPr>
            <a:r>
              <a:rPr lang="el-GR" dirty="0" smtClean="0"/>
              <a:t> </a:t>
            </a:r>
            <a:r>
              <a:rPr lang="el-GR" sz="3400" dirty="0" smtClean="0">
                <a:solidFill>
                  <a:schemeClr val="tx2"/>
                </a:solidFill>
                <a:latin typeface="+mj-lt"/>
                <a:ea typeface="+mj-ea"/>
                <a:cs typeface="+mj-cs"/>
              </a:rPr>
              <a:t>Το Βιβλίο Εκπαιδευτικού αποτελεί πολύτιμο εργαλείο-βοήθημα χωρίς όμως να συνιστά έναν οδηγό που είναι απαραίτητο να εφαρμοστεί δίχως καμία παρέκκλιση. </a:t>
            </a:r>
          </a:p>
          <a:p>
            <a:pPr algn="just">
              <a:lnSpc>
                <a:spcPct val="140000"/>
              </a:lnSpc>
              <a:buNone/>
            </a:pPr>
            <a:endParaRPr lang="el-GR" sz="3400" dirty="0" smtClean="0">
              <a:solidFill>
                <a:schemeClr val="tx2"/>
              </a:solidFill>
              <a:latin typeface="+mj-lt"/>
              <a:ea typeface="+mj-ea"/>
              <a:cs typeface="+mj-cs"/>
            </a:endParaRPr>
          </a:p>
          <a:p>
            <a:pPr algn="just">
              <a:lnSpc>
                <a:spcPct val="140000"/>
              </a:lnSpc>
              <a:buFont typeface="Wingdings" pitchFamily="2" charset="2"/>
              <a:buChar char="q"/>
            </a:pPr>
            <a:r>
              <a:rPr lang="el-GR" sz="3400" dirty="0" smtClean="0">
                <a:solidFill>
                  <a:schemeClr val="tx2"/>
                </a:solidFill>
                <a:latin typeface="+mj-lt"/>
                <a:ea typeface="+mj-ea"/>
                <a:cs typeface="+mj-cs"/>
              </a:rPr>
              <a:t> Ο/Η </a:t>
            </a:r>
            <a:r>
              <a:rPr lang="el-GR" sz="4000" b="1" dirty="0" smtClean="0">
                <a:solidFill>
                  <a:schemeClr val="tx2"/>
                </a:solidFill>
                <a:latin typeface="+mj-lt"/>
                <a:ea typeface="+mj-ea"/>
                <a:cs typeface="+mj-cs"/>
              </a:rPr>
              <a:t>επιστήμονας εκπαιδευτικός </a:t>
            </a:r>
            <a:r>
              <a:rPr lang="el-GR" sz="3400" dirty="0" smtClean="0">
                <a:solidFill>
                  <a:schemeClr val="tx2"/>
                </a:solidFill>
                <a:latin typeface="+mj-lt"/>
                <a:ea typeface="+mj-ea"/>
                <a:cs typeface="+mj-cs"/>
              </a:rPr>
              <a:t>έχει μια συνολική εικόνα της μαθησιακής πορείας των μαθητών/</a:t>
            </a:r>
            <a:r>
              <a:rPr lang="el-GR" sz="3400" dirty="0" err="1" smtClean="0">
                <a:solidFill>
                  <a:schemeClr val="tx2"/>
                </a:solidFill>
                <a:latin typeface="+mj-lt"/>
                <a:ea typeface="+mj-ea"/>
                <a:cs typeface="+mj-cs"/>
              </a:rPr>
              <a:t>ριών</a:t>
            </a:r>
            <a:r>
              <a:rPr lang="el-GR" sz="3400" dirty="0" smtClean="0">
                <a:solidFill>
                  <a:schemeClr val="tx2"/>
                </a:solidFill>
                <a:latin typeface="+mj-lt"/>
                <a:ea typeface="+mj-ea"/>
                <a:cs typeface="+mj-cs"/>
              </a:rPr>
              <a:t> του/της και είναι σε θέση να σχεδιάζει τη διδασκαλία του/της και με εναλλακτικές τεκμηριωμένες επιστημονικά επιλογές.</a:t>
            </a:r>
            <a:endParaRPr lang="el-GR" sz="3400" dirty="0">
              <a:solidFill>
                <a:schemeClr val="tx2"/>
              </a:solidFill>
              <a:latin typeface="+mj-lt"/>
              <a:ea typeface="+mj-ea"/>
              <a:cs typeface="+mj-cs"/>
            </a:endParaRPr>
          </a:p>
        </p:txBody>
      </p:sp>
      <p:pic>
        <p:nvPicPr>
          <p:cNvPr id="4"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1"/>
            <a:ext cx="1331640" cy="6858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1331640" y="692696"/>
            <a:ext cx="7355160" cy="648072"/>
          </a:xfrm>
        </p:spPr>
        <p:txBody>
          <a:bodyPr>
            <a:normAutofit/>
          </a:bodyPr>
          <a:lstStyle/>
          <a:p>
            <a:r>
              <a:rPr lang="el-GR" sz="3200" b="1" dirty="0" smtClean="0">
                <a:solidFill>
                  <a:srgbClr val="002060"/>
                </a:solidFill>
              </a:rPr>
              <a:t>Εμπλουτισμός Εκπαιδευτικού Υλικού </a:t>
            </a:r>
            <a:endParaRPr lang="el-GR" sz="3200" b="1" dirty="0">
              <a:solidFill>
                <a:srgbClr val="002060"/>
              </a:solidFill>
            </a:endParaRPr>
          </a:p>
        </p:txBody>
      </p:sp>
      <p:sp>
        <p:nvSpPr>
          <p:cNvPr id="185347" name="Rectangle 3"/>
          <p:cNvSpPr>
            <a:spLocks noGrp="1" noChangeArrowheads="1"/>
          </p:cNvSpPr>
          <p:nvPr>
            <p:ph idx="1"/>
          </p:nvPr>
        </p:nvSpPr>
        <p:spPr>
          <a:xfrm>
            <a:off x="1331640" y="1412776"/>
            <a:ext cx="7632848" cy="5161760"/>
          </a:xfrm>
        </p:spPr>
        <p:txBody>
          <a:bodyPr>
            <a:normAutofit fontScale="92500" lnSpcReduction="10000"/>
          </a:bodyPr>
          <a:lstStyle/>
          <a:p>
            <a:pPr algn="just">
              <a:lnSpc>
                <a:spcPct val="140000"/>
              </a:lnSpc>
              <a:buFont typeface="Wingdings" pitchFamily="2" charset="2"/>
              <a:buChar char="q"/>
            </a:pPr>
            <a:r>
              <a:rPr lang="el-GR" dirty="0" smtClean="0"/>
              <a:t> </a:t>
            </a:r>
            <a:r>
              <a:rPr lang="el-GR" sz="2600" dirty="0" smtClean="0">
                <a:solidFill>
                  <a:schemeClr val="tx2"/>
                </a:solidFill>
                <a:latin typeface="+mj-lt"/>
                <a:ea typeface="+mj-ea"/>
                <a:cs typeface="+mj-cs"/>
              </a:rPr>
              <a:t>Ο/η εκπαιδευτικός μπορεί να εμπλουτίσει το υλικό με πρόσθετες δραστηριότητες για τη διερεύνηση, την κατανόηση αλλά και την εμπέδωση των εννοιών και των διαδικασιών. </a:t>
            </a:r>
          </a:p>
          <a:p>
            <a:pPr algn="just">
              <a:lnSpc>
                <a:spcPct val="140000"/>
              </a:lnSpc>
              <a:buFont typeface="Wingdings" pitchFamily="2" charset="2"/>
              <a:buChar char="q"/>
            </a:pPr>
            <a:r>
              <a:rPr lang="el-GR" sz="2600" dirty="0" smtClean="0">
                <a:solidFill>
                  <a:schemeClr val="tx2"/>
                </a:solidFill>
                <a:latin typeface="+mj-lt"/>
                <a:ea typeface="+mj-ea"/>
                <a:cs typeface="+mj-cs"/>
              </a:rPr>
              <a:t> Ενδεικτικά, στο Νέο Πρόγραμμα Σπουδών για την Ε΄ Δημοτικού προτείνονται 26 δραστηριότητες από όλα τα μαθηματικά περιεχόμενα και 3  συνθετικές εργασίες. </a:t>
            </a:r>
          </a:p>
          <a:p>
            <a:pPr algn="just">
              <a:lnSpc>
                <a:spcPct val="140000"/>
              </a:lnSpc>
              <a:buNone/>
            </a:pPr>
            <a:r>
              <a:rPr lang="el-GR" sz="2600" dirty="0" smtClean="0">
                <a:solidFill>
                  <a:schemeClr val="tx2"/>
                </a:solidFill>
                <a:latin typeface="+mj-lt"/>
                <a:ea typeface="+mj-ea"/>
                <a:cs typeface="+mj-cs"/>
              </a:rPr>
              <a:t>  </a:t>
            </a:r>
            <a:r>
              <a:rPr lang="el-GR" sz="1900" dirty="0" smtClean="0">
                <a:solidFill>
                  <a:schemeClr val="tx2"/>
                </a:solidFill>
                <a:latin typeface="+mj-lt"/>
                <a:ea typeface="+mj-ea"/>
                <a:cs typeface="+mj-cs"/>
                <a:hlinkClick r:id="rId2"/>
              </a:rPr>
              <a:t>Νέο Πρόγραμμα Σπουδών – Οδηγός για τον εκπαιδευτικό</a:t>
            </a:r>
            <a:endParaRPr lang="el-GR" sz="1900" dirty="0" smtClean="0">
              <a:solidFill>
                <a:schemeClr val="tx2"/>
              </a:solidFill>
              <a:latin typeface="+mj-lt"/>
              <a:ea typeface="+mj-ea"/>
              <a:cs typeface="+mj-cs"/>
            </a:endParaRPr>
          </a:p>
          <a:p>
            <a:pPr algn="just">
              <a:lnSpc>
                <a:spcPct val="140000"/>
              </a:lnSpc>
              <a:buNone/>
            </a:pPr>
            <a:r>
              <a:rPr lang="el-GR" sz="2600" dirty="0" smtClean="0">
                <a:solidFill>
                  <a:schemeClr val="tx2"/>
                </a:solidFill>
                <a:latin typeface="+mj-lt"/>
                <a:ea typeface="+mj-ea"/>
                <a:cs typeface="+mj-cs"/>
              </a:rPr>
              <a:t>   </a:t>
            </a:r>
          </a:p>
          <a:p>
            <a:pPr algn="just">
              <a:lnSpc>
                <a:spcPct val="140000"/>
              </a:lnSpc>
              <a:buFont typeface="Wingdings" pitchFamily="2" charset="2"/>
              <a:buChar char="q"/>
            </a:pPr>
            <a:endParaRPr lang="el-GR" sz="3000" dirty="0" smtClean="0">
              <a:solidFill>
                <a:schemeClr val="tx2"/>
              </a:solidFill>
              <a:latin typeface="+mj-lt"/>
              <a:ea typeface="+mj-ea"/>
              <a:cs typeface="+mj-cs"/>
            </a:endParaRPr>
          </a:p>
          <a:p>
            <a:pPr algn="just">
              <a:lnSpc>
                <a:spcPct val="140000"/>
              </a:lnSpc>
              <a:buNone/>
            </a:pPr>
            <a:endParaRPr lang="el-GR" dirty="0" smtClean="0"/>
          </a:p>
        </p:txBody>
      </p:sp>
      <p:pic>
        <p:nvPicPr>
          <p:cNvPr id="4" name="Picture 3"/>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0" y="-1"/>
            <a:ext cx="1331640" cy="6858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0"/>
            <a:ext cx="1259632" cy="6858001"/>
          </a:xfrm>
          <a:prstGeom prst="rect">
            <a:avLst/>
          </a:prstGeom>
          <a:noFill/>
          <a:ln w="9525">
            <a:noFill/>
            <a:miter lim="800000"/>
            <a:headEnd/>
            <a:tailEnd/>
          </a:ln>
        </p:spPr>
      </p:pic>
      <p:sp>
        <p:nvSpPr>
          <p:cNvPr id="8" name="7 - Τίτλος"/>
          <p:cNvSpPr>
            <a:spLocks noGrp="1"/>
          </p:cNvSpPr>
          <p:nvPr>
            <p:ph type="title"/>
          </p:nvPr>
        </p:nvSpPr>
        <p:spPr>
          <a:xfrm>
            <a:off x="1403648" y="1143000"/>
            <a:ext cx="7283152" cy="4878288"/>
          </a:xfrm>
        </p:spPr>
        <p:txBody>
          <a:bodyPr>
            <a:normAutofit/>
          </a:bodyPr>
          <a:lstStyle/>
          <a:p>
            <a:pPr algn="ctr"/>
            <a:r>
              <a:rPr lang="el-GR" sz="5400" dirty="0" smtClean="0">
                <a:solidFill>
                  <a:srgbClr val="9900CC"/>
                </a:solidFill>
              </a:rPr>
              <a:t>Σας ευχαριστούμε!</a:t>
            </a:r>
            <a:endParaRPr lang="el-GR" sz="5400" dirty="0">
              <a:solidFill>
                <a:srgbClr val="9900CC"/>
              </a:solidFill>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475656" y="548680"/>
            <a:ext cx="7221488" cy="1066800"/>
          </a:xfrm>
        </p:spPr>
        <p:txBody>
          <a:bodyPr>
            <a:noAutofit/>
          </a:bodyPr>
          <a:lstStyle/>
          <a:p>
            <a:pPr>
              <a:lnSpc>
                <a:spcPct val="120000"/>
              </a:lnSpc>
            </a:pPr>
            <a:r>
              <a:rPr lang="el-GR" sz="3200" b="1" dirty="0" smtClean="0">
                <a:solidFill>
                  <a:srgbClr val="002060"/>
                </a:solidFill>
              </a:rPr>
              <a:t>Βασικές αρχές στις οποίες </a:t>
            </a:r>
            <a:br>
              <a:rPr lang="el-GR" sz="3200" b="1" dirty="0" smtClean="0">
                <a:solidFill>
                  <a:srgbClr val="002060"/>
                </a:solidFill>
              </a:rPr>
            </a:br>
            <a:r>
              <a:rPr lang="el-GR" sz="3200" b="1" dirty="0" smtClean="0">
                <a:solidFill>
                  <a:srgbClr val="002060"/>
                </a:solidFill>
              </a:rPr>
              <a:t>στηρίζεται το εκπαιδευτικό υλικό</a:t>
            </a:r>
            <a:endParaRPr lang="el-GR" sz="3200" b="1" dirty="0">
              <a:solidFill>
                <a:srgbClr val="002060"/>
              </a:solidFill>
            </a:endParaRPr>
          </a:p>
        </p:txBody>
      </p:sp>
      <p:sp>
        <p:nvSpPr>
          <p:cNvPr id="5" name="4 - Θέση κειμένου"/>
          <p:cNvSpPr>
            <a:spLocks noGrp="1"/>
          </p:cNvSpPr>
          <p:nvPr>
            <p:ph idx="1"/>
          </p:nvPr>
        </p:nvSpPr>
        <p:spPr>
          <a:xfrm>
            <a:off x="1331640" y="2132856"/>
            <a:ext cx="7632848" cy="4464496"/>
          </a:xfrm>
        </p:spPr>
        <p:txBody>
          <a:bodyPr>
            <a:normAutofit/>
          </a:bodyPr>
          <a:lstStyle/>
          <a:p>
            <a:pPr marL="514350" indent="-514350" algn="just">
              <a:lnSpc>
                <a:spcPct val="140000"/>
              </a:lnSpc>
              <a:buClr>
                <a:schemeClr val="tx2"/>
              </a:buClr>
              <a:buFont typeface="+mj-lt"/>
              <a:buAutoNum type="arabicPeriod" startAt="2"/>
            </a:pPr>
            <a:r>
              <a:rPr lang="el-GR" dirty="0" smtClean="0"/>
              <a:t> </a:t>
            </a:r>
            <a:r>
              <a:rPr lang="el-GR" dirty="0" smtClean="0">
                <a:solidFill>
                  <a:schemeClr val="tx2"/>
                </a:solidFill>
                <a:latin typeface="+mj-lt"/>
                <a:ea typeface="+mj-ea"/>
                <a:cs typeface="+mj-cs"/>
              </a:rPr>
              <a:t>Η διαμόρφωση </a:t>
            </a:r>
            <a:r>
              <a:rPr lang="el-GR" b="1" u="sng" dirty="0" smtClean="0">
                <a:solidFill>
                  <a:srgbClr val="7030A0"/>
                </a:solidFill>
                <a:latin typeface="+mj-lt"/>
                <a:ea typeface="+mj-ea"/>
                <a:cs typeface="+mj-cs"/>
              </a:rPr>
              <a:t>θετικής στάσης</a:t>
            </a:r>
            <a:r>
              <a:rPr lang="el-GR" sz="2300" dirty="0" smtClean="0">
                <a:solidFill>
                  <a:schemeClr val="tx2"/>
                </a:solidFill>
                <a:latin typeface="+mj-lt"/>
                <a:ea typeface="+mj-ea"/>
                <a:cs typeface="+mj-cs"/>
              </a:rPr>
              <a:t> </a:t>
            </a:r>
            <a:r>
              <a:rPr lang="el-GR" dirty="0" smtClean="0">
                <a:solidFill>
                  <a:schemeClr val="tx2"/>
                </a:solidFill>
                <a:latin typeface="+mj-lt"/>
                <a:ea typeface="+mj-ea"/>
                <a:cs typeface="+mj-cs"/>
              </a:rPr>
              <a:t>απέναντι στα Μαθηματικά εκτιμώντας την κοινωνική και την αισθητική τους προοπτική αλλά και τον ρόλο τους στην ανάπτυξη του ανθρώπινου πολιτισμού.</a:t>
            </a:r>
          </a:p>
          <a:p>
            <a:pPr algn="just">
              <a:lnSpc>
                <a:spcPct val="140000"/>
              </a:lnSpc>
              <a:buClr>
                <a:schemeClr val="tx2"/>
              </a:buClr>
              <a:buFont typeface="Wingdings" pitchFamily="2" charset="2"/>
              <a:buChar char="Ø"/>
            </a:pPr>
            <a:endParaRPr lang="el-GR" dirty="0" smtClean="0"/>
          </a:p>
          <a:p>
            <a:pPr marL="358775" lvl="0" indent="-358775" fontAlgn="base">
              <a:lnSpc>
                <a:spcPct val="140000"/>
              </a:lnSpc>
              <a:spcBef>
                <a:spcPct val="0"/>
              </a:spcBef>
              <a:spcAft>
                <a:spcPct val="0"/>
              </a:spcAft>
              <a:buClrTx/>
              <a:buNone/>
              <a:defRPr/>
            </a:pPr>
            <a:r>
              <a:rPr lang="el-GR" sz="3100" dirty="0" smtClean="0"/>
              <a:t> </a:t>
            </a:r>
          </a:p>
          <a:p>
            <a:pPr algn="just">
              <a:lnSpc>
                <a:spcPct val="140000"/>
              </a:lnSpc>
              <a:buClr>
                <a:schemeClr val="tx2"/>
              </a:buClr>
              <a:buFont typeface="Wingdings" pitchFamily="2" charset="2"/>
              <a:buChar char="q"/>
            </a:pPr>
            <a:endParaRPr lang="el-GR" sz="2500" dirty="0" smtClean="0"/>
          </a:p>
          <a:p>
            <a:pPr algn="ctr">
              <a:lnSpc>
                <a:spcPct val="120000"/>
              </a:lnSpc>
            </a:pPr>
            <a:endParaRPr lang="el-GR" dirty="0"/>
          </a:p>
        </p:txBody>
      </p:sp>
      <p:pic>
        <p:nvPicPr>
          <p:cNvPr id="7"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0"/>
            <a:ext cx="1259632" cy="6858001"/>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403648" y="548680"/>
            <a:ext cx="7293496" cy="1066800"/>
          </a:xfrm>
        </p:spPr>
        <p:txBody>
          <a:bodyPr>
            <a:noAutofit/>
          </a:bodyPr>
          <a:lstStyle/>
          <a:p>
            <a:pPr>
              <a:lnSpc>
                <a:spcPct val="120000"/>
              </a:lnSpc>
            </a:pPr>
            <a:r>
              <a:rPr lang="el-GR" sz="3200" b="1" dirty="0" smtClean="0">
                <a:solidFill>
                  <a:srgbClr val="002060"/>
                </a:solidFill>
              </a:rPr>
              <a:t>Βασικές αρχές στις οποίες </a:t>
            </a:r>
            <a:br>
              <a:rPr lang="el-GR" sz="3200" b="1" dirty="0" smtClean="0">
                <a:solidFill>
                  <a:srgbClr val="002060"/>
                </a:solidFill>
              </a:rPr>
            </a:br>
            <a:r>
              <a:rPr lang="el-GR" sz="3200" b="1" dirty="0" smtClean="0">
                <a:solidFill>
                  <a:srgbClr val="002060"/>
                </a:solidFill>
              </a:rPr>
              <a:t>στηρίζεται το εκπαιδευτικό υλικό</a:t>
            </a:r>
            <a:endParaRPr lang="el-GR" sz="3200" b="1" dirty="0">
              <a:solidFill>
                <a:srgbClr val="002060"/>
              </a:solidFill>
            </a:endParaRPr>
          </a:p>
        </p:txBody>
      </p:sp>
      <p:sp>
        <p:nvSpPr>
          <p:cNvPr id="5" name="4 - Θέση κειμένου"/>
          <p:cNvSpPr>
            <a:spLocks noGrp="1"/>
          </p:cNvSpPr>
          <p:nvPr>
            <p:ph idx="1"/>
          </p:nvPr>
        </p:nvSpPr>
        <p:spPr>
          <a:xfrm>
            <a:off x="1259632" y="1772816"/>
            <a:ext cx="7704856" cy="5085184"/>
          </a:xfrm>
        </p:spPr>
        <p:txBody>
          <a:bodyPr>
            <a:normAutofit fontScale="55000" lnSpcReduction="20000"/>
          </a:bodyPr>
          <a:lstStyle/>
          <a:p>
            <a:pPr marL="252000" indent="-252000" algn="just">
              <a:lnSpc>
                <a:spcPct val="140000"/>
              </a:lnSpc>
              <a:buClr>
                <a:schemeClr val="tx2"/>
              </a:buClr>
              <a:buFont typeface="+mj-lt"/>
              <a:buAutoNum type="arabicPeriod"/>
            </a:pPr>
            <a:r>
              <a:rPr lang="el-GR" sz="4000" dirty="0" smtClean="0">
                <a:solidFill>
                  <a:schemeClr val="tx2"/>
                </a:solidFill>
                <a:latin typeface="+mj-lt"/>
                <a:ea typeface="+mj-ea"/>
                <a:cs typeface="+mj-cs"/>
              </a:rPr>
              <a:t>Μετάβαση από τα «μαθηματικά-</a:t>
            </a:r>
            <a:r>
              <a:rPr lang="el-GR" sz="4000" dirty="0" err="1" smtClean="0">
                <a:solidFill>
                  <a:schemeClr val="tx2"/>
                </a:solidFill>
                <a:latin typeface="+mj-lt"/>
                <a:ea typeface="+mj-ea"/>
                <a:cs typeface="+mj-cs"/>
              </a:rPr>
              <a:t>έτοιμ</a:t>
            </a:r>
            <a:r>
              <a:rPr lang="el-GR" sz="4000" dirty="0" smtClean="0">
                <a:solidFill>
                  <a:schemeClr val="tx2"/>
                </a:solidFill>
                <a:latin typeface="+mj-lt"/>
                <a:ea typeface="+mj-ea"/>
                <a:cs typeface="+mj-cs"/>
              </a:rPr>
              <a:t>ο προϊόν» στη </a:t>
            </a:r>
            <a:r>
              <a:rPr lang="el-GR" sz="4000" dirty="0" smtClean="0">
                <a:latin typeface="+mj-lt"/>
              </a:rPr>
              <a:t>«</a:t>
            </a:r>
            <a:r>
              <a:rPr lang="el-GR" sz="4000" b="1" i="1" dirty="0" err="1" smtClean="0">
                <a:solidFill>
                  <a:srgbClr val="002060"/>
                </a:solidFill>
                <a:latin typeface="+mj-lt"/>
              </a:rPr>
              <a:t>μαθηματικοποίηση</a:t>
            </a:r>
            <a:r>
              <a:rPr lang="el-GR" sz="4000" dirty="0" smtClean="0">
                <a:latin typeface="+mj-lt"/>
              </a:rPr>
              <a:t>» </a:t>
            </a:r>
            <a:r>
              <a:rPr lang="el-GR" sz="4000" dirty="0" smtClean="0">
                <a:solidFill>
                  <a:schemeClr val="tx2"/>
                </a:solidFill>
                <a:latin typeface="+mj-lt"/>
                <a:ea typeface="+mj-ea"/>
                <a:cs typeface="+mj-cs"/>
              </a:rPr>
              <a:t>και στις διαδικασίες που τη συγκροτούν:</a:t>
            </a:r>
            <a:r>
              <a:rPr lang="el-GR" sz="4000" dirty="0" smtClean="0">
                <a:latin typeface="+mj-lt"/>
              </a:rPr>
              <a:t> «</a:t>
            </a:r>
            <a:r>
              <a:rPr lang="el-GR" sz="4000" b="1" dirty="0" smtClean="0">
                <a:latin typeface="+mj-lt"/>
              </a:rPr>
              <a:t>διερεύνηση</a:t>
            </a:r>
            <a:r>
              <a:rPr lang="el-GR" sz="4000" dirty="0" smtClean="0">
                <a:latin typeface="+mj-lt"/>
              </a:rPr>
              <a:t>», «</a:t>
            </a:r>
            <a:r>
              <a:rPr lang="el-GR" sz="4000" b="1" dirty="0" smtClean="0">
                <a:latin typeface="+mj-lt"/>
              </a:rPr>
              <a:t>συλλογισμός</a:t>
            </a:r>
            <a:r>
              <a:rPr lang="el-GR" sz="4000" dirty="0" smtClean="0">
                <a:latin typeface="+mj-lt"/>
              </a:rPr>
              <a:t>» και «</a:t>
            </a:r>
            <a:r>
              <a:rPr lang="el-GR" sz="4000" b="1" dirty="0" smtClean="0">
                <a:latin typeface="+mj-lt"/>
              </a:rPr>
              <a:t>επικοινωνία</a:t>
            </a:r>
            <a:r>
              <a:rPr lang="el-GR" sz="4000" dirty="0" smtClean="0">
                <a:latin typeface="+mj-lt"/>
              </a:rPr>
              <a:t>».</a:t>
            </a:r>
          </a:p>
          <a:p>
            <a:pPr marL="252000" indent="-252000" algn="just">
              <a:lnSpc>
                <a:spcPct val="140000"/>
              </a:lnSpc>
              <a:buClr>
                <a:schemeClr val="tx2"/>
              </a:buClr>
              <a:buFont typeface="+mj-lt"/>
              <a:buAutoNum type="arabicPeriod"/>
            </a:pPr>
            <a:r>
              <a:rPr lang="el-GR" sz="4000" dirty="0" smtClean="0">
                <a:solidFill>
                  <a:schemeClr val="tx2"/>
                </a:solidFill>
                <a:latin typeface="+mj-lt"/>
                <a:ea typeface="+mj-ea"/>
                <a:cs typeface="+mj-cs"/>
              </a:rPr>
              <a:t>Βασική διδακτική αρχή η </a:t>
            </a:r>
            <a:r>
              <a:rPr lang="el-GR" sz="4000" b="1" i="1" dirty="0" smtClean="0">
                <a:solidFill>
                  <a:srgbClr val="002060"/>
                </a:solidFill>
                <a:latin typeface="+mj-lt"/>
              </a:rPr>
              <a:t>μάθηση μέσω ανακάλυψης </a:t>
            </a:r>
            <a:r>
              <a:rPr lang="el-GR" sz="4000" dirty="0" smtClean="0">
                <a:latin typeface="+mj-lt"/>
              </a:rPr>
              <a:t>.</a:t>
            </a:r>
          </a:p>
          <a:p>
            <a:pPr marL="252000" indent="-252000" algn="just">
              <a:lnSpc>
                <a:spcPct val="140000"/>
              </a:lnSpc>
              <a:buClr>
                <a:schemeClr val="tx2"/>
              </a:buClr>
              <a:buFont typeface="+mj-lt"/>
              <a:buAutoNum type="arabicPeriod"/>
            </a:pPr>
            <a:r>
              <a:rPr lang="el-GR" sz="4000" dirty="0" smtClean="0">
                <a:latin typeface="+mj-lt"/>
              </a:rPr>
              <a:t>Ανάδειξη της </a:t>
            </a:r>
            <a:r>
              <a:rPr lang="el-GR" sz="4000" b="1" i="1" dirty="0" smtClean="0">
                <a:solidFill>
                  <a:srgbClr val="002060"/>
                </a:solidFill>
                <a:latin typeface="+mj-lt"/>
              </a:rPr>
              <a:t>συμπληρωματικότητας</a:t>
            </a:r>
            <a:r>
              <a:rPr lang="el-GR" sz="4000" dirty="0" smtClean="0">
                <a:latin typeface="+mj-lt"/>
              </a:rPr>
              <a:t> </a:t>
            </a:r>
            <a:r>
              <a:rPr lang="el-GR" sz="4000" dirty="0" smtClean="0">
                <a:solidFill>
                  <a:schemeClr val="tx2"/>
                </a:solidFill>
                <a:latin typeface="+mj-lt"/>
                <a:ea typeface="+mj-ea"/>
                <a:cs typeface="+mj-cs"/>
              </a:rPr>
              <a:t>της «καθαρής» και της «εφαρμοσμένης» άποψης των Μαθηματικών</a:t>
            </a:r>
            <a:r>
              <a:rPr lang="el-GR" sz="4000" dirty="0" smtClean="0">
                <a:latin typeface="+mj-lt"/>
              </a:rPr>
              <a:t>.</a:t>
            </a:r>
          </a:p>
          <a:p>
            <a:pPr marL="252000" indent="-252000" algn="just">
              <a:lnSpc>
                <a:spcPct val="140000"/>
              </a:lnSpc>
              <a:buClr>
                <a:schemeClr val="tx2"/>
              </a:buClr>
              <a:buNone/>
            </a:pPr>
            <a:endParaRPr lang="el-GR" sz="4000" dirty="0" smtClean="0">
              <a:latin typeface="+mj-lt"/>
            </a:endParaRPr>
          </a:p>
          <a:p>
            <a:pPr algn="just">
              <a:lnSpc>
                <a:spcPct val="140000"/>
              </a:lnSpc>
              <a:buClr>
                <a:schemeClr val="tx2"/>
              </a:buClr>
              <a:buFont typeface="Wingdings" pitchFamily="2" charset="2"/>
              <a:buChar char="Ø"/>
            </a:pPr>
            <a:r>
              <a:rPr lang="el-GR" sz="4000" dirty="0" smtClean="0">
                <a:solidFill>
                  <a:schemeClr val="tx2"/>
                </a:solidFill>
                <a:latin typeface="+mj-lt"/>
                <a:ea typeface="+mj-ea"/>
                <a:cs typeface="+mj-cs"/>
              </a:rPr>
              <a:t>Κεντρική επιδίωξη της διδασκαλίας η ανάδειξη των βασικών χαρακτηριστικών της μαθηματικής γνώσης: </a:t>
            </a:r>
          </a:p>
          <a:p>
            <a:pPr algn="just">
              <a:lnSpc>
                <a:spcPct val="140000"/>
              </a:lnSpc>
              <a:buClr>
                <a:schemeClr val="tx2"/>
              </a:buClr>
              <a:buNone/>
            </a:pPr>
            <a:r>
              <a:rPr lang="el-GR" sz="4000" dirty="0" smtClean="0">
                <a:latin typeface="+mj-lt"/>
              </a:rPr>
              <a:t>    </a:t>
            </a:r>
            <a:r>
              <a:rPr lang="el-GR" sz="4000" b="1" dirty="0" smtClean="0">
                <a:latin typeface="+mj-lt"/>
              </a:rPr>
              <a:t>γενίκευση</a:t>
            </a:r>
            <a:r>
              <a:rPr lang="el-GR" sz="4000" dirty="0" smtClean="0">
                <a:latin typeface="+mj-lt"/>
              </a:rPr>
              <a:t>, </a:t>
            </a:r>
            <a:r>
              <a:rPr lang="el-GR" sz="4000" b="1" dirty="0" smtClean="0">
                <a:latin typeface="+mj-lt"/>
              </a:rPr>
              <a:t>βεβαιότητα</a:t>
            </a:r>
            <a:r>
              <a:rPr lang="el-GR" sz="4000" dirty="0" smtClean="0">
                <a:latin typeface="+mj-lt"/>
              </a:rPr>
              <a:t>, </a:t>
            </a:r>
            <a:r>
              <a:rPr lang="el-GR" sz="4000" b="1" dirty="0" smtClean="0">
                <a:latin typeface="+mj-lt"/>
              </a:rPr>
              <a:t>ακρίβεια</a:t>
            </a:r>
            <a:r>
              <a:rPr lang="el-GR" sz="4000" dirty="0" smtClean="0">
                <a:latin typeface="+mj-lt"/>
              </a:rPr>
              <a:t> και </a:t>
            </a:r>
            <a:r>
              <a:rPr lang="el-GR" sz="4000" b="1" dirty="0" smtClean="0">
                <a:latin typeface="+mj-lt"/>
              </a:rPr>
              <a:t>συντομία</a:t>
            </a:r>
            <a:r>
              <a:rPr lang="el-GR" sz="4000" dirty="0" smtClean="0">
                <a:latin typeface="+mj-lt"/>
              </a:rPr>
              <a:t> </a:t>
            </a:r>
          </a:p>
          <a:p>
            <a:pPr algn="just">
              <a:lnSpc>
                <a:spcPct val="140000"/>
              </a:lnSpc>
              <a:buClr>
                <a:schemeClr val="tx2"/>
              </a:buClr>
              <a:buFont typeface="Wingdings" pitchFamily="2" charset="2"/>
              <a:buChar char="q"/>
            </a:pPr>
            <a:endParaRPr lang="el-GR" sz="2500" dirty="0" smtClean="0"/>
          </a:p>
          <a:p>
            <a:pPr algn="ctr">
              <a:lnSpc>
                <a:spcPct val="120000"/>
              </a:lnSpc>
            </a:pPr>
            <a:endParaRPr lang="el-GR" dirty="0"/>
          </a:p>
        </p:txBody>
      </p:sp>
      <p:pic>
        <p:nvPicPr>
          <p:cNvPr id="6"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0"/>
            <a:ext cx="1259632" cy="6858001"/>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403648" y="548680"/>
            <a:ext cx="7293496" cy="1066800"/>
          </a:xfrm>
        </p:spPr>
        <p:txBody>
          <a:bodyPr>
            <a:noAutofit/>
          </a:bodyPr>
          <a:lstStyle/>
          <a:p>
            <a:pPr>
              <a:lnSpc>
                <a:spcPct val="120000"/>
              </a:lnSpc>
            </a:pPr>
            <a:r>
              <a:rPr lang="el-GR" sz="3200" b="1" dirty="0" smtClean="0">
                <a:solidFill>
                  <a:srgbClr val="002060"/>
                </a:solidFill>
              </a:rPr>
              <a:t>Βασικές αρχές στις οποίες </a:t>
            </a:r>
            <a:br>
              <a:rPr lang="el-GR" sz="3200" b="1" dirty="0" smtClean="0">
                <a:solidFill>
                  <a:srgbClr val="002060"/>
                </a:solidFill>
              </a:rPr>
            </a:br>
            <a:r>
              <a:rPr lang="el-GR" sz="3200" b="1" dirty="0" smtClean="0">
                <a:solidFill>
                  <a:srgbClr val="002060"/>
                </a:solidFill>
              </a:rPr>
              <a:t>στηρίζεται το εκπαιδευτικό υλικό</a:t>
            </a:r>
            <a:endParaRPr lang="el-GR" sz="3200" b="1" dirty="0">
              <a:solidFill>
                <a:srgbClr val="002060"/>
              </a:solidFill>
            </a:endParaRPr>
          </a:p>
        </p:txBody>
      </p:sp>
      <p:sp>
        <p:nvSpPr>
          <p:cNvPr id="5" name="4 - Θέση κειμένου"/>
          <p:cNvSpPr>
            <a:spLocks noGrp="1"/>
          </p:cNvSpPr>
          <p:nvPr>
            <p:ph idx="1"/>
          </p:nvPr>
        </p:nvSpPr>
        <p:spPr>
          <a:xfrm>
            <a:off x="1331640" y="1988840"/>
            <a:ext cx="7632848" cy="4585696"/>
          </a:xfrm>
        </p:spPr>
        <p:txBody>
          <a:bodyPr>
            <a:normAutofit fontScale="92500" lnSpcReduction="10000"/>
          </a:bodyPr>
          <a:lstStyle/>
          <a:p>
            <a:pPr algn="just">
              <a:lnSpc>
                <a:spcPct val="140000"/>
              </a:lnSpc>
              <a:buClr>
                <a:schemeClr val="tx2"/>
              </a:buClr>
              <a:buNone/>
            </a:pPr>
            <a:r>
              <a:rPr lang="el-GR" sz="2600" b="1" dirty="0" smtClean="0">
                <a:solidFill>
                  <a:srgbClr val="9900CC"/>
                </a:solidFill>
                <a:latin typeface="+mj-lt"/>
              </a:rPr>
              <a:t>Η μάθηση μέσω της ανακάλυψης</a:t>
            </a:r>
          </a:p>
          <a:p>
            <a:pPr algn="just">
              <a:lnSpc>
                <a:spcPct val="140000"/>
              </a:lnSpc>
              <a:buClr>
                <a:schemeClr val="tx2"/>
              </a:buClr>
              <a:buFont typeface="Wingdings" pitchFamily="2" charset="2"/>
              <a:buChar char="q"/>
            </a:pPr>
            <a:r>
              <a:rPr lang="el-GR" sz="2500" dirty="0" smtClean="0">
                <a:solidFill>
                  <a:schemeClr val="tx2"/>
                </a:solidFill>
                <a:latin typeface="+mj-lt"/>
                <a:ea typeface="+mj-ea"/>
                <a:cs typeface="+mj-cs"/>
              </a:rPr>
              <a:t>Η </a:t>
            </a:r>
            <a:r>
              <a:rPr lang="el-GR" sz="2500" dirty="0" err="1" smtClean="0">
                <a:solidFill>
                  <a:schemeClr val="tx2"/>
                </a:solidFill>
                <a:latin typeface="+mj-lt"/>
                <a:ea typeface="+mj-ea"/>
                <a:cs typeface="+mj-cs"/>
              </a:rPr>
              <a:t>επαν</a:t>
            </a:r>
            <a:r>
              <a:rPr lang="el-GR" sz="2500" dirty="0" smtClean="0">
                <a:solidFill>
                  <a:schemeClr val="tx2"/>
                </a:solidFill>
                <a:latin typeface="+mj-lt"/>
                <a:ea typeface="+mj-ea"/>
                <a:cs typeface="+mj-cs"/>
              </a:rPr>
              <a:t>-ανακάλυψη της μαθηματικής γνώσης  επιτυγχάνεται μέσα από την κύρια ενασχόλησή με την </a:t>
            </a:r>
            <a:r>
              <a:rPr lang="el-GR" sz="2500" dirty="0" smtClean="0">
                <a:solidFill>
                  <a:srgbClr val="002060"/>
                </a:solidFill>
                <a:latin typeface="+mj-lt"/>
                <a:ea typeface="+mj-ea"/>
                <a:cs typeface="+mj-cs"/>
              </a:rPr>
              <a:t>επίλυση</a:t>
            </a:r>
            <a:r>
              <a:rPr lang="el-GR" sz="2500" dirty="0" smtClean="0">
                <a:solidFill>
                  <a:schemeClr val="tx2"/>
                </a:solidFill>
                <a:latin typeface="+mj-lt"/>
                <a:ea typeface="+mj-ea"/>
                <a:cs typeface="+mj-cs"/>
              </a:rPr>
              <a:t> προβλημάτων  </a:t>
            </a:r>
          </a:p>
          <a:p>
            <a:pPr algn="just">
              <a:lnSpc>
                <a:spcPct val="140000"/>
              </a:lnSpc>
              <a:buClr>
                <a:schemeClr val="tx2"/>
              </a:buClr>
              <a:buNone/>
            </a:pPr>
            <a:endParaRPr lang="el-GR" sz="2500" dirty="0" smtClean="0">
              <a:latin typeface="+mj-lt"/>
            </a:endParaRPr>
          </a:p>
          <a:p>
            <a:pPr algn="just">
              <a:lnSpc>
                <a:spcPct val="140000"/>
              </a:lnSpc>
              <a:buClr>
                <a:schemeClr val="tx2"/>
              </a:buClr>
              <a:buNone/>
            </a:pPr>
            <a:r>
              <a:rPr lang="el-GR" sz="2500" b="1" i="1" dirty="0" smtClean="0">
                <a:solidFill>
                  <a:srgbClr val="002060"/>
                </a:solidFill>
                <a:latin typeface="+mj-lt"/>
              </a:rPr>
              <a:t> </a:t>
            </a:r>
            <a:endParaRPr lang="el-GR" sz="2500" dirty="0" smtClean="0">
              <a:latin typeface="+mj-lt"/>
            </a:endParaRPr>
          </a:p>
          <a:p>
            <a:pPr algn="just">
              <a:lnSpc>
                <a:spcPct val="140000"/>
              </a:lnSpc>
              <a:buClr>
                <a:schemeClr val="tx2"/>
              </a:buClr>
              <a:buFont typeface="Wingdings" pitchFamily="2" charset="2"/>
              <a:buChar char="Ø"/>
            </a:pPr>
            <a:r>
              <a:rPr lang="el-GR" sz="2500" dirty="0" smtClean="0">
                <a:solidFill>
                  <a:schemeClr val="tx2"/>
                </a:solidFill>
                <a:latin typeface="+mj-lt"/>
                <a:ea typeface="+mj-ea"/>
                <a:cs typeface="+mj-cs"/>
              </a:rPr>
              <a:t>Καλλιέργεια της </a:t>
            </a:r>
            <a:r>
              <a:rPr lang="el-GR" sz="2500" b="1" i="1" dirty="0" smtClean="0">
                <a:solidFill>
                  <a:srgbClr val="002060"/>
                </a:solidFill>
                <a:latin typeface="+mj-lt"/>
                <a:hlinkClick r:id="rId2" action="ppaction://hlinksldjump"/>
              </a:rPr>
              <a:t>μαθηματικής σκέψης</a:t>
            </a:r>
            <a:r>
              <a:rPr lang="el-GR" sz="2500" dirty="0" smtClean="0">
                <a:solidFill>
                  <a:schemeClr val="tx2"/>
                </a:solidFill>
                <a:latin typeface="+mj-lt"/>
                <a:ea typeface="+mj-ea"/>
                <a:cs typeface="+mj-cs"/>
              </a:rPr>
              <a:t>, που είναι  κριτική, δημιουργική, </a:t>
            </a:r>
            <a:r>
              <a:rPr lang="el-GR" sz="2500" dirty="0" err="1" smtClean="0">
                <a:solidFill>
                  <a:schemeClr val="tx2"/>
                </a:solidFill>
                <a:latin typeface="+mj-lt"/>
                <a:ea typeface="+mj-ea"/>
                <a:cs typeface="+mj-cs"/>
              </a:rPr>
              <a:t>αναστοχαστική</a:t>
            </a:r>
            <a:r>
              <a:rPr lang="el-GR" sz="2500" dirty="0" smtClean="0">
                <a:solidFill>
                  <a:schemeClr val="tx2"/>
                </a:solidFill>
                <a:latin typeface="+mj-lt"/>
                <a:ea typeface="+mj-ea"/>
                <a:cs typeface="+mj-cs"/>
              </a:rPr>
              <a:t> και συνδυαστική σκέψη. </a:t>
            </a:r>
          </a:p>
          <a:p>
            <a:pPr algn="just">
              <a:lnSpc>
                <a:spcPct val="140000"/>
              </a:lnSpc>
              <a:buClr>
                <a:schemeClr val="tx2"/>
              </a:buClr>
              <a:buFont typeface="Wingdings" pitchFamily="2" charset="2"/>
              <a:buChar char="Ø"/>
            </a:pPr>
            <a:endParaRPr lang="el-GR" dirty="0" smtClean="0"/>
          </a:p>
          <a:p>
            <a:pPr algn="just">
              <a:lnSpc>
                <a:spcPct val="140000"/>
              </a:lnSpc>
              <a:buClr>
                <a:schemeClr val="tx2"/>
              </a:buClr>
              <a:buFont typeface="Wingdings" pitchFamily="2" charset="2"/>
              <a:buChar char="q"/>
            </a:pPr>
            <a:endParaRPr lang="el-GR" sz="3300" dirty="0" smtClean="0"/>
          </a:p>
          <a:p>
            <a:pPr algn="just">
              <a:lnSpc>
                <a:spcPct val="120000"/>
              </a:lnSpc>
              <a:buClr>
                <a:schemeClr val="tx2"/>
              </a:buClr>
              <a:buFont typeface="Wingdings" pitchFamily="2" charset="2"/>
              <a:buChar char="Ø"/>
            </a:pPr>
            <a:endParaRPr lang="el-GR" dirty="0" smtClean="0"/>
          </a:p>
          <a:p>
            <a:pPr algn="ctr">
              <a:lnSpc>
                <a:spcPct val="120000"/>
              </a:lnSpc>
            </a:pPr>
            <a:endParaRPr lang="el-GR" dirty="0"/>
          </a:p>
        </p:txBody>
      </p:sp>
      <p:pic>
        <p:nvPicPr>
          <p:cNvPr id="6" name="Picture 3"/>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0" y="0"/>
            <a:ext cx="1331640" cy="6858001"/>
          </a:xfrm>
          <a:prstGeom prst="rect">
            <a:avLst/>
          </a:prstGeom>
          <a:noFill/>
          <a:ln w="9525">
            <a:noFill/>
            <a:miter lim="800000"/>
            <a:headEnd/>
            <a:tailEnd/>
          </a:ln>
        </p:spPr>
      </p:pic>
      <p:sp>
        <p:nvSpPr>
          <p:cNvPr id="7" name="6 - Βέλος προς τα κάτω"/>
          <p:cNvSpPr/>
          <p:nvPr/>
        </p:nvSpPr>
        <p:spPr>
          <a:xfrm>
            <a:off x="4788024" y="4077072"/>
            <a:ext cx="648072"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475656" y="548680"/>
            <a:ext cx="7221488" cy="1066800"/>
          </a:xfrm>
        </p:spPr>
        <p:txBody>
          <a:bodyPr>
            <a:noAutofit/>
          </a:bodyPr>
          <a:lstStyle/>
          <a:p>
            <a:pPr>
              <a:lnSpc>
                <a:spcPct val="120000"/>
              </a:lnSpc>
            </a:pPr>
            <a:r>
              <a:rPr lang="el-GR" sz="3200" b="1" dirty="0" smtClean="0">
                <a:solidFill>
                  <a:srgbClr val="002060"/>
                </a:solidFill>
              </a:rPr>
              <a:t>Βασικές αρχές στις οποίες </a:t>
            </a:r>
            <a:br>
              <a:rPr lang="el-GR" sz="3200" b="1" dirty="0" smtClean="0">
                <a:solidFill>
                  <a:srgbClr val="002060"/>
                </a:solidFill>
              </a:rPr>
            </a:br>
            <a:r>
              <a:rPr lang="el-GR" sz="3200" b="1" dirty="0" smtClean="0">
                <a:solidFill>
                  <a:srgbClr val="002060"/>
                </a:solidFill>
              </a:rPr>
              <a:t>στηρίζεται το εκπαιδευτικό υλικό</a:t>
            </a:r>
            <a:endParaRPr lang="el-GR" sz="3200" b="1" dirty="0">
              <a:solidFill>
                <a:srgbClr val="002060"/>
              </a:solidFill>
            </a:endParaRPr>
          </a:p>
        </p:txBody>
      </p:sp>
      <p:sp>
        <p:nvSpPr>
          <p:cNvPr id="5" name="4 - Θέση κειμένου"/>
          <p:cNvSpPr>
            <a:spLocks noGrp="1"/>
          </p:cNvSpPr>
          <p:nvPr>
            <p:ph idx="1"/>
          </p:nvPr>
        </p:nvSpPr>
        <p:spPr>
          <a:xfrm>
            <a:off x="1187624" y="1916832"/>
            <a:ext cx="7776864" cy="4657704"/>
          </a:xfrm>
        </p:spPr>
        <p:txBody>
          <a:bodyPr>
            <a:normAutofit fontScale="77500" lnSpcReduction="20000"/>
          </a:bodyPr>
          <a:lstStyle/>
          <a:p>
            <a:pPr algn="just">
              <a:lnSpc>
                <a:spcPct val="140000"/>
              </a:lnSpc>
              <a:buClr>
                <a:schemeClr val="tx2"/>
              </a:buClr>
              <a:buNone/>
            </a:pPr>
            <a:r>
              <a:rPr lang="el-GR" sz="3200" b="1" dirty="0" smtClean="0">
                <a:solidFill>
                  <a:srgbClr val="9900CC"/>
                </a:solidFill>
              </a:rPr>
              <a:t>Το πρόβλημα ως μαθηματική δραστηριότητα</a:t>
            </a:r>
          </a:p>
          <a:p>
            <a:pPr algn="just">
              <a:lnSpc>
                <a:spcPct val="140000"/>
              </a:lnSpc>
              <a:buClr>
                <a:schemeClr val="tx2"/>
              </a:buClr>
              <a:buFont typeface="Wingdings" pitchFamily="2" charset="2"/>
              <a:buChar char="q"/>
            </a:pPr>
            <a:r>
              <a:rPr lang="el-GR" dirty="0" smtClean="0"/>
              <a:t> </a:t>
            </a:r>
            <a:r>
              <a:rPr lang="el-GR" sz="3100" dirty="0" smtClean="0">
                <a:solidFill>
                  <a:schemeClr val="tx2"/>
                </a:solidFill>
                <a:latin typeface="+mj-lt"/>
                <a:ea typeface="+mj-ea"/>
                <a:cs typeface="+mj-cs"/>
              </a:rPr>
              <a:t>Έχει</a:t>
            </a:r>
            <a:r>
              <a:rPr lang="el-GR" sz="3100" dirty="0" smtClean="0">
                <a:latin typeface="+mj-lt"/>
              </a:rPr>
              <a:t> </a:t>
            </a:r>
            <a:r>
              <a:rPr lang="el-GR" sz="3100" b="1" i="1" dirty="0" smtClean="0">
                <a:latin typeface="+mj-lt"/>
              </a:rPr>
              <a:t>μαθηματικά χαρακτηριστικά </a:t>
            </a:r>
            <a:r>
              <a:rPr lang="el-GR" sz="3100" dirty="0" smtClean="0">
                <a:solidFill>
                  <a:schemeClr val="tx2"/>
                </a:solidFill>
                <a:latin typeface="+mj-lt"/>
                <a:ea typeface="+mj-ea"/>
                <a:cs typeface="+mj-cs"/>
              </a:rPr>
              <a:t>όπως είναι</a:t>
            </a:r>
            <a:r>
              <a:rPr lang="el-GR" sz="3100" dirty="0" smtClean="0">
                <a:latin typeface="+mj-lt"/>
              </a:rPr>
              <a:t>: </a:t>
            </a:r>
            <a:r>
              <a:rPr lang="el-GR" sz="3100" dirty="0" smtClean="0">
                <a:solidFill>
                  <a:schemeClr val="tx2"/>
                </a:solidFill>
                <a:latin typeface="+mj-lt"/>
                <a:ea typeface="+mj-ea"/>
                <a:cs typeface="+mj-cs"/>
              </a:rPr>
              <a:t>η</a:t>
            </a:r>
            <a:r>
              <a:rPr lang="el-GR" sz="3100" dirty="0" smtClean="0">
                <a:latin typeface="+mj-lt"/>
              </a:rPr>
              <a:t> </a:t>
            </a:r>
            <a:r>
              <a:rPr lang="el-GR" sz="3100" i="1" dirty="0" smtClean="0">
                <a:solidFill>
                  <a:srgbClr val="002060"/>
                </a:solidFill>
                <a:latin typeface="+mj-lt"/>
              </a:rPr>
              <a:t>μοντελοποίηση</a:t>
            </a:r>
            <a:r>
              <a:rPr lang="el-GR" sz="3100" dirty="0" smtClean="0">
                <a:latin typeface="+mj-lt"/>
              </a:rPr>
              <a:t> </a:t>
            </a:r>
            <a:r>
              <a:rPr lang="el-GR" sz="3100" dirty="0" smtClean="0">
                <a:solidFill>
                  <a:schemeClr val="tx2"/>
                </a:solidFill>
                <a:latin typeface="+mj-lt"/>
                <a:ea typeface="+mj-ea"/>
                <a:cs typeface="+mj-cs"/>
              </a:rPr>
              <a:t>μιας πραγματικής κατάστασης</a:t>
            </a:r>
            <a:r>
              <a:rPr lang="el-GR" sz="3100" dirty="0" smtClean="0">
                <a:latin typeface="+mj-lt"/>
              </a:rPr>
              <a:t>, </a:t>
            </a:r>
            <a:r>
              <a:rPr lang="el-GR" sz="3100" dirty="0" smtClean="0">
                <a:solidFill>
                  <a:schemeClr val="tx2"/>
                </a:solidFill>
                <a:latin typeface="+mj-lt"/>
                <a:ea typeface="+mj-ea"/>
                <a:cs typeface="+mj-cs"/>
              </a:rPr>
              <a:t>η</a:t>
            </a:r>
            <a:r>
              <a:rPr lang="el-GR" sz="3100" dirty="0" smtClean="0">
                <a:latin typeface="+mj-lt"/>
              </a:rPr>
              <a:t>  </a:t>
            </a:r>
            <a:r>
              <a:rPr lang="el-GR" sz="3100" i="1" dirty="0" smtClean="0">
                <a:solidFill>
                  <a:srgbClr val="002060"/>
                </a:solidFill>
                <a:latin typeface="+mj-lt"/>
              </a:rPr>
              <a:t>διερεύνηση</a:t>
            </a:r>
            <a:r>
              <a:rPr lang="el-GR" sz="3100" dirty="0" smtClean="0">
                <a:latin typeface="+mj-lt"/>
              </a:rPr>
              <a:t> </a:t>
            </a:r>
            <a:r>
              <a:rPr lang="el-GR" sz="3100" dirty="0" smtClean="0">
                <a:solidFill>
                  <a:schemeClr val="tx2"/>
                </a:solidFill>
                <a:latin typeface="+mj-lt"/>
                <a:ea typeface="+mj-ea"/>
                <a:cs typeface="+mj-cs"/>
              </a:rPr>
              <a:t>μέσα από τη χρήση εργαλείων και πηγών, η </a:t>
            </a:r>
            <a:r>
              <a:rPr lang="el-GR" sz="3100" i="1" dirty="0" smtClean="0">
                <a:solidFill>
                  <a:srgbClr val="002060"/>
                </a:solidFill>
                <a:latin typeface="+mj-lt"/>
              </a:rPr>
              <a:t>ανάπτυξη στρατηγικών </a:t>
            </a:r>
            <a:r>
              <a:rPr lang="el-GR" sz="3100" dirty="0" smtClean="0">
                <a:solidFill>
                  <a:schemeClr val="tx2"/>
                </a:solidFill>
                <a:latin typeface="+mj-lt"/>
                <a:ea typeface="+mj-ea"/>
                <a:cs typeface="+mj-cs"/>
              </a:rPr>
              <a:t>επίλυσης, η δημιουργία εννοιολογικών</a:t>
            </a:r>
            <a:r>
              <a:rPr lang="el-GR" sz="3100" dirty="0" smtClean="0">
                <a:latin typeface="+mj-lt"/>
              </a:rPr>
              <a:t> </a:t>
            </a:r>
            <a:r>
              <a:rPr lang="el-GR" sz="3100" i="1" dirty="0" smtClean="0">
                <a:solidFill>
                  <a:srgbClr val="002060"/>
                </a:solidFill>
                <a:latin typeface="+mj-lt"/>
              </a:rPr>
              <a:t>συνδέσεων</a:t>
            </a:r>
            <a:r>
              <a:rPr lang="el-GR" sz="3100" dirty="0" smtClean="0">
                <a:latin typeface="+mj-lt"/>
              </a:rPr>
              <a:t>, </a:t>
            </a:r>
            <a:r>
              <a:rPr lang="el-GR" sz="3100" dirty="0" smtClean="0">
                <a:solidFill>
                  <a:schemeClr val="tx2"/>
                </a:solidFill>
                <a:latin typeface="+mj-lt"/>
                <a:ea typeface="+mj-ea"/>
                <a:cs typeface="+mj-cs"/>
              </a:rPr>
              <a:t>η σύνδεση </a:t>
            </a:r>
            <a:r>
              <a:rPr lang="el-GR" sz="3100" i="1" dirty="0" smtClean="0">
                <a:solidFill>
                  <a:srgbClr val="002060"/>
                </a:solidFill>
                <a:latin typeface="+mj-lt"/>
              </a:rPr>
              <a:t>αναπαραστάσεων</a:t>
            </a:r>
            <a:r>
              <a:rPr lang="el-GR" sz="3100" dirty="0" smtClean="0">
                <a:latin typeface="+mj-lt"/>
              </a:rPr>
              <a:t>, </a:t>
            </a:r>
            <a:r>
              <a:rPr lang="el-GR" sz="3100" dirty="0" smtClean="0">
                <a:solidFill>
                  <a:schemeClr val="tx2"/>
                </a:solidFill>
                <a:latin typeface="+mj-lt"/>
                <a:ea typeface="+mj-ea"/>
                <a:cs typeface="+mj-cs"/>
              </a:rPr>
              <a:t>η ανάπτυξη </a:t>
            </a:r>
            <a:r>
              <a:rPr lang="el-GR" sz="3100" i="1" dirty="0" smtClean="0">
                <a:solidFill>
                  <a:srgbClr val="002060"/>
                </a:solidFill>
                <a:latin typeface="+mj-lt"/>
              </a:rPr>
              <a:t>συλλογισμού</a:t>
            </a:r>
            <a:r>
              <a:rPr lang="el-GR" sz="3100" dirty="0" smtClean="0">
                <a:latin typeface="+mj-lt"/>
              </a:rPr>
              <a:t>.</a:t>
            </a:r>
          </a:p>
          <a:p>
            <a:pPr algn="just">
              <a:lnSpc>
                <a:spcPct val="140000"/>
              </a:lnSpc>
              <a:buClr>
                <a:schemeClr val="tx2"/>
              </a:buClr>
              <a:buFont typeface="Wingdings" pitchFamily="2" charset="2"/>
              <a:buChar char="q"/>
            </a:pPr>
            <a:r>
              <a:rPr lang="el-GR" sz="3100" dirty="0" smtClean="0">
                <a:latin typeface="+mj-lt"/>
              </a:rPr>
              <a:t> </a:t>
            </a:r>
            <a:r>
              <a:rPr lang="el-GR" sz="3100" dirty="0" smtClean="0">
                <a:solidFill>
                  <a:schemeClr val="tx2"/>
                </a:solidFill>
                <a:latin typeface="+mj-lt"/>
                <a:ea typeface="+mj-ea"/>
                <a:cs typeface="+mj-cs"/>
              </a:rPr>
              <a:t>Αφορά στην </a:t>
            </a:r>
            <a:r>
              <a:rPr lang="el-GR" sz="3100" b="1" i="1" dirty="0" smtClean="0">
                <a:latin typeface="+mj-lt"/>
              </a:rPr>
              <a:t>αναζήτηση ιδιοτήτων </a:t>
            </a:r>
            <a:r>
              <a:rPr lang="el-GR" sz="3100" dirty="0" smtClean="0">
                <a:latin typeface="+mj-lt"/>
              </a:rPr>
              <a:t>και </a:t>
            </a:r>
            <a:r>
              <a:rPr lang="el-GR" sz="3100" b="1" dirty="0" smtClean="0">
                <a:latin typeface="+mj-lt"/>
              </a:rPr>
              <a:t>σχέσεων</a:t>
            </a:r>
            <a:r>
              <a:rPr lang="el-GR" sz="3100" dirty="0" smtClean="0">
                <a:latin typeface="+mj-lt"/>
              </a:rPr>
              <a:t>, </a:t>
            </a:r>
            <a:r>
              <a:rPr lang="el-GR" sz="3100" dirty="0" smtClean="0">
                <a:solidFill>
                  <a:schemeClr val="tx2"/>
                </a:solidFill>
                <a:latin typeface="+mj-lt"/>
                <a:ea typeface="+mj-ea"/>
                <a:cs typeface="+mj-cs"/>
              </a:rPr>
              <a:t>στην</a:t>
            </a:r>
            <a:r>
              <a:rPr lang="el-GR" sz="3100" dirty="0" smtClean="0">
                <a:latin typeface="+mj-lt"/>
              </a:rPr>
              <a:t> </a:t>
            </a:r>
            <a:r>
              <a:rPr lang="el-GR" sz="3100" b="1" i="1" dirty="0" smtClean="0">
                <a:latin typeface="+mj-lt"/>
              </a:rPr>
              <a:t>εύρεση κανόνων</a:t>
            </a:r>
            <a:r>
              <a:rPr lang="el-GR" sz="3100" dirty="0" smtClean="0">
                <a:latin typeface="+mj-lt"/>
              </a:rPr>
              <a:t>, </a:t>
            </a:r>
            <a:r>
              <a:rPr lang="el-GR" sz="3100" dirty="0" smtClean="0">
                <a:solidFill>
                  <a:schemeClr val="tx2"/>
                </a:solidFill>
                <a:latin typeface="+mj-lt"/>
                <a:ea typeface="+mj-ea"/>
                <a:cs typeface="+mj-cs"/>
              </a:rPr>
              <a:t>στον</a:t>
            </a:r>
            <a:r>
              <a:rPr lang="el-GR" sz="3100" i="1" dirty="0" smtClean="0">
                <a:latin typeface="+mj-lt"/>
              </a:rPr>
              <a:t> </a:t>
            </a:r>
            <a:r>
              <a:rPr lang="el-GR" sz="3100" b="1" i="1" dirty="0" err="1" smtClean="0">
                <a:latin typeface="+mj-lt"/>
              </a:rPr>
              <a:t>αναστοχασμό</a:t>
            </a:r>
            <a:r>
              <a:rPr lang="el-GR" sz="3100" i="1" dirty="0" smtClean="0">
                <a:latin typeface="+mj-lt"/>
              </a:rPr>
              <a:t> </a:t>
            </a:r>
            <a:r>
              <a:rPr lang="el-GR" sz="3100" dirty="0" smtClean="0">
                <a:solidFill>
                  <a:schemeClr val="tx2"/>
                </a:solidFill>
                <a:latin typeface="+mj-lt"/>
                <a:ea typeface="+mj-ea"/>
                <a:cs typeface="+mj-cs"/>
              </a:rPr>
              <a:t>και</a:t>
            </a:r>
            <a:r>
              <a:rPr lang="el-GR" sz="3100" dirty="0" smtClean="0">
                <a:latin typeface="+mj-lt"/>
              </a:rPr>
              <a:t> </a:t>
            </a:r>
            <a:r>
              <a:rPr lang="el-GR" sz="3100" dirty="0" smtClean="0">
                <a:solidFill>
                  <a:schemeClr val="tx2"/>
                </a:solidFill>
                <a:latin typeface="+mj-lt"/>
                <a:ea typeface="+mj-ea"/>
                <a:cs typeface="+mj-cs"/>
              </a:rPr>
              <a:t>στη</a:t>
            </a:r>
            <a:r>
              <a:rPr lang="el-GR" sz="3100" dirty="0" smtClean="0">
                <a:latin typeface="+mj-lt"/>
              </a:rPr>
              <a:t> </a:t>
            </a:r>
            <a:r>
              <a:rPr lang="el-GR" sz="3100" b="1" i="1" dirty="0" smtClean="0">
                <a:latin typeface="+mj-lt"/>
              </a:rPr>
              <a:t>γενίκευσ</a:t>
            </a:r>
            <a:r>
              <a:rPr lang="el-GR" sz="3100" dirty="0" smtClean="0">
                <a:latin typeface="+mj-lt"/>
              </a:rPr>
              <a:t>η.</a:t>
            </a:r>
          </a:p>
          <a:p>
            <a:pPr algn="just">
              <a:lnSpc>
                <a:spcPct val="140000"/>
              </a:lnSpc>
              <a:buClr>
                <a:schemeClr val="tx2"/>
              </a:buClr>
              <a:buFont typeface="Wingdings" pitchFamily="2" charset="2"/>
              <a:buChar char="q"/>
            </a:pPr>
            <a:endParaRPr lang="el-GR" dirty="0" smtClean="0"/>
          </a:p>
          <a:p>
            <a:pPr algn="just">
              <a:lnSpc>
                <a:spcPct val="140000"/>
              </a:lnSpc>
              <a:buClr>
                <a:schemeClr val="tx2"/>
              </a:buClr>
              <a:buFont typeface="Wingdings" pitchFamily="2" charset="2"/>
              <a:buChar char="Ø"/>
            </a:pPr>
            <a:endParaRPr lang="el-GR" dirty="0" smtClean="0"/>
          </a:p>
          <a:p>
            <a:pPr algn="just">
              <a:lnSpc>
                <a:spcPct val="140000"/>
              </a:lnSpc>
              <a:buClr>
                <a:schemeClr val="tx2"/>
              </a:buClr>
              <a:buFont typeface="Wingdings" pitchFamily="2" charset="2"/>
              <a:buChar char="Ø"/>
            </a:pPr>
            <a:endParaRPr lang="el-GR" dirty="0" smtClean="0"/>
          </a:p>
          <a:p>
            <a:pPr algn="just">
              <a:lnSpc>
                <a:spcPct val="140000"/>
              </a:lnSpc>
              <a:buClr>
                <a:schemeClr val="tx2"/>
              </a:buClr>
              <a:buFont typeface="Wingdings" pitchFamily="2" charset="2"/>
              <a:buChar char="q"/>
            </a:pPr>
            <a:endParaRPr lang="el-GR" sz="3300" dirty="0" smtClean="0"/>
          </a:p>
          <a:p>
            <a:pPr algn="just">
              <a:lnSpc>
                <a:spcPct val="120000"/>
              </a:lnSpc>
              <a:buClr>
                <a:schemeClr val="tx2"/>
              </a:buClr>
              <a:buFont typeface="Wingdings" pitchFamily="2" charset="2"/>
              <a:buChar char="Ø"/>
            </a:pPr>
            <a:endParaRPr lang="el-GR" dirty="0" smtClean="0"/>
          </a:p>
          <a:p>
            <a:pPr algn="ctr">
              <a:lnSpc>
                <a:spcPct val="120000"/>
              </a:lnSpc>
            </a:pPr>
            <a:endParaRPr lang="el-GR" dirty="0"/>
          </a:p>
        </p:txBody>
      </p:sp>
      <p:pic>
        <p:nvPicPr>
          <p:cNvPr id="6" name="Picture 3"/>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0"/>
            <a:ext cx="1331640" cy="6858001"/>
          </a:xfrm>
          <a:prstGeom prst="rect">
            <a:avLst/>
          </a:prstGeom>
          <a:noFill/>
          <a:ln w="9525">
            <a:noFill/>
            <a:miter lim="800000"/>
            <a:headEnd/>
            <a:tailEnd/>
          </a:ln>
        </p:spPr>
      </p:pic>
      <p:sp useBgFill="1">
        <p:nvSpPr>
          <p:cNvPr id="7" name="6 - Κουμπί ενέργειας: Πίσω ή Προηγούμενο">
            <a:hlinkClick r:id="" action="ppaction://hlinkshowjump?jump=previousslide" highlightClick="1"/>
          </p:cNvPr>
          <p:cNvSpPr/>
          <p:nvPr/>
        </p:nvSpPr>
        <p:spPr>
          <a:xfrm>
            <a:off x="3491880" y="6021288"/>
            <a:ext cx="792088" cy="620688"/>
          </a:xfrm>
          <a:prstGeom prst="actionButtonBackPrevio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2610</TotalTime>
  <Words>2069</Words>
  <Application>Microsoft Office PowerPoint</Application>
  <PresentationFormat>Προβολή στην οθόνη (4:3)</PresentationFormat>
  <Paragraphs>268</Paragraphs>
  <Slides>53</Slides>
  <Notes>2</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53</vt:i4>
      </vt:variant>
    </vt:vector>
  </HeadingPairs>
  <TitlesOfParts>
    <vt:vector size="60" baseType="lpstr">
      <vt:lpstr>Calibri</vt:lpstr>
      <vt:lpstr>Georgia</vt:lpstr>
      <vt:lpstr>Times New Roman</vt:lpstr>
      <vt:lpstr>Trebuchet MS</vt:lpstr>
      <vt:lpstr>Wingdings</vt:lpstr>
      <vt:lpstr>Wingdings 2</vt:lpstr>
      <vt:lpstr>Αστικό</vt:lpstr>
      <vt:lpstr>Παρουσίαση του  νέου διδακτικού πακέτου</vt:lpstr>
      <vt:lpstr>Γενικές αρχές  για το διδακτικό πακέτο των Μαθηματικών  της Ε΄Δημοτικού</vt:lpstr>
      <vt:lpstr>Γενικές αρχές</vt:lpstr>
      <vt:lpstr>Παρουσίαση του PowerPoint</vt:lpstr>
      <vt:lpstr>Βασικές αρχές στις οποίες  στηρίζεται το εκπαιδευτικό υλικό</vt:lpstr>
      <vt:lpstr>Βασικές αρχές στις οποίες  στηρίζεται το εκπαιδευτικό υλικό</vt:lpstr>
      <vt:lpstr>Βασικές αρχές στις οποίες  στηρίζεται το εκπαιδευτικό υλικό</vt:lpstr>
      <vt:lpstr>Βασικές αρχές στις οποίες  στηρίζεται το εκπαιδευτικό υλικό</vt:lpstr>
      <vt:lpstr>Βασικές αρχές στις οποίες  στηρίζεται το εκπαιδευτικό υλικό</vt:lpstr>
      <vt:lpstr>Βασικές αρχές στις οποίες  στηρίζεται το εκπαιδευτικό υλικό</vt:lpstr>
      <vt:lpstr>Ο ρόλος του/της εκπαιδευτικού</vt:lpstr>
      <vt:lpstr>Αξιολόγηση</vt:lpstr>
      <vt:lpstr>Αξιολόγηση</vt:lpstr>
      <vt:lpstr>Αξιολόγηση</vt:lpstr>
      <vt:lpstr>Μαθηματικά περιεχόμενα</vt:lpstr>
      <vt:lpstr>Μαθηματικά περιεχόμενα</vt:lpstr>
      <vt:lpstr>Μαθηματικά περιεχόμενα</vt:lpstr>
      <vt:lpstr>Μαθηματικά περιεχόμενα</vt:lpstr>
      <vt:lpstr>Μαθηματικά περιεχόμενα</vt:lpstr>
      <vt:lpstr>Μαθηματικά περιεχόμενα</vt:lpstr>
      <vt:lpstr>Μαθηματικά περιεχόμενα</vt:lpstr>
      <vt:lpstr>Μαθηματικά περιεχόμενα</vt:lpstr>
      <vt:lpstr>Η δομή του εκπαιδευτικού υλικού Μαθηματικών  της Ε΄ δημοτικού</vt:lpstr>
      <vt:lpstr>Παρουσίαση του PowerPoint</vt:lpstr>
      <vt:lpstr>Περιεχόμενα – διδακτικός χρόνος</vt:lpstr>
      <vt:lpstr>Βιβλίο του Μαθητή (α΄τεύχος   -  β΄τεύχος)</vt:lpstr>
      <vt:lpstr>Βιβλίο του Μαθητή (ΒΜ) </vt:lpstr>
      <vt:lpstr>Οι ήρωες του Βιβλίου</vt:lpstr>
      <vt:lpstr>Παρουσίαση του PowerPoint</vt:lpstr>
      <vt:lpstr>Παρουσίαση του PowerPoint</vt:lpstr>
      <vt:lpstr> Στάδια της πορείας διδασκαλίας</vt:lpstr>
      <vt:lpstr>Παρουσίαση του PowerPoint</vt:lpstr>
      <vt:lpstr>Παρουσίαση του PowerPoint</vt:lpstr>
      <vt:lpstr>Παρουσίαση του PowerPoint</vt:lpstr>
      <vt:lpstr> Σε 2-3 κεφάλαια παρουσιάζονται κάποιες στρατηγικές διαχείρισης αριθμών ή επίλυσης προβλημάτων. </vt:lpstr>
      <vt:lpstr>Παρουσίαση του PowerPoint</vt:lpstr>
      <vt:lpstr>Παρουσίαση του PowerPoint</vt:lpstr>
      <vt:lpstr>Επαναληπτικά Κεφάλαια</vt:lpstr>
      <vt:lpstr>Γενικές αρχές  για το διδακτικό πακέτο των Μαθηματικών  της Ε΄Δημοτικού                             Τετράδιο Εργασιών (α΄τεύχος  - β΄τεύχος)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Βιβλίο Εκπαιδευτικού  (ένα τεύχος) </vt:lpstr>
      <vt:lpstr>Βιβλίο Εκπαιδευτικού </vt:lpstr>
      <vt:lpstr>Βιβλίο Εκπαιδευτικού </vt:lpstr>
      <vt:lpstr>Βιβλίο Εκπαιδευτικού </vt:lpstr>
      <vt:lpstr>Βιβλίο Εκπαιδευτικού </vt:lpstr>
      <vt:lpstr>Βιβλίο Εκπαιδευτικού </vt:lpstr>
      <vt:lpstr>Βιβλίο Εκπαιδευτικού </vt:lpstr>
      <vt:lpstr>Εμπλουτισμός Εκπαιδευτικού Υλικού </vt:lpstr>
      <vt:lpstr>Σας ευχαριστούμε!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Sco Do</dc:creator>
  <cp:lastModifiedBy>Σκούρας Αθανάσιος</cp:lastModifiedBy>
  <cp:revision>92</cp:revision>
  <dcterms:created xsi:type="dcterms:W3CDTF">2018-10-11T14:50:42Z</dcterms:created>
  <dcterms:modified xsi:type="dcterms:W3CDTF">2018-11-30T09:54:06Z</dcterms:modified>
</cp:coreProperties>
</file>