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6" r:id="rId3"/>
    <p:sldId id="263" r:id="rId4"/>
    <p:sldId id="262" r:id="rId5"/>
    <p:sldId id="261" r:id="rId6"/>
    <p:sldId id="274" r:id="rId7"/>
    <p:sldId id="260" r:id="rId8"/>
    <p:sldId id="259" r:id="rId9"/>
    <p:sldId id="275" r:id="rId10"/>
    <p:sldId id="258" r:id="rId11"/>
    <p:sldId id="257" r:id="rId12"/>
    <p:sldId id="269" r:id="rId13"/>
    <p:sldId id="267" r:id="rId14"/>
    <p:sldId id="266" r:id="rId15"/>
    <p:sldId id="265" r:id="rId16"/>
    <p:sldId id="264" r:id="rId17"/>
    <p:sldId id="273" r:id="rId18"/>
    <p:sldId id="272" r:id="rId19"/>
    <p:sldId id="271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20/9/2016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20/9/2016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20/9/2016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20/9/2016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20/9/2016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20/9/2016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20/9/2016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20/9/2016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asilis\Desktop\iep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5" y="107133"/>
            <a:ext cx="7739116" cy="2902168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1785926"/>
            <a:ext cx="7772400" cy="941385"/>
          </a:xfrm>
        </p:spPr>
        <p:txBody>
          <a:bodyPr/>
          <a:lstStyle/>
          <a:p>
            <a:r>
              <a:rPr lang="el-GR" dirty="0" smtClean="0"/>
              <a:t>Φυσική Γυμνασίου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7858180" cy="3143272"/>
          </a:xfrm>
        </p:spPr>
        <p:txBody>
          <a:bodyPr>
            <a:normAutofit/>
          </a:bodyPr>
          <a:lstStyle/>
          <a:p>
            <a:r>
              <a:rPr lang="el-GR" dirty="0" err="1" smtClean="0"/>
              <a:t>Εξορθολογισμός</a:t>
            </a:r>
            <a:r>
              <a:rPr lang="el-GR" dirty="0" smtClean="0"/>
              <a:t> ύλης </a:t>
            </a:r>
          </a:p>
          <a:p>
            <a:r>
              <a:rPr lang="el-GR" dirty="0" err="1" smtClean="0"/>
              <a:t>Σχολ</a:t>
            </a:r>
            <a:r>
              <a:rPr lang="el-GR" dirty="0" smtClean="0"/>
              <a:t>. έτος 2016-17</a:t>
            </a:r>
          </a:p>
          <a:p>
            <a:r>
              <a:rPr lang="el-GR" dirty="0" smtClean="0"/>
              <a:t>Βασίλης Παππάς, </a:t>
            </a:r>
            <a:r>
              <a:rPr lang="el-GR" dirty="0" smtClean="0"/>
              <a:t>ΠΕ04.01, Τρίκαλα</a:t>
            </a:r>
            <a:endParaRPr lang="el-GR" dirty="0" smtClean="0"/>
          </a:p>
          <a:p>
            <a:r>
              <a:rPr lang="el-GR" dirty="0" smtClean="0"/>
              <a:t>Θανάσης Βελέντζας, </a:t>
            </a:r>
            <a:r>
              <a:rPr lang="el-GR" dirty="0" smtClean="0"/>
              <a:t>ΠΕ04.01, Αθήνα</a:t>
            </a:r>
            <a:endParaRPr lang="el-GR" dirty="0" smtClean="0"/>
          </a:p>
          <a:p>
            <a:r>
              <a:rPr lang="el-GR" dirty="0" smtClean="0"/>
              <a:t>(κριτικές παρατηρήσεις, Αριστοτέλης </a:t>
            </a:r>
            <a:r>
              <a:rPr lang="el-GR" dirty="0" err="1" smtClean="0"/>
              <a:t>Γκιόλμας</a:t>
            </a:r>
            <a:r>
              <a:rPr lang="el-GR" dirty="0" smtClean="0"/>
              <a:t> </a:t>
            </a:r>
            <a:r>
              <a:rPr lang="el-GR" dirty="0" smtClean="0"/>
              <a:t>, ΠΕ04.01, Αθήνα)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FFFF00"/>
                </a:solidFill>
              </a:rPr>
              <a:t>Ο πυρήνας των προτάσεων </a:t>
            </a:r>
            <a:r>
              <a:rPr lang="el-GR" sz="2800" dirty="0" err="1" smtClean="0">
                <a:solidFill>
                  <a:srgbClr val="FFFF00"/>
                </a:solidFill>
              </a:rPr>
              <a:t>εξορθολογισμού</a:t>
            </a:r>
            <a:r>
              <a:rPr lang="el-GR" sz="2800" dirty="0" smtClean="0">
                <a:solidFill>
                  <a:srgbClr val="FFFF00"/>
                </a:solidFill>
              </a:rPr>
              <a:t> της Φυσικής  </a:t>
            </a:r>
            <a:r>
              <a:rPr lang="el-GR" sz="2800" dirty="0" err="1" smtClean="0">
                <a:solidFill>
                  <a:srgbClr val="FFFF00"/>
                </a:solidFill>
              </a:rPr>
              <a:t>Α΄Γυμνασίου</a:t>
            </a:r>
            <a:r>
              <a:rPr lang="el-GR" sz="2800" dirty="0" smtClean="0">
                <a:solidFill>
                  <a:srgbClr val="FFFF00"/>
                </a:solidFill>
              </a:rPr>
              <a:t> </a:t>
            </a:r>
            <a:endParaRPr lang="el-GR" sz="2800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Θεωρήθηκε σκόπιμη η αφαίρεση των:</a:t>
            </a:r>
          </a:p>
          <a:p>
            <a:r>
              <a:rPr lang="el-GR" dirty="0" smtClean="0"/>
              <a:t>Οι αλλαγές κατάστασης του νερού (δημοτικό)</a:t>
            </a:r>
          </a:p>
          <a:p>
            <a:r>
              <a:rPr lang="el-GR" dirty="0" smtClean="0"/>
              <a:t>Η διαστολή και συστολή του νερού (δημοτικό και δυσχερής υλοποίηση)</a:t>
            </a:r>
          </a:p>
          <a:p>
            <a:r>
              <a:rPr lang="el-GR" dirty="0" smtClean="0"/>
              <a:t>Το φως θερμαίνει (δημοτικό)</a:t>
            </a:r>
          </a:p>
          <a:p>
            <a:r>
              <a:rPr lang="el-GR" dirty="0" smtClean="0"/>
              <a:t>Το φαινόμενο του θερμοκηπίου (δυσχερής υλοποίηση)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>
                <a:solidFill>
                  <a:srgbClr val="FFFF00"/>
                </a:solidFill>
              </a:rPr>
              <a:t>Ο πυρήνας των προτάσεων </a:t>
            </a:r>
            <a:r>
              <a:rPr lang="el-GR" sz="3200" dirty="0" err="1" smtClean="0">
                <a:solidFill>
                  <a:srgbClr val="FFFF00"/>
                </a:solidFill>
              </a:rPr>
              <a:t>εξορθολογισμού</a:t>
            </a:r>
            <a:r>
              <a:rPr lang="el-GR" sz="3200" dirty="0" smtClean="0">
                <a:solidFill>
                  <a:srgbClr val="FFFF00"/>
                </a:solidFill>
              </a:rPr>
              <a:t> της Φυσικής  Α</a:t>
            </a:r>
            <a:r>
              <a:rPr lang="el-GR" sz="3200" dirty="0" smtClean="0">
                <a:solidFill>
                  <a:srgbClr val="FFFF00"/>
                </a:solidFill>
              </a:rPr>
              <a:t>΄ Γυμνασίου </a:t>
            </a:r>
            <a:endParaRPr lang="el-GR" sz="3200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	</a:t>
            </a:r>
            <a:endParaRPr lang="el-GR" dirty="0" smtClean="0"/>
          </a:p>
          <a:p>
            <a:r>
              <a:rPr lang="el-GR" dirty="0" smtClean="0"/>
              <a:t>Τα </a:t>
            </a:r>
            <a:r>
              <a:rPr lang="el-GR" dirty="0" smtClean="0"/>
              <a:t>ηλεκτρικά κυκλώματα </a:t>
            </a:r>
            <a:r>
              <a:rPr lang="el-GR" dirty="0" smtClean="0"/>
              <a:t>και </a:t>
            </a:r>
            <a:r>
              <a:rPr lang="el-GR" dirty="0" smtClean="0"/>
              <a:t>τα αποτελέσματα της ηλεκτρομαγνητικής σύνθεσης παραμένουν ως έχουν, αφού είναι  στυλοβάτες στη διαμόρφωση του σημερινού τεχνολογικού πολιτισμού μας .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FF00"/>
                </a:solidFill>
              </a:rPr>
              <a:t>Μία παράληψη για τη φετινή </a:t>
            </a:r>
            <a:r>
              <a:rPr lang="el-GR" dirty="0" err="1" smtClean="0">
                <a:solidFill>
                  <a:srgbClr val="FFFF00"/>
                </a:solidFill>
              </a:rPr>
              <a:t>β΄</a:t>
            </a:r>
            <a:r>
              <a:rPr lang="el-GR" dirty="0" smtClean="0">
                <a:solidFill>
                  <a:srgbClr val="FFFF00"/>
                </a:solidFill>
              </a:rPr>
              <a:t> γυμνασίου !!!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el-GR" dirty="0" smtClean="0"/>
              <a:t>Τα φυσικά μεγέθη και οι μονάδες τους </a:t>
            </a:r>
          </a:p>
          <a:p>
            <a:r>
              <a:rPr lang="el-GR" i="1" dirty="0" smtClean="0"/>
              <a:t>Να γίνει αναφορά στις μονάδες και μετατροπές τους, λόγω των δυσκολιών που συναντούν οι μαθητές/</a:t>
            </a:r>
            <a:r>
              <a:rPr lang="el-GR" i="1" dirty="0" err="1" smtClean="0"/>
              <a:t>τριες</a:t>
            </a:r>
            <a:r>
              <a:rPr lang="el-GR" i="1" dirty="0" smtClean="0"/>
              <a:t> στην εκμάθησή τους.</a:t>
            </a:r>
            <a:endParaRPr lang="el-GR" dirty="0" smtClean="0"/>
          </a:p>
          <a:p>
            <a:r>
              <a:rPr lang="el-GR" i="1" dirty="0" smtClean="0"/>
              <a:t>Τα θεμελιώδη μεγέθη (το μήκος, ο χρόνος και η μάζα)</a:t>
            </a:r>
            <a:endParaRPr lang="el-GR" dirty="0" smtClean="0"/>
          </a:p>
          <a:p>
            <a:r>
              <a:rPr lang="el-GR" i="1" dirty="0" smtClean="0"/>
              <a:t>Παράγωγα μεγέθη (εμβαδόν, όγκος, πυκνότητα)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Κατάλληλο φύλλο εργασίας για τη μέτρηση μάζας – όγκου </a:t>
            </a:r>
            <a:r>
              <a:rPr lang="el-GR" dirty="0" smtClean="0"/>
              <a:t>(επαναληπτικό)</a:t>
            </a:r>
            <a:endParaRPr lang="el-GR" dirty="0" smtClean="0"/>
          </a:p>
          <a:p>
            <a:r>
              <a:rPr lang="el-GR" dirty="0" smtClean="0"/>
              <a:t>Εργαστηριακή άσκηση μέτρησης της πυκνότητας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>
                <a:solidFill>
                  <a:srgbClr val="FFFF00"/>
                </a:solidFill>
              </a:rPr>
              <a:t>Ο πυρήνας των προτάσεων </a:t>
            </a:r>
            <a:r>
              <a:rPr lang="el-GR" sz="3200" dirty="0" err="1" smtClean="0">
                <a:solidFill>
                  <a:srgbClr val="FFFF00"/>
                </a:solidFill>
              </a:rPr>
              <a:t>εξορθολογισμού</a:t>
            </a:r>
            <a:r>
              <a:rPr lang="el-GR" sz="3200" dirty="0" smtClean="0">
                <a:solidFill>
                  <a:srgbClr val="FFFF00"/>
                </a:solidFill>
              </a:rPr>
              <a:t> της Φυσικής  Β΄ Γυμνασίου  </a:t>
            </a:r>
            <a:endParaRPr lang="el-GR" sz="3200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Μελέτη των ευθύγραμμων κινήσεων</a:t>
            </a:r>
          </a:p>
          <a:p>
            <a:r>
              <a:rPr lang="el-GR" dirty="0" smtClean="0"/>
              <a:t>Δυνάμεις - Νόμος </a:t>
            </a:r>
            <a:r>
              <a:rPr lang="el-GR" dirty="0" smtClean="0"/>
              <a:t>του </a:t>
            </a:r>
            <a:r>
              <a:rPr lang="en-US" dirty="0" smtClean="0"/>
              <a:t>Hooke</a:t>
            </a:r>
            <a:endParaRPr lang="el-GR" dirty="0" smtClean="0"/>
          </a:p>
          <a:p>
            <a:r>
              <a:rPr lang="el-GR" dirty="0" smtClean="0"/>
              <a:t>Πίεση - </a:t>
            </a:r>
            <a:r>
              <a:rPr lang="el-GR" dirty="0" err="1" smtClean="0"/>
              <a:t>΄</a:t>
            </a:r>
            <a:r>
              <a:rPr lang="el-GR" dirty="0" err="1" smtClean="0"/>
              <a:t>Ανωση</a:t>
            </a:r>
            <a:r>
              <a:rPr lang="el-GR" dirty="0" smtClean="0"/>
              <a:t> – Αρχή του </a:t>
            </a:r>
            <a:r>
              <a:rPr lang="el-GR" dirty="0" smtClean="0"/>
              <a:t>Αρχιμήδη</a:t>
            </a:r>
          </a:p>
          <a:p>
            <a:r>
              <a:rPr lang="el-GR" dirty="0" smtClean="0"/>
              <a:t>Ενέργεια – Θερμότητα </a:t>
            </a:r>
            <a:br>
              <a:rPr lang="el-GR" dirty="0" smtClean="0"/>
            </a:br>
            <a:r>
              <a:rPr lang="el-GR" dirty="0" smtClean="0"/>
              <a:t>(Ποιοτική περιγραφή της διαστολής – συστολής)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Προτρέπονται οι διδάσκοντες/</a:t>
            </a:r>
            <a:r>
              <a:rPr lang="el-GR" dirty="0" err="1" smtClean="0"/>
              <a:t>σες</a:t>
            </a:r>
            <a:r>
              <a:rPr lang="el-GR" dirty="0" smtClean="0"/>
              <a:t> να χρησιμοποιούν ψηφιακό υλικό, όχι όμως σε βάρος της πειραματικής διαδικασίας.</a:t>
            </a:r>
          </a:p>
          <a:p>
            <a:pPr>
              <a:buNone/>
            </a:pPr>
            <a:r>
              <a:rPr lang="el-GR" dirty="0" smtClean="0"/>
              <a:t>    </a:t>
            </a:r>
            <a:r>
              <a:rPr lang="el-GR" dirty="0" err="1" smtClean="0"/>
              <a:t>π.χ.http:</a:t>
            </a:r>
            <a:r>
              <a:rPr lang="el-GR" dirty="0" smtClean="0"/>
              <a:t>//photodentro.edu.gr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FFFF00"/>
                </a:solidFill>
              </a:rPr>
              <a:t>Ο πυρήνας των προτάσεων </a:t>
            </a:r>
            <a:r>
              <a:rPr lang="el-GR" sz="2800" dirty="0" err="1" smtClean="0">
                <a:solidFill>
                  <a:srgbClr val="FFFF00"/>
                </a:solidFill>
              </a:rPr>
              <a:t>εξορθολογισμού</a:t>
            </a:r>
            <a:r>
              <a:rPr lang="el-GR" sz="2800" dirty="0" smtClean="0">
                <a:solidFill>
                  <a:srgbClr val="FFFF00"/>
                </a:solidFill>
              </a:rPr>
              <a:t> της Φυσικής  Γ΄ Γυμνασίου </a:t>
            </a:r>
            <a:endParaRPr lang="el-GR" sz="2800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Τα μαθηματικά ας χρησιμοποιούνται ως ισχυρό εργαλείο εξάσκησης των μαθητών/</a:t>
            </a:r>
            <a:r>
              <a:rPr lang="el-GR" dirty="0" err="1" smtClean="0"/>
              <a:t>ριών</a:t>
            </a:r>
            <a:r>
              <a:rPr lang="el-GR" dirty="0" smtClean="0"/>
              <a:t> χωρίς ακρότητες.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π.χ. Ποιοτική προσέγγιση του νόμου του </a:t>
            </a:r>
            <a:r>
              <a:rPr lang="el-GR" dirty="0" smtClean="0"/>
              <a:t>  </a:t>
            </a:r>
            <a:r>
              <a:rPr lang="en-US" dirty="0" smtClean="0"/>
              <a:t>Coulomb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FF00"/>
                </a:solidFill>
              </a:rPr>
              <a:t>Ένα παράδειγμα …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Εφαρμογές αρχών διατήρησης στη μελέτη απλών ηλεκτρικών κυκλωμάτων </a:t>
            </a:r>
          </a:p>
          <a:p>
            <a:endParaRPr lang="el-GR" dirty="0" smtClean="0"/>
          </a:p>
          <a:p>
            <a:r>
              <a:rPr lang="el-GR" i="1" dirty="0" smtClean="0"/>
              <a:t>Προτείνεται η μελέτη της συνδεσμολογίας αντιστατών να πραγματοποιηθεί μέσω των πειραματικών δραστηριοτήτων 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>
                <a:solidFill>
                  <a:srgbClr val="FFFF00"/>
                </a:solidFill>
              </a:rPr>
              <a:t>Προσπαθώντας να αμβλύνουμε την απουσία της ηλεκτρομαγνητικής σύνθεσης! </a:t>
            </a:r>
            <a:endParaRPr lang="el-GR" sz="3200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Μαγνητικά αποτελέσματα ηλεκτρικού ρεύματος </a:t>
            </a:r>
          </a:p>
          <a:p>
            <a:r>
              <a:rPr lang="el-GR" dirty="0" smtClean="0"/>
              <a:t>Να διδαχθούν οι υποενότητες: «εισαγωγή», «Ηλεκτρισμός και μαγνητισμός», Το πείραμα του </a:t>
            </a:r>
            <a:r>
              <a:rPr lang="el-GR" dirty="0" err="1" smtClean="0"/>
              <a:t>Ερστεντ</a:t>
            </a:r>
            <a:r>
              <a:rPr lang="el-GR" dirty="0" smtClean="0"/>
              <a:t>», «Ο ηλεκτρομαγνήτης», «Το μαγνητικό πεδίο ασκεί δυνάμεις στους ρευματοφόρους αγωγούς».</a:t>
            </a:r>
          </a:p>
          <a:p>
            <a:pPr>
              <a:buNone/>
            </a:pPr>
            <a:r>
              <a:rPr lang="el-GR" dirty="0" smtClean="0"/>
              <a:t>	(Σημ. Θεωρείται σκόπιμη η διδασκαλία αυτής της παραγράφου, αφού ο ηλεκτρομαγνητισμός έχει αφαιρεθεί από την ύλη της </a:t>
            </a:r>
            <a:r>
              <a:rPr lang="el-GR" dirty="0" err="1" smtClean="0"/>
              <a:t>β΄</a:t>
            </a:r>
            <a:r>
              <a:rPr lang="el-GR" dirty="0" smtClean="0"/>
              <a:t> λυκείου).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FF00"/>
                </a:solidFill>
              </a:rPr>
              <a:t>Φύση και διάδοση του φωτός 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κεφάλαιο προσφέρεται για πειραματισμούς. Η χρήση </a:t>
            </a:r>
            <a:r>
              <a:rPr lang="en-US" dirty="0" smtClean="0"/>
              <a:t>lasers </a:t>
            </a:r>
            <a:r>
              <a:rPr lang="el-GR" dirty="0" smtClean="0"/>
              <a:t>στα φαινόμενα ανάκλασης και διάθλασης καθώς και τα πειράματα με τους συγκλίνοντες φακούς</a:t>
            </a:r>
            <a:r>
              <a:rPr lang="en-US" dirty="0" smtClean="0"/>
              <a:t> </a:t>
            </a:r>
            <a:r>
              <a:rPr lang="el-GR" dirty="0" smtClean="0"/>
              <a:t>διεγείρουν την περιέργεια των μαθητών και εξασκούνται στη χρήση διατάξεων, τις οποίες χρησιμοποιούν «άλλως» στην καθημερινή τους ζωή.   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l-GR" dirty="0" smtClean="0"/>
              <a:t>	</a:t>
            </a:r>
            <a:r>
              <a:rPr lang="el-GR" dirty="0" smtClean="0">
                <a:solidFill>
                  <a:srgbClr val="FFFF00"/>
                </a:solidFill>
              </a:rPr>
              <a:t>Τελικά το «Παιγνίδι – πείραμα, έχει κανόνες»</a:t>
            </a:r>
          </a:p>
          <a:p>
            <a:pPr algn="ctr">
              <a:buNone/>
            </a:pPr>
            <a:r>
              <a:rPr lang="el-GR" dirty="0" smtClean="0">
                <a:solidFill>
                  <a:srgbClr val="FFFF00"/>
                </a:solidFill>
              </a:rPr>
              <a:t>                                                         </a:t>
            </a:r>
            <a:endParaRPr lang="el-GR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l-GR" dirty="0" smtClean="0">
                <a:solidFill>
                  <a:srgbClr val="FFFF00"/>
                </a:solidFill>
              </a:rPr>
              <a:t>(</a:t>
            </a:r>
            <a:r>
              <a:rPr lang="el-GR" dirty="0" smtClean="0">
                <a:solidFill>
                  <a:srgbClr val="FFFF00"/>
                </a:solidFill>
              </a:rPr>
              <a:t>Α. Ι. </a:t>
            </a:r>
            <a:r>
              <a:rPr lang="el-GR" dirty="0" err="1" smtClean="0">
                <a:solidFill>
                  <a:srgbClr val="FFFF00"/>
                </a:solidFill>
              </a:rPr>
              <a:t>Κασσέτας</a:t>
            </a:r>
            <a:r>
              <a:rPr lang="el-GR" dirty="0" smtClean="0">
                <a:solidFill>
                  <a:srgbClr val="FFFF00"/>
                </a:solidFill>
              </a:rPr>
              <a:t>)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Με τον </a:t>
            </a:r>
            <a:r>
              <a:rPr lang="el-GR" dirty="0" err="1" smtClean="0"/>
              <a:t>εξορθολογισμό</a:t>
            </a:r>
            <a:r>
              <a:rPr lang="el-GR" dirty="0" smtClean="0"/>
              <a:t> της ύλης Φυσικής του Γυμνασίου επιχειρείται η διδασκαλία με ενεργό συμμετοχή των μαθητών/τριών και η εμπλοκή τους σε δραστηριότητες διερεύνησης / εξοικείωσης με επιστημονικές διαδικασίες στην τάξη και το εργαστήριο.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 </a:t>
            </a:r>
            <a:r>
              <a:rPr lang="el-GR" dirty="0" smtClean="0">
                <a:solidFill>
                  <a:srgbClr val="FFFF00"/>
                </a:solidFill>
              </a:rPr>
              <a:t>Ευχαριστώ για την υπομονή σας</a:t>
            </a:r>
          </a:p>
          <a:p>
            <a:pPr algn="ctr">
              <a:buNone/>
            </a:pPr>
            <a:r>
              <a:rPr lang="el-GR" dirty="0" smtClean="0">
                <a:solidFill>
                  <a:srgbClr val="FFFF00"/>
                </a:solidFill>
              </a:rPr>
              <a:t>Βασίλειος Παππάς, ΠΕ04.01, Τρίκαλα </a:t>
            </a:r>
            <a:endParaRPr lang="el-G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FF00"/>
                </a:solidFill>
              </a:rPr>
              <a:t>Το υλικό 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l-GR" dirty="0" smtClean="0"/>
              <a:t>Η Φυσική με πειράματα, Α΄ Γυμνασίου των Γ.Θ. </a:t>
            </a:r>
            <a:r>
              <a:rPr lang="el-GR" dirty="0" err="1" smtClean="0"/>
              <a:t>Καλκάνη</a:t>
            </a:r>
            <a:r>
              <a:rPr lang="el-GR" dirty="0" smtClean="0"/>
              <a:t>, Ο. </a:t>
            </a:r>
            <a:r>
              <a:rPr lang="el-GR" dirty="0" err="1" smtClean="0"/>
              <a:t>Γκικοπούλου</a:t>
            </a:r>
            <a:r>
              <a:rPr lang="el-GR" dirty="0" smtClean="0"/>
              <a:t>, κ.ά., 2015, ΙΤΥΕ </a:t>
            </a:r>
            <a:r>
              <a:rPr lang="el-GR" dirty="0" smtClean="0"/>
              <a:t>ΔΙΟΦΑΝΤΟΣ</a:t>
            </a:r>
            <a:br>
              <a:rPr lang="el-GR" dirty="0" smtClean="0"/>
            </a:br>
            <a:endParaRPr lang="el-GR" dirty="0" smtClean="0"/>
          </a:p>
          <a:p>
            <a:pPr lvl="0"/>
            <a:r>
              <a:rPr lang="el-GR" dirty="0" smtClean="0"/>
              <a:t>Φυσική Β΄ Γυμνασίου, των Ν. Αντωνίου, Π. Δημητριάδη, κ.ά. 2015, ΙΤΥΕ ΔΙΟΦΑΝΤΟΣ</a:t>
            </a:r>
            <a:r>
              <a:rPr lang="el-GR" dirty="0" smtClean="0"/>
              <a:t>.</a:t>
            </a:r>
            <a:br>
              <a:rPr lang="el-GR" dirty="0" smtClean="0"/>
            </a:br>
            <a:endParaRPr lang="el-GR" dirty="0" smtClean="0"/>
          </a:p>
          <a:p>
            <a:pPr lvl="0"/>
            <a:r>
              <a:rPr lang="el-GR" dirty="0" smtClean="0"/>
              <a:t>Φυσική Β΄ Γυμνασίου, Εργαστηριακός οδηγός (νέο) των Ν. Αντωνίου, Π. Δημητριάδη, κ.ά. 2015, ΙΤΥΕ ΔΙΟΦΑΝΤΟΣ</a:t>
            </a:r>
            <a:r>
              <a:rPr lang="el-GR" dirty="0" smtClean="0"/>
              <a:t>.</a:t>
            </a:r>
            <a:br>
              <a:rPr lang="el-GR" dirty="0" smtClean="0"/>
            </a:br>
            <a:endParaRPr lang="el-GR" dirty="0" smtClean="0"/>
          </a:p>
          <a:p>
            <a:pPr lvl="0"/>
            <a:r>
              <a:rPr lang="el-GR" dirty="0" smtClean="0"/>
              <a:t>Φυσική Γ΄ Γυμνασίου, των Ν. Αντωνίου, Π. Δημητριάδη, κ.ά. 2015, ΙΤΥΕ ΔΙΟΦΑΝΤΟΣ</a:t>
            </a:r>
            <a:r>
              <a:rPr lang="el-GR" dirty="0" smtClean="0"/>
              <a:t>.</a:t>
            </a:r>
            <a:br>
              <a:rPr lang="el-GR" dirty="0" smtClean="0"/>
            </a:br>
            <a:endParaRPr lang="el-GR" dirty="0" smtClean="0"/>
          </a:p>
          <a:p>
            <a:pPr lvl="0"/>
            <a:r>
              <a:rPr lang="el-GR" dirty="0" smtClean="0"/>
              <a:t>Φυσική Γ΄ Γυμνασίου, Εργαστηριακός οδηγός,  των Ν. Αντωνίου, Π. Δημητριάδη, κ.ά. 2015, ΙΤΥΕ ΔΙΟΦΑΝΤΟΣ</a:t>
            </a:r>
            <a:r>
              <a:rPr lang="el-GR" dirty="0" smtClean="0"/>
              <a:t>.</a:t>
            </a:r>
            <a:br>
              <a:rPr lang="el-GR" dirty="0" smtClean="0"/>
            </a:br>
            <a:endParaRPr lang="el-GR" dirty="0" smtClean="0"/>
          </a:p>
          <a:p>
            <a:pPr lvl="0"/>
            <a:r>
              <a:rPr lang="el-GR" dirty="0" smtClean="0"/>
              <a:t>Φυσική Γ΄ Γυμνασίου, Τετράδιο Εργασιών, των Ν. Αντωνίου, Π. Δημητριάδη, κ.ά. 2015, ΙΤΥΕ ΔΙΟΦΑΝΤΟΣ.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l-GR" dirty="0" smtClean="0">
                <a:solidFill>
                  <a:srgbClr val="FFFF00"/>
                </a:solidFill>
              </a:rPr>
              <a:t>επισημάνσεις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 smtClean="0"/>
              <a:t>Στόχος του σχεδιασμού : 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 smtClean="0"/>
          </a:p>
          <a:p>
            <a:pPr lvl="0"/>
            <a:r>
              <a:rPr lang="el-GR" dirty="0" smtClean="0"/>
              <a:t>Να πραγματοποιείται  η διδασκαλία με ενεργό συμμετοχή των μαθητών/τριών και να εμπλέκονται σε δραστηριότητες διερεύνησης / εξοικείωσης με επιστημονικές διαδικασίες στην τάξη και το εργαστήριο.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 smtClean="0"/>
          </a:p>
          <a:p>
            <a:pPr lvl="0"/>
            <a:r>
              <a:rPr lang="el-GR" dirty="0" smtClean="0"/>
              <a:t>Να υπάρχει χρόνος για δραστηριότητες ανακεφαλαίωσης, </a:t>
            </a:r>
            <a:r>
              <a:rPr lang="el-GR" dirty="0" err="1" smtClean="0"/>
              <a:t>αναστοχασμού</a:t>
            </a:r>
            <a:r>
              <a:rPr lang="el-GR" dirty="0" smtClean="0"/>
              <a:t> της διδασκόμενης ύλης.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 smtClean="0"/>
          </a:p>
          <a:p>
            <a:r>
              <a:rPr lang="el-GR" dirty="0" smtClean="0"/>
              <a:t>Να τονισθεί ο πειραματικός χαρακτήρας των φυσικών επιστημών μέσω της  υλοποίησης εργαστηριακών δραστηριοτήτων κατά τη διδασκαλία των αντίστοιχων γνωστικών αντικειμένων.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100" dirty="0" smtClean="0">
                <a:solidFill>
                  <a:srgbClr val="FFFF00"/>
                </a:solidFill>
              </a:rPr>
              <a:t>Έγινε προσπάθεια ώστε οι προτεινόμενες διδακτικές προτάσεις :</a:t>
            </a:r>
            <a:r>
              <a:rPr lang="el-GR" sz="3600" dirty="0" smtClean="0"/>
              <a:t/>
            </a:r>
            <a:br>
              <a:rPr lang="el-GR" sz="3600" dirty="0" smtClean="0"/>
            </a:b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l-GR" dirty="0" smtClean="0"/>
              <a:t>Να αντιστοιχούν σε κεντρικές έννοιες  / αρχές / νόμους της Φυσικής.</a:t>
            </a:r>
          </a:p>
          <a:p>
            <a:pPr lvl="0"/>
            <a:r>
              <a:rPr lang="el-GR" dirty="0" smtClean="0"/>
              <a:t>Να αποκαλύπτουν την πορεία «τοκετού» της επιστημονικής γνώσης  στα αντίστοιχα γνωστικά αντικείμενα.</a:t>
            </a:r>
          </a:p>
          <a:p>
            <a:pPr lvl="0"/>
            <a:r>
              <a:rPr lang="el-GR" dirty="0" smtClean="0"/>
              <a:t>Να είναι συμβατές με τις γνώσεις και γνωστικές δυνατότητες μαθητών/τριών  που φοιτούν στην αντίστοιχη τάξη.</a:t>
            </a:r>
          </a:p>
          <a:p>
            <a:r>
              <a:rPr lang="el-GR" dirty="0" smtClean="0"/>
              <a:t>Να αποφεύγουν τον «βαρύ φορμαλισμό» της επιστημονικής γνώσης με ασκήσεις και προβλήματα που καταπονούν χωρίς λόγω τους μαθητές/</a:t>
            </a:r>
            <a:r>
              <a:rPr lang="el-GR" dirty="0" err="1" smtClean="0"/>
              <a:t>ιες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FF00"/>
                </a:solidFill>
              </a:rPr>
              <a:t>Ελήφθησαν υπ’ όψιν: 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 Φυσικά δημοτικού – Ερευνώ και Ανακαλύπτω </a:t>
            </a:r>
          </a:p>
          <a:p>
            <a:pPr>
              <a:buNone/>
            </a:pPr>
            <a:r>
              <a:rPr lang="el-GR" dirty="0" smtClean="0"/>
              <a:t>(Πειραματικές δραστηριότητες οι οποίες πραγματοποιούνται με επιτυχία στο δημοτικό, δεν επαναλαμβάνονται. π.χ. τήξη – πήξη, συστολή – διαστολή, απορρόφηση ακτινοβολίας).</a:t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Δύσκολες έννοιες/μεγέθη με «βαρύ» εννοιολογικό περιεχόμενο </a:t>
            </a:r>
            <a:r>
              <a:rPr lang="el-GR" dirty="0" err="1" smtClean="0"/>
              <a:t>επαναπροσεγγίζονται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(θερμοκρασία – θερμότητα).</a:t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Γνωστικά αντικείμενα που «σημάδεψαν» την πορεία των φυσικών επιστημών αξιοποιούνται μέσω πειραματικών διεργασιών (ηλεκτρομαγνητισμός, εκκρεμές, φως).</a:t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Ανάγκη εμπλοκής των μαθητών/</a:t>
            </a:r>
            <a:r>
              <a:rPr lang="el-GR" dirty="0" err="1" smtClean="0"/>
              <a:t>ριών</a:t>
            </a:r>
            <a:r>
              <a:rPr lang="el-GR" dirty="0" smtClean="0"/>
              <a:t> με το πείραμα </a:t>
            </a:r>
            <a:br>
              <a:rPr lang="el-GR" dirty="0" smtClean="0"/>
            </a:b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FF00"/>
                </a:solidFill>
              </a:rPr>
              <a:t>Μην ξεχνάμε 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Η φυσική είναι πειραματική επιστήμη.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Επιβάλλεται </a:t>
            </a:r>
            <a:r>
              <a:rPr lang="el-GR" dirty="0" smtClean="0"/>
              <a:t>κατά τη διδασκαλία των φυσικών εννοιών – μεγεθών η ενασχόληση των μαθητών/</a:t>
            </a:r>
            <a:r>
              <a:rPr lang="el-GR" dirty="0" err="1" smtClean="0"/>
              <a:t>ριών</a:t>
            </a:r>
            <a:r>
              <a:rPr lang="el-GR" dirty="0" smtClean="0"/>
              <a:t> με την πειραματική διαδικασία</a:t>
            </a:r>
            <a:r>
              <a:rPr lang="el-GR" dirty="0" smtClean="0"/>
              <a:t>.</a:t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Ο μαθητής μπορεί να διδαχθεί την επιστήμη και την τέχνη του πειραματισμού δηλ. να μετρά, να αναλύει και να ερμηνεύει δεδομένα, να χειρίζεται διατάξεις και συσκευές, </a:t>
            </a:r>
            <a:r>
              <a:rPr lang="el-GR" sz="2000" dirty="0" smtClean="0"/>
              <a:t>(</a:t>
            </a:r>
            <a:r>
              <a:rPr lang="el-GR" sz="2000" dirty="0" err="1" smtClean="0"/>
              <a:t>Κολιόπουλος</a:t>
            </a:r>
            <a:r>
              <a:rPr lang="el-GR" sz="2000" dirty="0" smtClean="0"/>
              <a:t> Δ., Η Πειραματική Διδασκαλία των Φ. Ε. στην Ελλάδα).   </a:t>
            </a:r>
            <a:endParaRPr lang="el-GR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Παράλληλα</a:t>
            </a:r>
            <a:r>
              <a:rPr lang="el-GR" sz="3600" dirty="0" smtClean="0">
                <a:solidFill>
                  <a:srgbClr val="FFFF00"/>
                </a:solidFill>
              </a:rPr>
              <a:t> στα ΕΚΦΕ υπήρχε η δυνατότητα …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Να «αφουγκραστούν» τους/τις διδάσκοντες/</a:t>
            </a:r>
            <a:r>
              <a:rPr lang="el-GR" dirty="0" err="1" smtClean="0"/>
              <a:t>σες</a:t>
            </a:r>
            <a:r>
              <a:rPr lang="el-GR" dirty="0" smtClean="0"/>
              <a:t> για τις δυσκολίες που συναντούν στην εφαρμογή συγκεκριμένων εργαστηριακών δραστηριοτήτων σε μετωπικό εργαστήριο:</a:t>
            </a:r>
            <a:br>
              <a:rPr lang="el-GR" dirty="0" smtClean="0"/>
            </a:br>
            <a:r>
              <a:rPr lang="el-GR" dirty="0" smtClean="0"/>
              <a:t>π.χ. πολλές πηγές θερμότητας με πολλές ομάδες μαθητών, επικινδυνότητα υλοποίησης – έλλειψη καταψύκτη για την παραγωγή πάγου.</a:t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Να τροποποιήσουν με κατάλληλο υποστηρικτικό υλικό  τις προτεινόμενες εργαστηριακές ασκήσεις – φύλλα εργασίας, ώστε να είναι ευκολότερη η υλοποίησή τους:</a:t>
            </a:r>
            <a:br>
              <a:rPr lang="el-GR" dirty="0" smtClean="0"/>
            </a:br>
            <a:r>
              <a:rPr lang="el-GR" dirty="0" smtClean="0"/>
              <a:t>π.χ. τρόποι μέτρησης μάζας.</a:t>
            </a:r>
          </a:p>
          <a:p>
            <a:pPr>
              <a:buNone/>
            </a:pPr>
            <a:r>
              <a:rPr lang="el-GR" dirty="0" smtClean="0"/>
              <a:t>     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FFFF00"/>
                </a:solidFill>
              </a:rPr>
              <a:t>Ο πυρήνας των προτάσεων </a:t>
            </a:r>
            <a:r>
              <a:rPr lang="el-GR" sz="2800" dirty="0" err="1" smtClean="0">
                <a:solidFill>
                  <a:srgbClr val="FFFF00"/>
                </a:solidFill>
              </a:rPr>
              <a:t>εξορθολογισμού</a:t>
            </a:r>
            <a:r>
              <a:rPr lang="el-GR" sz="2800" dirty="0" smtClean="0">
                <a:solidFill>
                  <a:srgbClr val="FFFF00"/>
                </a:solidFill>
              </a:rPr>
              <a:t> της Φυσικής  Α΄ Γυμνασίου </a:t>
            </a:r>
            <a:endParaRPr lang="el-GR" sz="2800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Θεωρήθηκε  </a:t>
            </a:r>
            <a:r>
              <a:rPr lang="el-GR" dirty="0" smtClean="0"/>
              <a:t>σκόπιμο τρείς εργαστηριακές δραστηριότητες της Β΄ γυμνασίου να ενσωματωθούν στις πειραματικές δραστηριότητες – φύλλα εργασίας της Α΄ Γυμνασίου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     στις </a:t>
            </a:r>
            <a:r>
              <a:rPr lang="el-GR" dirty="0" smtClean="0"/>
              <a:t>Μετρήσεις μάζας – Τα διαγράμματα, προστίθεται:  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l-GR" dirty="0" smtClean="0"/>
          </a:p>
          <a:p>
            <a:r>
              <a:rPr lang="el-GR" dirty="0" smtClean="0"/>
              <a:t>Μέτρηση όγκου , </a:t>
            </a:r>
            <a:br>
              <a:rPr lang="el-GR" dirty="0" smtClean="0"/>
            </a:br>
            <a:r>
              <a:rPr lang="el-GR" dirty="0" smtClean="0"/>
              <a:t>Φυσική Β΄ Γυμνασίου, Εργαστηριακός οδηγός Εργαστηριακή άσκηση 2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Μέτρηση Πυκνότητας, </a:t>
            </a:r>
            <a:br>
              <a:rPr lang="el-GR" dirty="0" smtClean="0"/>
            </a:br>
            <a:r>
              <a:rPr lang="el-GR" dirty="0" smtClean="0"/>
              <a:t>Φυσική Β΄ Γυμνασίου, Εργαστηριακός οδηγός Εργαστηριακή άσκηση 3, 4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FF00"/>
                </a:solidFill>
              </a:rPr>
              <a:t>και αυτό διότι …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είναι  λογική συνέχεια για μετρήσεις με </a:t>
            </a:r>
            <a:r>
              <a:rPr lang="el-GR" dirty="0" smtClean="0"/>
              <a:t>όγκο -πυκνότητα </a:t>
            </a:r>
            <a:r>
              <a:rPr lang="el-GR" dirty="0" smtClean="0"/>
              <a:t>από εντελώς ίδιας μορφής </a:t>
            </a:r>
            <a:r>
              <a:rPr lang="el-GR" dirty="0" smtClean="0"/>
              <a:t>βιβλίο, αποφορτίζοντας την ύλη από </a:t>
            </a:r>
            <a:r>
              <a:rPr lang="el-GR" dirty="0" smtClean="0"/>
              <a:t>τη </a:t>
            </a:r>
            <a:r>
              <a:rPr lang="el-GR" dirty="0" smtClean="0"/>
              <a:t>Β΄ γυμνασίου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Τούτο </a:t>
            </a:r>
            <a:r>
              <a:rPr lang="el-GR" dirty="0" smtClean="0"/>
              <a:t>συμβαδίζει και με το πνεύμα του νέου εργαστηριακού οδηγού της Β΄ γυμνασίου αφού κατά τους συγγραφείς «ελήφθη μέριμνα ώστε να υπάρχει συνέχεια στη διδακτική μεθοδολογία μεταξύ της Φυσικής που διδάσκεται στην Α’ τάξη και της Φυσικής της Β’ τάξης του Γυμνασίου». 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615</TotalTime>
  <Words>571</Words>
  <PresentationFormat>Προβολή στην οθόνη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Αποκορύφωμα</vt:lpstr>
      <vt:lpstr>Φυσική Γυμνασίου</vt:lpstr>
      <vt:lpstr>Το υλικό </vt:lpstr>
      <vt:lpstr>επισημάνσεις </vt:lpstr>
      <vt:lpstr> Έγινε προσπάθεια ώστε οι προτεινόμενες διδακτικές προτάσεις : </vt:lpstr>
      <vt:lpstr>Ελήφθησαν υπ’ όψιν: </vt:lpstr>
      <vt:lpstr>Μην ξεχνάμε </vt:lpstr>
      <vt:lpstr>Παράλληλα στα ΕΚΦΕ υπήρχε η δυνατότητα …</vt:lpstr>
      <vt:lpstr>Ο πυρήνας των προτάσεων εξορθολογισμού της Φυσικής  Α΄ Γυμνασίου </vt:lpstr>
      <vt:lpstr>και αυτό διότι …</vt:lpstr>
      <vt:lpstr>Ο πυρήνας των προτάσεων εξορθολογισμού της Φυσικής  Α΄Γυμνασίου </vt:lpstr>
      <vt:lpstr>Ο πυρήνας των προτάσεων εξορθολογισμού της Φυσικής  Α΄ Γυμνασίου </vt:lpstr>
      <vt:lpstr>Μία παράληψη για τη φετινή β΄ γυμνασίου !!!</vt:lpstr>
      <vt:lpstr>Ο πυρήνας των προτάσεων εξορθολογισμού της Φυσικής  Β΄ Γυμνασίου  </vt:lpstr>
      <vt:lpstr>Ο πυρήνας των προτάσεων εξορθολογισμού της Φυσικής  Γ΄ Γυμνασίου </vt:lpstr>
      <vt:lpstr>Ένα παράδειγμα …</vt:lpstr>
      <vt:lpstr>Προσπαθώντας να αμβλύνουμε την απουσία της ηλεκτρομαγνητικής σύνθεσης! </vt:lpstr>
      <vt:lpstr>Φύση και διάδοση του φωτός </vt:lpstr>
      <vt:lpstr>Διαφάνεια 18</vt:lpstr>
      <vt:lpstr>Διαφάνεια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Φυσική Γυμνασίου</dc:title>
  <dc:creator>Vasilis</dc:creator>
  <cp:lastModifiedBy>Vasilis</cp:lastModifiedBy>
  <cp:revision>69</cp:revision>
  <dcterms:created xsi:type="dcterms:W3CDTF">2016-09-19T07:13:10Z</dcterms:created>
  <dcterms:modified xsi:type="dcterms:W3CDTF">2016-09-20T13:20:36Z</dcterms:modified>
</cp:coreProperties>
</file>