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93" r:id="rId3"/>
    <p:sldId id="291" r:id="rId4"/>
    <p:sldId id="294" r:id="rId5"/>
    <p:sldId id="292" r:id="rId6"/>
    <p:sldId id="301" r:id="rId7"/>
    <p:sldId id="302" r:id="rId8"/>
    <p:sldId id="303" r:id="rId9"/>
    <p:sldId id="326" r:id="rId10"/>
    <p:sldId id="304" r:id="rId11"/>
    <p:sldId id="306" r:id="rId12"/>
    <p:sldId id="276" r:id="rId13"/>
    <p:sldId id="323" r:id="rId14"/>
    <p:sldId id="280" r:id="rId15"/>
    <p:sldId id="324" r:id="rId16"/>
    <p:sldId id="285" r:id="rId17"/>
    <p:sldId id="315" r:id="rId18"/>
    <p:sldId id="264" r:id="rId19"/>
    <p:sldId id="307" r:id="rId20"/>
    <p:sldId id="310" r:id="rId21"/>
    <p:sldId id="309" r:id="rId22"/>
    <p:sldId id="312" r:id="rId23"/>
    <p:sldId id="311" r:id="rId24"/>
    <p:sldId id="313" r:id="rId25"/>
    <p:sldId id="314" r:id="rId26"/>
    <p:sldId id="318" r:id="rId27"/>
    <p:sldId id="317" r:id="rId28"/>
    <p:sldId id="316" r:id="rId29"/>
    <p:sldId id="319" r:id="rId30"/>
    <p:sldId id="261" r:id="rId31"/>
    <p:sldId id="320" r:id="rId32"/>
    <p:sldId id="321" r:id="rId33"/>
    <p:sldId id="325" r:id="rId34"/>
    <p:sldId id="328" r:id="rId35"/>
  </p:sldIdLst>
  <p:sldSz cx="9144000" cy="6858000" type="screen4x3"/>
  <p:notesSz cx="6888163" cy="100203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2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16" d="100"/>
          <a:sy n="116" d="100"/>
        </p:scale>
        <p:origin x="12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48762AFE-80EC-43A2-920C-897751AAAA73}" type="datetimeFigureOut">
              <a:rPr lang="el-GR" smtClean="0"/>
              <a:pPr/>
              <a:t>23/9/2016</a:t>
            </a:fld>
            <a:endParaRPr lang="el-GR"/>
          </a:p>
        </p:txBody>
      </p:sp>
      <p:sp>
        <p:nvSpPr>
          <p:cNvPr id="4" name="3 - Θέση υποσέλιδου"/>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62B58267-1DF7-49A1-B67C-368A69D8C619}" type="slidenum">
              <a:rPr lang="el-GR" smtClean="0"/>
              <a:pPr/>
              <a:t>‹#›</a:t>
            </a:fld>
            <a:endParaRPr lang="el-GR"/>
          </a:p>
        </p:txBody>
      </p:sp>
    </p:spTree>
    <p:extLst>
      <p:ext uri="{BB962C8B-B14F-4D97-AF65-F5344CB8AC3E}">
        <p14:creationId xmlns:p14="http://schemas.microsoft.com/office/powerpoint/2010/main" val="781338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l-GR"/>
          </a:p>
        </p:txBody>
      </p:sp>
      <p:sp>
        <p:nvSpPr>
          <p:cNvPr id="3" name="2 - Θέση ημερομηνίας"/>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4D3B266-C7A2-43BA-8912-4DE6398BFC58}" type="datetimeFigureOut">
              <a:rPr lang="el-GR" smtClean="0"/>
              <a:pPr/>
              <a:t>23/9/2016</a:t>
            </a:fld>
            <a:endParaRPr lang="el-GR"/>
          </a:p>
        </p:txBody>
      </p:sp>
      <p:sp>
        <p:nvSpPr>
          <p:cNvPr id="4" name="3 - Θέση εικόνας διαφάνειας"/>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l-GR"/>
          </a:p>
        </p:txBody>
      </p:sp>
      <p:sp>
        <p:nvSpPr>
          <p:cNvPr id="5" name="4 - Θέση σημειώσεων"/>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l-GR"/>
          </a:p>
        </p:txBody>
      </p:sp>
      <p:sp>
        <p:nvSpPr>
          <p:cNvPr id="7" name="6 - Θέση αριθμού διαφάνειας"/>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37DB17BC-BC71-4642-ADA4-BD3567CB0B5F}" type="slidenum">
              <a:rPr lang="el-GR" smtClean="0"/>
              <a:pPr/>
              <a:t>‹#›</a:t>
            </a:fld>
            <a:endParaRPr lang="el-GR"/>
          </a:p>
        </p:txBody>
      </p:sp>
    </p:spTree>
    <p:extLst>
      <p:ext uri="{BB962C8B-B14F-4D97-AF65-F5344CB8AC3E}">
        <p14:creationId xmlns:p14="http://schemas.microsoft.com/office/powerpoint/2010/main" val="364933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AC004FA4-3968-40CF-9CA4-F5A8D072E11D}" type="datetime1">
              <a:rPr lang="el-GR" smtClean="0"/>
              <a:pPr/>
              <a:t>23/9/2016</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B2179ED5-E716-46E7-AA7B-E14D63D54C3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9FAB4D2-9DE0-4A55-BEBE-05BFFD2BEBEF}" type="datetime1">
              <a:rPr lang="el-GR" smtClean="0"/>
              <a:pPr/>
              <a:t>23/9/2016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2179ED5-E716-46E7-AA7B-E14D63D54C3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4E0AE71-4882-4EAF-8F3A-E6B0A81F03AB}" type="datetime1">
              <a:rPr lang="el-GR" smtClean="0"/>
              <a:pPr/>
              <a:t>23/9/2016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2179ED5-E716-46E7-AA7B-E14D63D54C3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8877384-B6FC-465A-9ED8-A350BF1D1E2F}" type="datetime1">
              <a:rPr lang="el-GR" smtClean="0"/>
              <a:pPr/>
              <a:t>23/9/2016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2179ED5-E716-46E7-AA7B-E14D63D54C31}"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FD2DBB34-4242-4334-90C0-23EC6DF8670C}" type="datetime1">
              <a:rPr lang="el-GR" smtClean="0"/>
              <a:pPr/>
              <a:t>23/9/2016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2179ED5-E716-46E7-AA7B-E14D63D54C31}"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FC7D3085-EA46-4787-84B6-DA2384387424}" type="datetime1">
              <a:rPr lang="el-GR" smtClean="0"/>
              <a:pPr/>
              <a:t>23/9/2016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2179ED5-E716-46E7-AA7B-E14D63D54C31}"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988790DF-C8D4-46A9-B10D-EC67848646FF}" type="datetime1">
              <a:rPr lang="el-GR" smtClean="0"/>
              <a:pPr/>
              <a:t>23/9/2016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B2179ED5-E716-46E7-AA7B-E14D63D54C3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ADA080B7-BD53-4FFD-8567-1AFD636773A5}" type="datetime1">
              <a:rPr lang="el-GR" smtClean="0"/>
              <a:pPr/>
              <a:t>23/9/2016</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B2179ED5-E716-46E7-AA7B-E14D63D54C31}"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C12A7155-0F1E-4AC1-B73B-FE44C28B2A1F}" type="datetime1">
              <a:rPr lang="el-GR" smtClean="0"/>
              <a:pPr/>
              <a:t>23/9/2016</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B2179ED5-E716-46E7-AA7B-E14D63D54C3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6C21148F-AB4B-4588-9DA2-EFB7E88DDB98}" type="datetime1">
              <a:rPr lang="el-GR" smtClean="0"/>
              <a:pPr/>
              <a:t>23/9/2016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2179ED5-E716-46E7-AA7B-E14D63D54C3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C5ED851B-966A-4625-AF87-FBE5FEB03E9D}" type="datetime1">
              <a:rPr lang="el-GR" smtClean="0"/>
              <a:pPr/>
              <a:t>23/9/2016</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B2179ED5-E716-46E7-AA7B-E14D63D54C31}"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4E6852-DD05-4DB1-9EA6-2A29D43DACE7}" type="datetime1">
              <a:rPr lang="el-GR" smtClean="0"/>
              <a:pPr/>
              <a:t>23/9/2016</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2179ED5-E716-46E7-AA7B-E14D63D54C3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9512" y="1052736"/>
            <a:ext cx="8784976" cy="2529627"/>
          </a:xfrm>
        </p:spPr>
        <p:txBody>
          <a:bodyPr>
            <a:noAutofit/>
          </a:bodyPr>
          <a:lstStyle/>
          <a:p>
            <a:pPr algn="ctr"/>
            <a:r>
              <a:rPr lang="el-GR" sz="5400" smtClean="0">
                <a:solidFill>
                  <a:srgbClr val="FFC000"/>
                </a:solidFill>
              </a:rPr>
              <a:t>Η </a:t>
            </a:r>
            <a:r>
              <a:rPr lang="el-GR" sz="5400" smtClean="0">
                <a:solidFill>
                  <a:srgbClr val="FFC000"/>
                </a:solidFill>
              </a:rPr>
              <a:t>διδακτέα </a:t>
            </a:r>
            <a:r>
              <a:rPr lang="el-GR" sz="5400" dirty="0" smtClean="0">
                <a:solidFill>
                  <a:srgbClr val="FFC000"/>
                </a:solidFill>
              </a:rPr>
              <a:t>ύλη </a:t>
            </a:r>
            <a:br>
              <a:rPr lang="el-GR" sz="5400" dirty="0" smtClean="0">
                <a:solidFill>
                  <a:srgbClr val="FFC000"/>
                </a:solidFill>
              </a:rPr>
            </a:br>
            <a:r>
              <a:rPr lang="el-GR" sz="5400" dirty="0" smtClean="0">
                <a:solidFill>
                  <a:srgbClr val="FFC000"/>
                </a:solidFill>
              </a:rPr>
              <a:t>ΧΗΜΕΙΑΣ </a:t>
            </a:r>
            <a:br>
              <a:rPr lang="el-GR" sz="5400" dirty="0" smtClean="0">
                <a:solidFill>
                  <a:srgbClr val="FFC000"/>
                </a:solidFill>
              </a:rPr>
            </a:br>
            <a:r>
              <a:rPr lang="el-GR" sz="5400" dirty="0" smtClean="0">
                <a:solidFill>
                  <a:srgbClr val="FFC000"/>
                </a:solidFill>
              </a:rPr>
              <a:t>σχ. έτους 2016-17</a:t>
            </a:r>
            <a:endParaRPr lang="el-GR" sz="5400" dirty="0"/>
          </a:p>
        </p:txBody>
      </p:sp>
      <p:sp>
        <p:nvSpPr>
          <p:cNvPr id="3" name="2 - Υπότιτλος"/>
          <p:cNvSpPr>
            <a:spLocks noGrp="1"/>
          </p:cNvSpPr>
          <p:nvPr>
            <p:ph type="subTitle" idx="1"/>
          </p:nvPr>
        </p:nvSpPr>
        <p:spPr>
          <a:xfrm>
            <a:off x="683568" y="3861048"/>
            <a:ext cx="7772400" cy="1199704"/>
          </a:xfrm>
        </p:spPr>
        <p:txBody>
          <a:bodyPr>
            <a:normAutofit/>
          </a:bodyPr>
          <a:lstStyle/>
          <a:p>
            <a:pPr algn="ctr"/>
            <a:r>
              <a:rPr lang="el-GR" b="1" dirty="0" smtClean="0">
                <a:solidFill>
                  <a:srgbClr val="7030A0"/>
                </a:solidFill>
              </a:rPr>
              <a:t>Α΄ και Β΄ ημερησίου</a:t>
            </a:r>
          </a:p>
          <a:p>
            <a:pPr algn="ctr"/>
            <a:r>
              <a:rPr lang="el-GR" b="1" dirty="0" smtClean="0">
                <a:solidFill>
                  <a:srgbClr val="7030A0"/>
                </a:solidFill>
              </a:rPr>
              <a:t>Α΄, Β και Γ΄ εσπερινού ΓΕΛ</a:t>
            </a:r>
            <a:endParaRPr lang="el-GR" b="1" dirty="0">
              <a:solidFill>
                <a:srgbClr val="7030A0"/>
              </a:solidFill>
            </a:endParaRPr>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1</a:t>
            </a:fld>
            <a:endParaRPr lang="el-GR"/>
          </a:p>
        </p:txBody>
      </p:sp>
      <p:sp>
        <p:nvSpPr>
          <p:cNvPr id="5" name="1 - Θέση περιεχομένου"/>
          <p:cNvSpPr txBox="1">
            <a:spLocks/>
          </p:cNvSpPr>
          <p:nvPr/>
        </p:nvSpPr>
        <p:spPr>
          <a:xfrm>
            <a:off x="0" y="5589240"/>
            <a:ext cx="9144000" cy="1224136"/>
          </a:xfrm>
          <a:prstGeom prst="rect">
            <a:avLst/>
          </a:prstGeom>
        </p:spPr>
        <p:txBody>
          <a:bodyPr vert="horz" lIns="45720" rIns="45720">
            <a:noAutofit/>
          </a:bodyPr>
          <a:lstStyle/>
          <a:p>
            <a:pPr marL="0" marR="64008" lvl="0" indent="0"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l-GR" sz="2200" b="1" i="0" u="none" strike="noStrike" kern="1200" cap="none" spc="0" normalizeH="0" baseline="0" noProof="0" dirty="0" smtClean="0">
                <a:ln>
                  <a:noFill/>
                </a:ln>
                <a:solidFill>
                  <a:srgbClr val="C00000"/>
                </a:solidFill>
                <a:effectLst/>
                <a:uLnTx/>
                <a:uFillTx/>
                <a:latin typeface="+mn-lt"/>
                <a:ea typeface="+mn-ea"/>
                <a:cs typeface="+mn-cs"/>
              </a:rPr>
              <a:t>Δρ. Αποστολόπουλος Κ.,  Σχολικός Σύμβουλος ΠΕ04</a:t>
            </a:r>
          </a:p>
          <a:p>
            <a:pPr marL="0" marR="64008" lvl="0" indent="0"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l-GR" sz="2200" b="1" dirty="0" smtClean="0">
                <a:solidFill>
                  <a:srgbClr val="C00000"/>
                </a:solidFill>
              </a:rPr>
              <a:t>Δρ. Σάλτα Α., Εκπαιδευτικός</a:t>
            </a:r>
            <a:r>
              <a:rPr kumimoji="0" lang="el-GR" sz="2200" b="1" i="0" u="none" strike="noStrike" kern="1200" cap="none" spc="0" normalizeH="0" baseline="0" noProof="0" dirty="0" smtClean="0">
                <a:ln>
                  <a:noFill/>
                </a:ln>
                <a:solidFill>
                  <a:srgbClr val="C00000"/>
                </a:solidFill>
                <a:effectLst/>
                <a:uLnTx/>
                <a:uFillTx/>
                <a:latin typeface="+mn-lt"/>
                <a:ea typeface="+mn-ea"/>
                <a:cs typeface="+mn-cs"/>
              </a:rPr>
              <a:t>, 2</a:t>
            </a:r>
            <a:r>
              <a:rPr kumimoji="0" lang="el-GR" sz="2200" b="1" i="0" u="none" strike="noStrike" kern="1200" cap="none" spc="0" normalizeH="0" baseline="30000" noProof="0" dirty="0" smtClean="0">
                <a:ln>
                  <a:noFill/>
                </a:ln>
                <a:solidFill>
                  <a:srgbClr val="C00000"/>
                </a:solidFill>
                <a:effectLst/>
                <a:uLnTx/>
                <a:uFillTx/>
                <a:latin typeface="+mn-lt"/>
                <a:ea typeface="+mn-ea"/>
                <a:cs typeface="+mn-cs"/>
              </a:rPr>
              <a:t>ο</a:t>
            </a:r>
            <a:r>
              <a:rPr kumimoji="0" lang="el-GR" sz="2200" b="1" i="0" u="none" strike="noStrike" kern="1200" cap="none" spc="0" normalizeH="0" baseline="0" noProof="0" dirty="0" smtClean="0">
                <a:ln>
                  <a:noFill/>
                </a:ln>
                <a:solidFill>
                  <a:srgbClr val="C00000"/>
                </a:solidFill>
                <a:effectLst/>
                <a:uLnTx/>
                <a:uFillTx/>
                <a:latin typeface="+mn-lt"/>
                <a:ea typeface="+mn-ea"/>
                <a:cs typeface="+mn-cs"/>
              </a:rPr>
              <a:t> Πειραματικό ΓΕΛ Αθηνών </a:t>
            </a:r>
          </a:p>
          <a:p>
            <a:pPr marR="64008">
              <a:spcBef>
                <a:spcPts val="400"/>
              </a:spcBef>
              <a:buClr>
                <a:schemeClr val="accent1"/>
              </a:buClr>
              <a:buSzPct val="68000"/>
            </a:pPr>
            <a:r>
              <a:rPr lang="el-GR" sz="2200" b="1" dirty="0" smtClean="0">
                <a:solidFill>
                  <a:srgbClr val="C00000"/>
                </a:solidFill>
              </a:rPr>
              <a:t>Δρ. </a:t>
            </a:r>
            <a:r>
              <a:rPr lang="el-GR" sz="2200" b="1" dirty="0" err="1" smtClean="0">
                <a:solidFill>
                  <a:srgbClr val="C00000"/>
                </a:solidFill>
              </a:rPr>
              <a:t>Χαρίτος</a:t>
            </a:r>
            <a:r>
              <a:rPr lang="el-GR" sz="2200" b="1" dirty="0" smtClean="0">
                <a:solidFill>
                  <a:srgbClr val="C00000"/>
                </a:solidFill>
              </a:rPr>
              <a:t> Κ., Εκπαιδευτικός, Πρότυπο ΓΕΛ Αναβρύτων</a:t>
            </a:r>
          </a:p>
          <a:p>
            <a:pPr marL="0" marR="64008" lvl="0" indent="0"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l-GR" sz="2200" b="1" i="0" u="none" strike="noStrike" kern="1200" cap="none" spc="0" normalizeH="0" baseline="0" noProof="0" dirty="0" smtClean="0">
              <a:ln>
                <a:noFill/>
              </a:ln>
              <a:solidFill>
                <a:srgbClr val="7030A0"/>
              </a:solidFill>
              <a:effectLst/>
              <a:uLnTx/>
              <a:uFillTx/>
              <a:latin typeface="+mn-lt"/>
              <a:ea typeface="+mn-ea"/>
              <a:cs typeface="+mn-cs"/>
            </a:endParaRPr>
          </a:p>
          <a:p>
            <a:pPr marL="0" marR="64008" lvl="0" indent="0" algn="r" defTabSz="914400" rtl="0" eaLnBrk="1" fontAlgn="auto" latinLnBrk="0" hangingPunct="1">
              <a:lnSpc>
                <a:spcPct val="120000"/>
              </a:lnSpc>
              <a:spcBef>
                <a:spcPts val="400"/>
              </a:spcBef>
              <a:spcAft>
                <a:spcPts val="0"/>
              </a:spcAft>
              <a:buClr>
                <a:schemeClr val="accent1"/>
              </a:buClr>
              <a:buSzPct val="68000"/>
              <a:buFont typeface="Wingdings 3"/>
              <a:buNone/>
              <a:tabLst/>
              <a:defRPr/>
            </a:pPr>
            <a:endParaRPr kumimoji="0" lang="el-GR" sz="32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0" eaLnBrk="1" fontAlgn="auto" latinLnBrk="0" hangingPunct="1">
              <a:lnSpc>
                <a:spcPct val="120000"/>
              </a:lnSpc>
              <a:spcBef>
                <a:spcPts val="400"/>
              </a:spcBef>
              <a:spcAft>
                <a:spcPts val="0"/>
              </a:spcAft>
              <a:buClr>
                <a:schemeClr val="accent1"/>
              </a:buClr>
              <a:buSzPct val="68000"/>
              <a:buFont typeface="Wingdings 3"/>
              <a:buNone/>
              <a:tabLst/>
              <a:defRPr/>
            </a:pPr>
            <a:endParaRPr kumimoji="0" lang="el-GR" sz="28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0" eaLnBrk="1" fontAlgn="auto" latinLnBrk="0" hangingPunct="1">
              <a:lnSpc>
                <a:spcPct val="120000"/>
              </a:lnSpc>
              <a:spcBef>
                <a:spcPts val="400"/>
              </a:spcBef>
              <a:spcAft>
                <a:spcPts val="0"/>
              </a:spcAft>
              <a:buClr>
                <a:schemeClr val="accent1"/>
              </a:buClr>
              <a:buSzPct val="68000"/>
              <a:buFont typeface="Wingdings 3"/>
              <a:buNone/>
              <a:tabLst/>
              <a:defRPr/>
            </a:pPr>
            <a:endParaRPr kumimoji="0" lang="el-GR"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260648"/>
            <a:ext cx="8784976" cy="6192688"/>
          </a:xfrm>
        </p:spPr>
        <p:txBody>
          <a:bodyPr>
            <a:normAutofit fontScale="92500" lnSpcReduction="10000"/>
          </a:bodyPr>
          <a:lstStyle/>
          <a:p>
            <a:pPr lvl="1">
              <a:lnSpc>
                <a:spcPct val="110000"/>
              </a:lnSpc>
            </a:pPr>
            <a:r>
              <a:rPr lang="el-GR" sz="2600" dirty="0" smtClean="0"/>
              <a:t>Δεν αξιοποιούσε ενότητες που έχουν άμεση σχέση με χημικά φαινόμενα που συνδέονται με την καθημερινότητα και κινούν το ενδιαφέρον των μαθητών, όπως</a:t>
            </a:r>
          </a:p>
          <a:p>
            <a:pPr lvl="2">
              <a:lnSpc>
                <a:spcPct val="110000"/>
              </a:lnSpc>
            </a:pPr>
            <a:r>
              <a:rPr lang="el-GR" sz="2400" dirty="0" smtClean="0"/>
              <a:t>Λίπη – Έλαια, σαπούνια – απορρυπαντικά.</a:t>
            </a:r>
          </a:p>
          <a:p>
            <a:pPr lvl="1">
              <a:lnSpc>
                <a:spcPct val="110000"/>
              </a:lnSpc>
              <a:spcBef>
                <a:spcPts val="1200"/>
              </a:spcBef>
            </a:pPr>
            <a:r>
              <a:rPr lang="el-GR" sz="2600" dirty="0" smtClean="0"/>
              <a:t>Δεν αναδείκνυε επαρκώς τη σχέση Χημείας - Περιβάλλοντος, περιορίζοντάς την σε ένα </a:t>
            </a:r>
            <a:r>
              <a:rPr lang="el-GR" sz="2600" dirty="0" err="1" smtClean="0"/>
              <a:t>υποτμήμα</a:t>
            </a:r>
            <a:r>
              <a:rPr lang="el-GR" sz="2600" dirty="0" smtClean="0"/>
              <a:t> του κεφαλαίου των υδρογονανθράκων. Κατά την άποψη μας, η Χημεία είναι το καταλληλότερο μάθημα για να προσφέρει στους μαθητές/μελλοντικούς πολίτες: </a:t>
            </a:r>
          </a:p>
          <a:p>
            <a:pPr lvl="2">
              <a:lnSpc>
                <a:spcPct val="110000"/>
              </a:lnSpc>
            </a:pPr>
            <a:r>
              <a:rPr lang="el-GR" sz="2400" dirty="0" smtClean="0"/>
              <a:t>τη δυνατότητα πολυδιάστατης διερεύνησης σημαντικών περιβαλλοντικών προβλημάτων</a:t>
            </a:r>
          </a:p>
          <a:p>
            <a:pPr lvl="3">
              <a:lnSpc>
                <a:spcPct val="110000"/>
              </a:lnSpc>
            </a:pPr>
            <a:r>
              <a:rPr lang="el-GR" sz="2400" dirty="0" smtClean="0"/>
              <a:t>αιτίες, </a:t>
            </a:r>
          </a:p>
          <a:p>
            <a:pPr lvl="3">
              <a:lnSpc>
                <a:spcPct val="110000"/>
              </a:lnSpc>
            </a:pPr>
            <a:r>
              <a:rPr lang="el-GR" sz="2400" dirty="0" smtClean="0"/>
              <a:t>επιπτώσεις,</a:t>
            </a:r>
          </a:p>
          <a:p>
            <a:pPr lvl="3">
              <a:lnSpc>
                <a:spcPct val="110000"/>
              </a:lnSpc>
            </a:pPr>
            <a:r>
              <a:rPr lang="el-GR" sz="2400" dirty="0" smtClean="0"/>
              <a:t>τρόποι αντιμετώπισης,</a:t>
            </a:r>
          </a:p>
          <a:p>
            <a:pPr lvl="1">
              <a:lnSpc>
                <a:spcPct val="110000"/>
              </a:lnSpc>
              <a:spcBef>
                <a:spcPts val="1200"/>
              </a:spcBef>
            </a:pPr>
            <a:endParaRPr lang="el-GR" sz="2600" dirty="0" smtClean="0"/>
          </a:p>
          <a:p>
            <a:pPr lvl="1">
              <a:lnSpc>
                <a:spcPct val="110000"/>
              </a:lnSpc>
              <a:spcBef>
                <a:spcPts val="1200"/>
              </a:spcBef>
            </a:pPr>
            <a:endParaRPr lang="el-GR" sz="2600" dirty="0" smtClean="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476672"/>
            <a:ext cx="8712968" cy="6048672"/>
          </a:xfrm>
        </p:spPr>
        <p:txBody>
          <a:bodyPr>
            <a:normAutofit/>
          </a:bodyPr>
          <a:lstStyle/>
          <a:p>
            <a:pPr lvl="2"/>
            <a:r>
              <a:rPr lang="el-GR" sz="2200" dirty="0" smtClean="0"/>
              <a:t>ένα πλαίσιο ανάπτυξης γνώσεων, δεξιοτήτων και στάσεων που συμβάλλουν στην προστασία του περιβάλλοντος και την αειφόρο ανάπτυξη.</a:t>
            </a:r>
          </a:p>
          <a:p>
            <a:pPr lvl="1">
              <a:spcBef>
                <a:spcPts val="1200"/>
              </a:spcBef>
              <a:buNone/>
            </a:pPr>
            <a:r>
              <a:rPr lang="el-GR" sz="2600" dirty="0" smtClean="0"/>
              <a:t>	Μέσα από το γνωστικό αυτό πεδίο η Χημεία συνεισφέρει στην κοινωνική μάθηση, </a:t>
            </a:r>
            <a:r>
              <a:rPr lang="el-GR" sz="2600" dirty="0" err="1" smtClean="0"/>
              <a:t>συνδιαμορφώνοντας</a:t>
            </a:r>
            <a:r>
              <a:rPr lang="el-GR" sz="2600" dirty="0" smtClean="0"/>
              <a:t> μαθητές/μελλοντικούς πολίτες που θα είναι σε θέση να:</a:t>
            </a:r>
          </a:p>
          <a:p>
            <a:pPr lvl="2"/>
            <a:r>
              <a:rPr lang="el-GR" sz="2400" dirty="0" smtClean="0"/>
              <a:t>Περιγράφουν πολυδιάστατα μια σειρά από περιβαλλοντικά και κοινωνικά ζητήματα.</a:t>
            </a:r>
          </a:p>
          <a:p>
            <a:pPr lvl="2"/>
            <a:r>
              <a:rPr lang="el-GR" sz="2400" dirty="0" smtClean="0"/>
              <a:t>Εκφράζουν κρίσεις γι αυτά. </a:t>
            </a:r>
          </a:p>
          <a:p>
            <a:pPr lvl="2"/>
            <a:r>
              <a:rPr lang="el-GR" sz="2400" dirty="0" smtClean="0"/>
              <a:t>Συμμετέχουν στη λήψη αποφάσεων σε, ατομικό, τοπικό, εθνικό ή και διεθνές επίπεδο.</a:t>
            </a:r>
          </a:p>
          <a:p>
            <a:pPr lvl="2"/>
            <a:r>
              <a:rPr lang="el-GR" sz="2400" dirty="0" smtClean="0"/>
              <a:t>Δρουν ως ενεργοί και δημοκρατικοί πολίτες.</a:t>
            </a:r>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11</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1124744"/>
            <a:ext cx="8712968" cy="5733256"/>
          </a:xfrm>
        </p:spPr>
        <p:txBody>
          <a:bodyPr>
            <a:normAutofit fontScale="92500" lnSpcReduction="10000"/>
          </a:bodyPr>
          <a:lstStyle/>
          <a:p>
            <a:pPr marL="566928" lvl="0" indent="-457200">
              <a:lnSpc>
                <a:spcPct val="110000"/>
              </a:lnSpc>
              <a:buSzPct val="100000"/>
              <a:buFont typeface="+mj-lt"/>
              <a:buAutoNum type="arabicPeriod"/>
            </a:pPr>
            <a:r>
              <a:rPr lang="el-GR" sz="2800" dirty="0" smtClean="0"/>
              <a:t>Ξεκινά με τα βασικότερα προσδοκώμενα μαθησιακά αποτελέσματα σε κάθε κεφάλαιο, χωρίς αυτό να σημαίνει ότι </a:t>
            </a:r>
            <a:r>
              <a:rPr lang="el-GR" sz="2800" dirty="0" err="1" smtClean="0"/>
              <a:t>υποκαθίσται</a:t>
            </a:r>
            <a:r>
              <a:rPr lang="el-GR" sz="2800" dirty="0" smtClean="0"/>
              <a:t> το υπάρχον Πρόγραμμα Σπουδών.</a:t>
            </a:r>
          </a:p>
          <a:p>
            <a:pPr marL="566928" indent="-457200">
              <a:lnSpc>
                <a:spcPct val="110000"/>
              </a:lnSpc>
              <a:buSzPct val="100000"/>
              <a:buFont typeface="+mj-lt"/>
              <a:buAutoNum type="arabicPeriod"/>
            </a:pPr>
            <a:r>
              <a:rPr lang="el-GR" sz="2800" dirty="0" smtClean="0"/>
              <a:t>Παρουσιάζει τις ενότητες που είναι εντός διδακτέας ύλης.</a:t>
            </a:r>
          </a:p>
          <a:p>
            <a:pPr marL="566928" indent="-457200">
              <a:lnSpc>
                <a:spcPct val="110000"/>
              </a:lnSpc>
              <a:buSzPct val="100000"/>
              <a:buFont typeface="+mj-lt"/>
              <a:buAutoNum type="arabicPeriod"/>
            </a:pPr>
            <a:r>
              <a:rPr lang="el-GR" sz="2800" dirty="0" smtClean="0"/>
              <a:t>Προτείνει ολοκληρωμένες διδακτικές πορείες που διευκολύνουν τη διερευνητική προσέγγιση του μαθήματος και τη σύνδεση του με την καθημερινή ζωή, επειδή</a:t>
            </a:r>
          </a:p>
          <a:p>
            <a:pPr marL="822960" lvl="1" indent="-457200">
              <a:lnSpc>
                <a:spcPct val="110000"/>
              </a:lnSpc>
              <a:buSzPct val="100000"/>
            </a:pPr>
            <a:r>
              <a:rPr lang="el-GR" sz="2500" dirty="0" smtClean="0"/>
              <a:t>Ενισχύουν την επαγωγική προσέγγιση (από το μέρος στο όλο, από τον μακρόκοσμο στον μικρόκοσμο).</a:t>
            </a:r>
          </a:p>
          <a:p>
            <a:pPr lvl="0">
              <a:lnSpc>
                <a:spcPct val="110000"/>
              </a:lnSpc>
            </a:pPr>
            <a:endParaRPr lang="el-GR" sz="2400" dirty="0" smtClean="0"/>
          </a:p>
        </p:txBody>
      </p:sp>
      <p:sp>
        <p:nvSpPr>
          <p:cNvPr id="3" name="2 - Τίτλος"/>
          <p:cNvSpPr>
            <a:spLocks noGrp="1"/>
          </p:cNvSpPr>
          <p:nvPr>
            <p:ph type="title"/>
          </p:nvPr>
        </p:nvSpPr>
        <p:spPr>
          <a:xfrm>
            <a:off x="0" y="274638"/>
            <a:ext cx="9144000" cy="778098"/>
          </a:xfrm>
        </p:spPr>
        <p:txBody>
          <a:bodyPr>
            <a:normAutofit fontScale="90000"/>
          </a:bodyPr>
          <a:lstStyle/>
          <a:p>
            <a:pPr algn="ctr"/>
            <a:r>
              <a:rPr lang="el-GR" sz="4400" dirty="0" smtClean="0">
                <a:solidFill>
                  <a:srgbClr val="FFC000"/>
                </a:solidFill>
              </a:rPr>
              <a:t>Η πρόταση μας - Βασικά στοιχεία</a:t>
            </a:r>
            <a:endParaRPr lang="el-GR" dirty="0">
              <a:solidFill>
                <a:srgbClr val="FFC000"/>
              </a:solidFill>
            </a:endParaRPr>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76672"/>
            <a:ext cx="8229600" cy="6048672"/>
          </a:xfrm>
        </p:spPr>
        <p:txBody>
          <a:bodyPr>
            <a:normAutofit lnSpcReduction="10000"/>
          </a:bodyPr>
          <a:lstStyle/>
          <a:p>
            <a:pPr marL="822960" lvl="1" indent="-457200">
              <a:buSzPct val="100000"/>
            </a:pPr>
            <a:r>
              <a:rPr lang="el-GR" dirty="0" smtClean="0"/>
              <a:t>Εκκινούν, όπου είναι δυνατόν, από φαινόμενα και υλικά οικεία στους μαθητές για να προσεγγιστούν οι έννοιες και οι πρακτικές της Χημείας, με σκοπό </a:t>
            </a:r>
          </a:p>
          <a:p>
            <a:pPr marL="1060704" lvl="2" indent="-457200"/>
            <a:r>
              <a:rPr lang="el-GR" sz="2200" dirty="0" smtClean="0"/>
              <a:t>να ενισχυθούν οι συνδέσεις μεταξύ των εννοιών της χημείας και των φαινομένων του πραγματικού κόσμου</a:t>
            </a:r>
          </a:p>
          <a:p>
            <a:pPr marL="1060704" lvl="2" indent="-457200"/>
            <a:r>
              <a:rPr lang="el-GR" sz="2200" dirty="0" smtClean="0"/>
              <a:t>να διεγερθεί το ενδιαφέρον και η περιέργεια των μαθητών,</a:t>
            </a:r>
          </a:p>
          <a:p>
            <a:pPr marL="1060704" lvl="2" indent="-457200"/>
            <a:r>
              <a:rPr lang="el-GR" sz="2200" dirty="0" smtClean="0"/>
              <a:t>να ενισχυθεί η εμπλοκή τους με το μάθημα. </a:t>
            </a:r>
          </a:p>
          <a:p>
            <a:pPr marL="822960" lvl="1" indent="-457200">
              <a:buSzPct val="100000"/>
            </a:pPr>
            <a:r>
              <a:rPr lang="el-GR" dirty="0" smtClean="0"/>
              <a:t>Αναδεικνύουν τον εργαστηριακό χαρακτήρα του μαθήματος </a:t>
            </a:r>
          </a:p>
          <a:p>
            <a:pPr marL="822960" lvl="1" indent="-457200">
              <a:buSzPct val="100000"/>
            </a:pPr>
            <a:r>
              <a:rPr lang="el-GR" dirty="0" smtClean="0"/>
              <a:t>Αξιοποιούν το διαθέσιμο ψηφιακό διδακτικό υλικό.</a:t>
            </a:r>
          </a:p>
          <a:p>
            <a:pPr marL="624078" indent="-514350">
              <a:buSzPct val="100000"/>
              <a:buFont typeface="+mj-lt"/>
              <a:buAutoNum type="arabicPeriod" startAt="4"/>
            </a:pPr>
            <a:r>
              <a:rPr lang="el-GR" sz="2600" dirty="0" smtClean="0"/>
              <a:t>Αξιοποιεί της Χημεία ως κεντρικό φορέα εκπαίδευσης των μαθητών σε περιβαλλοντικά και κοινωνικά ζητήματα.</a:t>
            </a:r>
          </a:p>
          <a:p>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404664"/>
            <a:ext cx="8435280" cy="6048672"/>
          </a:xfrm>
        </p:spPr>
        <p:txBody>
          <a:bodyPr>
            <a:normAutofit/>
          </a:bodyPr>
          <a:lstStyle/>
          <a:p>
            <a:pPr marL="566928" indent="-457200">
              <a:spcBef>
                <a:spcPts val="600"/>
              </a:spcBef>
              <a:buSzPct val="100000"/>
              <a:buFont typeface="+mj-lt"/>
              <a:buAutoNum type="arabicPeriod" startAt="5"/>
            </a:pPr>
            <a:r>
              <a:rPr lang="el-GR" sz="2400" dirty="0" smtClean="0"/>
              <a:t>Εντάσσει ορισμένα χημικά φαινόμενα σε συγκεκριμένο πλαίσιο, ώστε να γίνονται πιο εύληπτα από τους μαθητές.</a:t>
            </a:r>
          </a:p>
          <a:p>
            <a:pPr marL="566928" lvl="1" indent="-457200">
              <a:spcBef>
                <a:spcPts val="600"/>
              </a:spcBef>
              <a:buSzPct val="100000"/>
              <a:buFont typeface="+mj-lt"/>
              <a:buAutoNum type="arabicPeriod" startAt="6"/>
            </a:pPr>
            <a:r>
              <a:rPr lang="el-GR" sz="2400" dirty="0" smtClean="0"/>
              <a:t>Δημιουργεί άνεση διδακτικού χρόνου για το σχεδιασμό διδασκαλιών που έχουν πιο διερευνητικό χαρακτήρα και περιλαμβάνουν δραστηριότητες που εμπλέκουν τους μαθητές σε συζητήσεις και δράσεις σε θέματα χημείας ή σε θέματα που άπτονται των εφαρμογών της επιστήμης της Χημείας ή/και επιλύονται από αυτές με:</a:t>
            </a:r>
          </a:p>
          <a:p>
            <a:pPr marL="822960" lvl="1" indent="-457200">
              <a:buSzPct val="100000"/>
            </a:pPr>
            <a:r>
              <a:rPr lang="el-GR" sz="2200" dirty="0" smtClean="0"/>
              <a:t>Συνοπτική διδασκαλία ενοτήτων. </a:t>
            </a:r>
          </a:p>
          <a:p>
            <a:pPr marL="822960" lvl="1" indent="-457200">
              <a:buSzPct val="100000"/>
            </a:pPr>
            <a:r>
              <a:rPr lang="el-GR" sz="2200" dirty="0" smtClean="0"/>
              <a:t>Μεταφορά ενοτήτων σε άλλη τάξη.</a:t>
            </a:r>
          </a:p>
          <a:p>
            <a:pPr marL="822960" lvl="1" indent="-457200">
              <a:buSzPct val="100000"/>
            </a:pPr>
            <a:r>
              <a:rPr lang="el-GR" sz="2200" dirty="0" smtClean="0"/>
              <a:t>Αντικατάσταση ενοτήτων που δεν πληρούν τις προδιαγραφές που έχει θέσει το Ι.Ε.Π. </a:t>
            </a:r>
          </a:p>
          <a:p>
            <a:pPr marL="566928" indent="-457200">
              <a:spcBef>
                <a:spcPts val="1200"/>
              </a:spcBef>
              <a:buSzPct val="100000"/>
              <a:buFont typeface="+mj-lt"/>
              <a:buAutoNum type="arabicPeriod" startAt="5"/>
            </a:pPr>
            <a:endParaRPr lang="el-GR" dirty="0" smtClean="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14</a:t>
            </a:fld>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1124744"/>
            <a:ext cx="8784976" cy="5472608"/>
          </a:xfrm>
        </p:spPr>
        <p:txBody>
          <a:bodyPr>
            <a:noAutofit/>
          </a:bodyPr>
          <a:lstStyle/>
          <a:p>
            <a:pPr>
              <a:lnSpc>
                <a:spcPct val="120000"/>
              </a:lnSpc>
            </a:pPr>
            <a:r>
              <a:rPr lang="el-GR" sz="2200" dirty="0" smtClean="0"/>
              <a:t>Σύνολο διδακτικών εβδομάδων 37 (έως 31 Μαΐου 2017).</a:t>
            </a:r>
          </a:p>
          <a:p>
            <a:pPr>
              <a:lnSpc>
                <a:spcPct val="120000"/>
              </a:lnSpc>
            </a:pPr>
            <a:r>
              <a:rPr lang="el-GR" sz="2200" dirty="0" smtClean="0"/>
              <a:t>Αφαιρούνται 12-13 εβδομάδες, ως εξής:</a:t>
            </a:r>
          </a:p>
          <a:p>
            <a:pPr lvl="1">
              <a:lnSpc>
                <a:spcPct val="120000"/>
              </a:lnSpc>
            </a:pPr>
            <a:r>
              <a:rPr lang="el-GR" sz="2000" dirty="0" smtClean="0"/>
              <a:t>4 εβδομάδες λόγω εορτών (Χριστούγεννα, Πάσχα) </a:t>
            </a:r>
          </a:p>
          <a:p>
            <a:pPr lvl="1">
              <a:lnSpc>
                <a:spcPct val="120000"/>
              </a:lnSpc>
            </a:pPr>
            <a:r>
              <a:rPr lang="el-GR" sz="2000" dirty="0" smtClean="0"/>
              <a:t>3 εβδομάδες λόγω εξετάσεων (Προαγωγικές Μαΐου-Ιουνίου)</a:t>
            </a:r>
          </a:p>
          <a:p>
            <a:pPr lvl="1">
              <a:lnSpc>
                <a:spcPct val="120000"/>
              </a:lnSpc>
            </a:pPr>
            <a:r>
              <a:rPr lang="el-GR" sz="2000" dirty="0" smtClean="0"/>
              <a:t>5-6 εβδομάδες λόγω άλλων απωλειών (σχολικές εορτές, σχολικοί περίπατοι &amp; εκδρομές, διδακτικές επισκέψεις κτλ.)</a:t>
            </a:r>
          </a:p>
          <a:p>
            <a:pPr>
              <a:lnSpc>
                <a:spcPct val="120000"/>
              </a:lnSpc>
            </a:pPr>
            <a:r>
              <a:rPr lang="el-GR" sz="2200" dirty="0" smtClean="0"/>
              <a:t>1 εβδομάδα πρέπει να αφιερωθεί στο διαγώνισμα Α΄ τετραμήνου και στη συζήτησή του με τους μαθητές.</a:t>
            </a:r>
          </a:p>
          <a:p>
            <a:pPr>
              <a:lnSpc>
                <a:spcPct val="120000"/>
              </a:lnSpc>
            </a:pPr>
            <a:r>
              <a:rPr lang="el-GR" sz="2200" dirty="0" smtClean="0"/>
              <a:t>Απομένουν τουλάχιστον 23 διδακτικές εβδομάδες.  </a:t>
            </a:r>
          </a:p>
          <a:p>
            <a:pPr>
              <a:lnSpc>
                <a:spcPct val="120000"/>
              </a:lnSpc>
            </a:pPr>
            <a:r>
              <a:rPr lang="el-GR" sz="2200" dirty="0" smtClean="0"/>
              <a:t>Προτείνουμε ενδεικτικό ετήσιο προγραμματισμός 22 διδακτικών εβδομάδων, ήτοι 44 διδακτικών ωρών, ώστε να διασφαλίζεται και από αυτήν την πλευρά η ζητούμενη άνεση για το διδακτικό σχεδιασμό.</a:t>
            </a:r>
            <a:endParaRPr lang="el-GR" sz="2200"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15</a:t>
            </a:fld>
            <a:endParaRPr lang="el-GR"/>
          </a:p>
        </p:txBody>
      </p:sp>
      <p:sp>
        <p:nvSpPr>
          <p:cNvPr id="4" name="3 - Τίτλος"/>
          <p:cNvSpPr>
            <a:spLocks noGrp="1"/>
          </p:cNvSpPr>
          <p:nvPr>
            <p:ph type="title"/>
          </p:nvPr>
        </p:nvSpPr>
        <p:spPr>
          <a:xfrm>
            <a:off x="457200" y="44624"/>
            <a:ext cx="8229600" cy="1143000"/>
          </a:xfrm>
        </p:spPr>
        <p:txBody>
          <a:bodyPr/>
          <a:lstStyle/>
          <a:p>
            <a:pPr algn="ctr"/>
            <a:r>
              <a:rPr lang="el-GR" dirty="0" smtClean="0">
                <a:solidFill>
                  <a:srgbClr val="FFC000"/>
                </a:solidFill>
              </a:rPr>
              <a:t>Υπολογισμοί</a:t>
            </a:r>
            <a:endParaRPr lang="el-GR" dirty="0">
              <a:solidFill>
                <a:srgbClr val="FFC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340768"/>
            <a:ext cx="8640960" cy="5112568"/>
          </a:xfrm>
        </p:spPr>
        <p:txBody>
          <a:bodyPr>
            <a:normAutofit lnSpcReduction="10000"/>
          </a:bodyPr>
          <a:lstStyle/>
          <a:p>
            <a:pPr>
              <a:buNone/>
            </a:pPr>
            <a:r>
              <a:rPr lang="el-GR" b="1" u="sng" dirty="0" smtClean="0"/>
              <a:t>Κεφάλαιο 1</a:t>
            </a:r>
            <a:r>
              <a:rPr lang="el-GR" b="1" u="sng" baseline="30000" dirty="0" smtClean="0"/>
              <a:t>ο</a:t>
            </a:r>
            <a:r>
              <a:rPr lang="el-GR" u="sng" dirty="0" smtClean="0"/>
              <a:t> </a:t>
            </a:r>
            <a:r>
              <a:rPr lang="el-GR" b="1" dirty="0" smtClean="0"/>
              <a:t>(4 διδακτικές ώρες) </a:t>
            </a:r>
            <a:endParaRPr lang="el-GR" u="sng" dirty="0" smtClean="0"/>
          </a:p>
          <a:p>
            <a:r>
              <a:rPr lang="el-GR" b="1" dirty="0" smtClean="0"/>
              <a:t>1.1 Βασικές Έννοιες</a:t>
            </a:r>
          </a:p>
          <a:p>
            <a:r>
              <a:rPr lang="el-GR" sz="2600" dirty="0" smtClean="0"/>
              <a:t>Οι μαθητές σε ομάδες να εμπλακούν σε μία μελέτη περίπτωσης, διαφορετική για κάθε ομάδα, η οποία να αναδεικνύει τη χρησιμότητα και τη μεθοδολογία της Χημείας. </a:t>
            </a:r>
          </a:p>
          <a:p>
            <a:pPr lvl="1"/>
            <a:r>
              <a:rPr lang="el-GR" sz="2400" dirty="0" smtClean="0"/>
              <a:t>Ιστορία της Χημείας </a:t>
            </a:r>
          </a:p>
          <a:p>
            <a:pPr lvl="1"/>
            <a:r>
              <a:rPr lang="el-GR" sz="2400" dirty="0" smtClean="0"/>
              <a:t>Ανάπτυξη νέων υλικών </a:t>
            </a:r>
          </a:p>
          <a:p>
            <a:pPr lvl="1"/>
            <a:r>
              <a:rPr lang="el-GR" sz="2400" dirty="0" smtClean="0"/>
              <a:t>Χημικές αντιδράσεις και παραγωγή ενέργειας . </a:t>
            </a:r>
          </a:p>
          <a:p>
            <a:pPr lvl="1"/>
            <a:r>
              <a:rPr lang="el-GR" sz="2400" dirty="0" smtClean="0"/>
              <a:t>Χημικοί βραβευμένοι με </a:t>
            </a:r>
            <a:r>
              <a:rPr lang="en-GB" sz="2400" dirty="0" smtClean="0"/>
              <a:t>Nobel. </a:t>
            </a:r>
          </a:p>
          <a:p>
            <a:pPr lvl="1"/>
            <a:r>
              <a:rPr lang="el-GR" sz="2400" dirty="0" smtClean="0"/>
              <a:t>Συμβολή της Χημείας σε άλλες επιστήμες. </a:t>
            </a:r>
          </a:p>
          <a:p>
            <a:r>
              <a:rPr lang="el-GR" sz="2600" b="1" dirty="0" smtClean="0">
                <a:solidFill>
                  <a:srgbClr val="00B050"/>
                </a:solidFill>
              </a:rPr>
              <a:t>Εργαστηριακή άσκηση</a:t>
            </a:r>
            <a:r>
              <a:rPr lang="el-GR" sz="2600" dirty="0" smtClean="0"/>
              <a:t> «Μελετώντας το περιεχόμενο τού χυμού του πορτοκαλιού»</a:t>
            </a:r>
          </a:p>
        </p:txBody>
      </p:sp>
      <p:sp>
        <p:nvSpPr>
          <p:cNvPr id="3" name="2 - Τίτλος"/>
          <p:cNvSpPr>
            <a:spLocks noGrp="1"/>
          </p:cNvSpPr>
          <p:nvPr>
            <p:ph type="title"/>
          </p:nvPr>
        </p:nvSpPr>
        <p:spPr/>
        <p:txBody>
          <a:bodyPr>
            <a:normAutofit fontScale="90000"/>
          </a:bodyPr>
          <a:lstStyle/>
          <a:p>
            <a:pPr algn="ctr"/>
            <a:r>
              <a:rPr lang="el-GR" dirty="0" smtClean="0">
                <a:solidFill>
                  <a:srgbClr val="FFC000"/>
                </a:solidFill>
              </a:rPr>
              <a:t>Η διδακτέα ύλη στην Α΄ Λυκείου </a:t>
            </a:r>
            <a:endParaRPr lang="el-GR" dirty="0">
              <a:solidFill>
                <a:srgbClr val="FFC000"/>
              </a:solidFill>
            </a:endParaRPr>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628800"/>
            <a:ext cx="8640960" cy="5040560"/>
          </a:xfrm>
        </p:spPr>
        <p:txBody>
          <a:bodyPr>
            <a:normAutofit fontScale="85000" lnSpcReduction="20000"/>
          </a:bodyPr>
          <a:lstStyle/>
          <a:p>
            <a:pPr>
              <a:lnSpc>
                <a:spcPct val="120000"/>
              </a:lnSpc>
              <a:spcBef>
                <a:spcPts val="1200"/>
              </a:spcBef>
            </a:pPr>
            <a:r>
              <a:rPr lang="el-GR" sz="2800" dirty="0" smtClean="0"/>
              <a:t>Οι μαθητές να μπορούν να αναγνωρίζουν τη Χημεία ως την επιστήμη που μελετά τα φυσικά υλικά με σκοπό είτε να αναπτύξει τεχνητά/συνθετικά είτε να τα αξιοποιήσει για την παραγωγή ενέργειας μέσω χημικών αντιδράσεων. </a:t>
            </a:r>
          </a:p>
          <a:p>
            <a:pPr>
              <a:lnSpc>
                <a:spcPct val="120000"/>
              </a:lnSpc>
              <a:spcBef>
                <a:spcPts val="1200"/>
              </a:spcBef>
            </a:pPr>
            <a:r>
              <a:rPr lang="el-GR" sz="2800" dirty="0" smtClean="0"/>
              <a:t>Οι μαθητές να μπορούν να συνδέουν τη Χημεία με άλλες Επιστήμες, την Τεχνολογία, την Κοινωνία και το Περιβάλλον. </a:t>
            </a:r>
          </a:p>
          <a:p>
            <a:pPr>
              <a:lnSpc>
                <a:spcPct val="120000"/>
              </a:lnSpc>
              <a:spcBef>
                <a:spcPts val="1200"/>
              </a:spcBef>
            </a:pPr>
            <a:r>
              <a:rPr lang="el-GR" sz="2800" dirty="0" smtClean="0"/>
              <a:t>Οι μαθητές να μπορούν να αναγνωρίζουν τη σπουδαιότητα του ρόλου του εργαστηρίου στην επιστήμη της Χημείας. </a:t>
            </a:r>
          </a:p>
          <a:p>
            <a:pPr>
              <a:lnSpc>
                <a:spcPct val="110000"/>
              </a:lnSpc>
            </a:pPr>
            <a:r>
              <a:rPr lang="el-GR" dirty="0" smtClean="0"/>
              <a:t>	</a:t>
            </a:r>
          </a:p>
          <a:p>
            <a:pPr>
              <a:lnSpc>
                <a:spcPct val="110000"/>
              </a:lnSpc>
            </a:pPr>
            <a:endParaRPr lang="el-GR" dirty="0"/>
          </a:p>
        </p:txBody>
      </p:sp>
      <p:sp>
        <p:nvSpPr>
          <p:cNvPr id="3" name="2 - Τίτλος"/>
          <p:cNvSpPr>
            <a:spLocks noGrp="1"/>
          </p:cNvSpPr>
          <p:nvPr>
            <p:ph type="title"/>
          </p:nvPr>
        </p:nvSpPr>
        <p:spPr/>
        <p:txBody>
          <a:bodyPr>
            <a:normAutofit fontScale="90000"/>
          </a:bodyPr>
          <a:lstStyle/>
          <a:p>
            <a:pPr algn="ctr"/>
            <a:r>
              <a:rPr lang="el-GR" dirty="0" smtClean="0">
                <a:solidFill>
                  <a:srgbClr val="FFC000"/>
                </a:solidFill>
              </a:rPr>
              <a:t>Έμφαση σε προσδοκώμενα μαθησιακά αποτελέσματα</a:t>
            </a:r>
            <a:endParaRPr lang="el-GR" sz="2700" dirty="0">
              <a:solidFill>
                <a:schemeClr val="tx1">
                  <a:lumMod val="50000"/>
                  <a:lumOff val="50000"/>
                </a:schemeClr>
              </a:solidFill>
            </a:endParaRPr>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260648"/>
            <a:ext cx="8712968" cy="6336704"/>
          </a:xfrm>
        </p:spPr>
        <p:txBody>
          <a:bodyPr>
            <a:noAutofit/>
          </a:bodyPr>
          <a:lstStyle/>
          <a:p>
            <a:pPr lvl="0">
              <a:buNone/>
            </a:pPr>
            <a:r>
              <a:rPr lang="el-GR" sz="2400" b="1" dirty="0" smtClean="0"/>
              <a:t>	</a:t>
            </a:r>
            <a:r>
              <a:rPr lang="el-GR" sz="2400" b="1" u="sng" dirty="0" smtClean="0"/>
              <a:t>Κεφάλαιο 2</a:t>
            </a:r>
            <a:r>
              <a:rPr lang="el-GR" sz="2400" b="1" u="sng" baseline="30000" dirty="0" smtClean="0"/>
              <a:t>ο</a:t>
            </a:r>
            <a:r>
              <a:rPr lang="el-GR" sz="2400" b="1" baseline="30000" dirty="0" smtClean="0"/>
              <a:t>  </a:t>
            </a:r>
            <a:r>
              <a:rPr lang="el-GR" sz="2400" b="1" dirty="0" smtClean="0"/>
              <a:t>(18 διδακτικές ώρες) </a:t>
            </a:r>
            <a:endParaRPr lang="el-GR" sz="2400" b="1" u="sng" dirty="0" smtClean="0"/>
          </a:p>
          <a:p>
            <a:pPr>
              <a:spcBef>
                <a:spcPts val="1200"/>
              </a:spcBef>
            </a:pPr>
            <a:r>
              <a:rPr lang="el-GR" sz="2400" b="1" dirty="0" smtClean="0"/>
              <a:t>2.1 </a:t>
            </a:r>
            <a:r>
              <a:rPr lang="el-GR" sz="2400" b="1" dirty="0" err="1" smtClean="0"/>
              <a:t>Ηλεκτρονιακή</a:t>
            </a:r>
            <a:r>
              <a:rPr lang="el-GR" sz="2400" b="1" dirty="0" smtClean="0"/>
              <a:t> δομή των ατόμων. </a:t>
            </a:r>
          </a:p>
          <a:p>
            <a:pPr>
              <a:spcBef>
                <a:spcPts val="1200"/>
              </a:spcBef>
            </a:pPr>
            <a:r>
              <a:rPr lang="el-GR" sz="2400" b="1" dirty="0" smtClean="0"/>
              <a:t>2.2 Κατάταξη των στοιχείων (Περιοδικός Πίνακας). Χρησιμότητα του Περιοδικού Πίνακα </a:t>
            </a:r>
          </a:p>
          <a:p>
            <a:pPr lvl="1">
              <a:spcBef>
                <a:spcPts val="600"/>
              </a:spcBef>
            </a:pPr>
            <a:r>
              <a:rPr lang="el-GR" sz="2000" dirty="0" smtClean="0"/>
              <a:t>Μαζί με την ενότητα αυτή προτείνεται να διδαχθούν και οι υποενότητες </a:t>
            </a:r>
            <a:r>
              <a:rPr lang="el-GR" sz="2000" b="1" dirty="0" smtClean="0"/>
              <a:t>«Σχετική ατομική μάζα» και «Σχετική μοριακή μάζα» της ενότητας 4.1 του βιβλίου</a:t>
            </a:r>
          </a:p>
          <a:p>
            <a:pPr>
              <a:spcBef>
                <a:spcPts val="1200"/>
              </a:spcBef>
            </a:pPr>
            <a:r>
              <a:rPr lang="el-GR" sz="2400" b="1" dirty="0" smtClean="0"/>
              <a:t>2.3 Γενικά για το χημικό δεσμό. – Παράγοντες που καθορίζουν τη χημική συμπεριφορά του ατόμου. Είδη χημικών δεσμών (ιοντικός – ομοιοπολικός). </a:t>
            </a:r>
          </a:p>
          <a:p>
            <a:pPr>
              <a:spcBef>
                <a:spcPts val="1200"/>
              </a:spcBef>
            </a:pPr>
            <a:r>
              <a:rPr lang="el-GR" sz="2400" b="1" dirty="0" smtClean="0"/>
              <a:t>2.4 Η γλώσσα της Χημείας-Αριθμός οξείδωσης-Γραφή χημικών τύπων και εισαγωγή στην ονοματολογία των ενώσεων. 	</a:t>
            </a:r>
          </a:p>
          <a:p>
            <a:endParaRPr lang="el-GR" sz="2200"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260648"/>
            <a:ext cx="8712968" cy="6408712"/>
          </a:xfrm>
        </p:spPr>
        <p:txBody>
          <a:bodyPr>
            <a:normAutofit fontScale="77500" lnSpcReduction="20000"/>
          </a:bodyPr>
          <a:lstStyle/>
          <a:p>
            <a:pPr>
              <a:lnSpc>
                <a:spcPct val="120000"/>
              </a:lnSpc>
              <a:buNone/>
            </a:pPr>
            <a:r>
              <a:rPr lang="el-GR" b="1" dirty="0" smtClean="0"/>
              <a:t>	Προτεινόμενη διδακτική ακολουθία</a:t>
            </a:r>
          </a:p>
          <a:p>
            <a:pPr>
              <a:lnSpc>
                <a:spcPct val="120000"/>
              </a:lnSpc>
            </a:pPr>
            <a:r>
              <a:rPr lang="el-GR" sz="2800" i="1" dirty="0" smtClean="0"/>
              <a:t>1η διδακτική ώρα:  </a:t>
            </a:r>
          </a:p>
          <a:p>
            <a:pPr>
              <a:lnSpc>
                <a:spcPct val="120000"/>
              </a:lnSpc>
              <a:buNone/>
            </a:pPr>
            <a:r>
              <a:rPr lang="el-GR" sz="2800" dirty="0" smtClean="0"/>
              <a:t>	Περιοδικός Πίνακας </a:t>
            </a:r>
            <a:r>
              <a:rPr lang="el-GR" sz="2800" dirty="0" err="1" smtClean="0"/>
              <a:t>Mendeleev</a:t>
            </a:r>
            <a:r>
              <a:rPr lang="el-GR" sz="2800" dirty="0" smtClean="0"/>
              <a:t> και ταξινόμηση χημικών στοιχείων με βάση τις ιδιότητές τους. </a:t>
            </a:r>
          </a:p>
          <a:p>
            <a:pPr lvl="1">
              <a:lnSpc>
                <a:spcPct val="120000"/>
              </a:lnSpc>
            </a:pPr>
            <a:r>
              <a:rPr lang="el-GR" sz="2800" dirty="0" smtClean="0"/>
              <a:t>Προτείνεται η παρακολούθηση των παρακάτω βιντεοσκοπημένων πειραμάτων: </a:t>
            </a:r>
          </a:p>
          <a:p>
            <a:pPr lvl="2">
              <a:lnSpc>
                <a:spcPct val="120000"/>
              </a:lnSpc>
              <a:buNone/>
            </a:pPr>
            <a:r>
              <a:rPr lang="el-GR" sz="2800" dirty="0" smtClean="0"/>
              <a:t>α) Φυσικές ιδιότητες αλκαλίων </a:t>
            </a:r>
          </a:p>
          <a:p>
            <a:pPr lvl="2">
              <a:lnSpc>
                <a:spcPct val="120000"/>
              </a:lnSpc>
              <a:buNone/>
            </a:pPr>
            <a:r>
              <a:rPr lang="el-GR" sz="1500" dirty="0" smtClean="0"/>
              <a:t>    </a:t>
            </a:r>
            <a:r>
              <a:rPr lang="en-GB" sz="1500" dirty="0" smtClean="0"/>
              <a:t>http://www.rsc.org/learn-chemistry/resource/res00000731/alkali-metals#!cmpid=CMP00000879 </a:t>
            </a:r>
            <a:endParaRPr lang="el-GR" sz="1500" dirty="0" smtClean="0"/>
          </a:p>
          <a:p>
            <a:pPr lvl="2">
              <a:lnSpc>
                <a:spcPct val="120000"/>
              </a:lnSpc>
              <a:buNone/>
            </a:pPr>
            <a:r>
              <a:rPr lang="el-GR" sz="2800" dirty="0" smtClean="0"/>
              <a:t>β) Αντιδράσεις αλκαλίων με το νερό </a:t>
            </a:r>
          </a:p>
          <a:p>
            <a:pPr lvl="2">
              <a:lnSpc>
                <a:spcPct val="120000"/>
              </a:lnSpc>
              <a:buNone/>
            </a:pPr>
            <a:r>
              <a:rPr lang="el-GR" sz="1700" dirty="0" smtClean="0"/>
              <a:t>    </a:t>
            </a:r>
            <a:r>
              <a:rPr lang="en-GB" sz="1700" dirty="0" smtClean="0"/>
              <a:t>http://www.rsc.org/learn-chemistry/resource/res00000732/heating-group-1-metals-in-air-and-in-chlorine#!cmpid=CMP00000939 </a:t>
            </a:r>
          </a:p>
          <a:p>
            <a:pPr>
              <a:lnSpc>
                <a:spcPct val="120000"/>
              </a:lnSpc>
              <a:spcBef>
                <a:spcPts val="1200"/>
              </a:spcBef>
            </a:pPr>
            <a:r>
              <a:rPr lang="el-GR" sz="2800" i="1" dirty="0" smtClean="0"/>
              <a:t>2η, 3η και 4η διδακτική ώρα: </a:t>
            </a:r>
          </a:p>
          <a:p>
            <a:pPr>
              <a:lnSpc>
                <a:spcPct val="120000"/>
              </a:lnSpc>
              <a:buNone/>
            </a:pPr>
            <a:r>
              <a:rPr lang="el-GR" sz="2800" dirty="0" smtClean="0"/>
              <a:t>   Μοντέλα του ατόμου: Από το μοντέλο του </a:t>
            </a:r>
            <a:r>
              <a:rPr lang="el-GR" sz="2800" dirty="0" err="1" smtClean="0"/>
              <a:t>Dalton</a:t>
            </a:r>
            <a:r>
              <a:rPr lang="el-GR" sz="2800" dirty="0" smtClean="0"/>
              <a:t>, στο μοντέλο </a:t>
            </a:r>
            <a:r>
              <a:rPr lang="el-GR" sz="2800" dirty="0" err="1" smtClean="0"/>
              <a:t>Rutherford</a:t>
            </a:r>
            <a:r>
              <a:rPr lang="el-GR" sz="2800" dirty="0" smtClean="0"/>
              <a:t> και στο μοντέλο του </a:t>
            </a:r>
            <a:r>
              <a:rPr lang="el-GR" sz="2800" dirty="0" err="1" smtClean="0"/>
              <a:t>Bohr</a:t>
            </a:r>
            <a:r>
              <a:rPr lang="el-GR" sz="2800" dirty="0" smtClean="0"/>
              <a:t>. Ατομικός αριθμός, μαζικός αριθμός, ισότοπα και σχετική ατομική μάζα. </a:t>
            </a:r>
          </a:p>
          <a:p>
            <a:pPr lvl="1">
              <a:lnSpc>
                <a:spcPct val="120000"/>
              </a:lnSpc>
            </a:pPr>
            <a:r>
              <a:rPr lang="el-GR" sz="2800" dirty="0" smtClean="0"/>
              <a:t>Μπορεί να αξιοποιηθεί το ακόλουθο διδακτικό υλικό:</a:t>
            </a:r>
            <a:r>
              <a:rPr lang="el-GR" sz="2600" dirty="0" smtClean="0"/>
              <a:t> </a:t>
            </a:r>
            <a:r>
              <a:rPr lang="el-GR" dirty="0" smtClean="0"/>
              <a:t>	</a:t>
            </a:r>
          </a:p>
          <a:p>
            <a:pPr>
              <a:lnSpc>
                <a:spcPct val="120000"/>
              </a:lnSpc>
            </a:pPr>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700808"/>
            <a:ext cx="8640960" cy="4896544"/>
          </a:xfrm>
        </p:spPr>
        <p:txBody>
          <a:bodyPr>
            <a:noAutofit/>
          </a:bodyPr>
          <a:lstStyle/>
          <a:p>
            <a:pPr>
              <a:buNone/>
            </a:pPr>
            <a:r>
              <a:rPr lang="el-GR" sz="2400" dirty="0" smtClean="0"/>
              <a:t>	Να απελευθερωθούν οι </a:t>
            </a:r>
            <a:r>
              <a:rPr lang="el-GR" sz="2400" dirty="0" err="1" smtClean="0"/>
              <a:t>εκπ</a:t>
            </a:r>
            <a:r>
              <a:rPr lang="en-US" sz="2400" dirty="0" smtClean="0"/>
              <a:t>/</a:t>
            </a:r>
            <a:r>
              <a:rPr lang="el-GR" sz="2400" dirty="0" err="1" smtClean="0"/>
              <a:t>κοί</a:t>
            </a:r>
            <a:r>
              <a:rPr lang="el-GR" sz="2400" dirty="0" smtClean="0"/>
              <a:t> από την πίεση να τελειώσουν μια εκτενή διδακτέα ύλη, για να έχουν </a:t>
            </a:r>
            <a:r>
              <a:rPr lang="el-GR" sz="2400" b="1" dirty="0" smtClean="0">
                <a:solidFill>
                  <a:srgbClr val="C00000"/>
                </a:solidFill>
              </a:rPr>
              <a:t>άνεση χρόνου </a:t>
            </a:r>
            <a:r>
              <a:rPr lang="el-GR" sz="2400" dirty="0" smtClean="0"/>
              <a:t>να σχεδιάσουν τη διδασκαλία τους έτσι ώστε </a:t>
            </a:r>
          </a:p>
          <a:p>
            <a:pPr lvl="1">
              <a:spcBef>
                <a:spcPts val="600"/>
              </a:spcBef>
            </a:pPr>
            <a:r>
              <a:rPr lang="el-GR" sz="2400" dirty="0" smtClean="0"/>
              <a:t>Να προωθεί την</a:t>
            </a:r>
            <a:r>
              <a:rPr lang="el-GR" sz="2400" b="1" dirty="0" smtClean="0">
                <a:solidFill>
                  <a:srgbClr val="C00000"/>
                </a:solidFill>
              </a:rPr>
              <a:t> διερευνητική,  </a:t>
            </a:r>
            <a:r>
              <a:rPr lang="el-GR" sz="2400" b="1" dirty="0" err="1" smtClean="0">
                <a:solidFill>
                  <a:srgbClr val="C00000"/>
                </a:solidFill>
              </a:rPr>
              <a:t>ανακαλυπτική</a:t>
            </a:r>
            <a:r>
              <a:rPr lang="en-US" sz="2400" b="1" dirty="0" smtClean="0">
                <a:solidFill>
                  <a:srgbClr val="C00000"/>
                </a:solidFill>
              </a:rPr>
              <a:t> </a:t>
            </a:r>
            <a:r>
              <a:rPr lang="el-GR" sz="2400" b="1" dirty="0" smtClean="0">
                <a:solidFill>
                  <a:srgbClr val="C00000"/>
                </a:solidFill>
              </a:rPr>
              <a:t>και  κοινωνική μάθηση.</a:t>
            </a:r>
          </a:p>
          <a:p>
            <a:pPr lvl="1">
              <a:spcBef>
                <a:spcPts val="600"/>
              </a:spcBef>
            </a:pPr>
            <a:r>
              <a:rPr lang="el-GR" sz="2400" dirty="0" smtClean="0"/>
              <a:t>Να περιέχει </a:t>
            </a:r>
            <a:r>
              <a:rPr lang="el-GR" sz="2400" b="1" dirty="0" smtClean="0">
                <a:solidFill>
                  <a:srgbClr val="C00000"/>
                </a:solidFill>
              </a:rPr>
              <a:t>δημιουργικές δραστηριότητες</a:t>
            </a:r>
            <a:r>
              <a:rPr lang="el-GR" sz="2400" dirty="0" smtClean="0"/>
              <a:t> που κινούν το ενδιαφέρον των μαθητών και καλλιεργούν την κριτική σκέψη.</a:t>
            </a:r>
            <a:endParaRPr lang="el-GR" sz="2400" b="1" dirty="0" smtClean="0">
              <a:solidFill>
                <a:srgbClr val="C00000"/>
              </a:solidFill>
            </a:endParaRPr>
          </a:p>
          <a:p>
            <a:pPr lvl="1">
              <a:spcBef>
                <a:spcPts val="600"/>
              </a:spcBef>
            </a:pPr>
            <a:r>
              <a:rPr lang="el-GR" sz="2400" dirty="0" smtClean="0"/>
              <a:t>Να υπάρχει χρόνος για δραστηριότητες  ανακεφαλαίωσης,  </a:t>
            </a:r>
            <a:r>
              <a:rPr lang="el-GR" sz="2400" dirty="0" err="1" smtClean="0"/>
              <a:t>αναπλαισίωσης</a:t>
            </a:r>
            <a:r>
              <a:rPr lang="el-GR" sz="2400" dirty="0" smtClean="0"/>
              <a:t> της γνώσης και </a:t>
            </a:r>
            <a:r>
              <a:rPr lang="el-GR" sz="2400" dirty="0" err="1" smtClean="0"/>
              <a:t>αναστοχασμού</a:t>
            </a:r>
            <a:r>
              <a:rPr lang="el-GR" sz="2400" dirty="0" smtClean="0"/>
              <a:t>.</a:t>
            </a:r>
            <a:r>
              <a:rPr lang="el-GR" sz="2400" b="1" dirty="0" smtClean="0">
                <a:solidFill>
                  <a:srgbClr val="C00000"/>
                </a:solidFill>
              </a:rPr>
              <a:t> </a:t>
            </a:r>
          </a:p>
          <a:p>
            <a:pPr>
              <a:spcBef>
                <a:spcPts val="1200"/>
              </a:spcBef>
            </a:pPr>
            <a:endParaRPr lang="el-GR" sz="2400" dirty="0" smtClean="0"/>
          </a:p>
          <a:p>
            <a:endParaRPr lang="el-GR" sz="2400" dirty="0" smtClean="0"/>
          </a:p>
          <a:p>
            <a:endParaRPr lang="el-GR" sz="2400" dirty="0" smtClean="0"/>
          </a:p>
          <a:p>
            <a:pPr lvl="0"/>
            <a:endParaRPr lang="el-GR" sz="2400" dirty="0" smtClean="0"/>
          </a:p>
          <a:p>
            <a:endParaRPr lang="el-GR" sz="2400" dirty="0"/>
          </a:p>
        </p:txBody>
      </p:sp>
      <p:sp>
        <p:nvSpPr>
          <p:cNvPr id="3" name="2 - Τίτλος"/>
          <p:cNvSpPr>
            <a:spLocks noGrp="1"/>
          </p:cNvSpPr>
          <p:nvPr>
            <p:ph type="title"/>
          </p:nvPr>
        </p:nvSpPr>
        <p:spPr>
          <a:xfrm>
            <a:off x="0" y="274638"/>
            <a:ext cx="9144000" cy="1282154"/>
          </a:xfrm>
        </p:spPr>
        <p:txBody>
          <a:bodyPr>
            <a:normAutofit fontScale="90000"/>
          </a:bodyPr>
          <a:lstStyle/>
          <a:p>
            <a:pPr algn="ctr"/>
            <a:r>
              <a:rPr lang="el-GR" dirty="0" smtClean="0">
                <a:solidFill>
                  <a:srgbClr val="FFC000"/>
                </a:solidFill>
              </a:rPr>
              <a:t>Βασικές κατευθύνσεις της </a:t>
            </a:r>
            <a:r>
              <a:rPr lang="el-GR" dirty="0" err="1" smtClean="0">
                <a:solidFill>
                  <a:srgbClr val="FFC000"/>
                </a:solidFill>
              </a:rPr>
              <a:t>αναμόρ</a:t>
            </a:r>
            <a:r>
              <a:rPr lang="el-GR" dirty="0" smtClean="0">
                <a:solidFill>
                  <a:srgbClr val="FFC000"/>
                </a:solidFill>
              </a:rPr>
              <a:t>-</a:t>
            </a:r>
            <a:r>
              <a:rPr lang="el-GR" dirty="0" err="1" smtClean="0">
                <a:solidFill>
                  <a:srgbClr val="FFC000"/>
                </a:solidFill>
              </a:rPr>
              <a:t>φωσης</a:t>
            </a:r>
            <a:r>
              <a:rPr lang="el-GR" dirty="0" smtClean="0">
                <a:solidFill>
                  <a:srgbClr val="FFC000"/>
                </a:solidFill>
              </a:rPr>
              <a:t> και του </a:t>
            </a:r>
            <a:r>
              <a:rPr lang="el-GR" dirty="0" err="1" smtClean="0">
                <a:solidFill>
                  <a:srgbClr val="FFC000"/>
                </a:solidFill>
              </a:rPr>
              <a:t>εξορθολογισμού</a:t>
            </a:r>
            <a:endParaRPr lang="el-GR" dirty="0">
              <a:solidFill>
                <a:srgbClr val="FFC000"/>
              </a:solidFill>
            </a:endParaRPr>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2</a:t>
            </a:fld>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76672"/>
            <a:ext cx="8229600" cy="5530619"/>
          </a:xfrm>
        </p:spPr>
        <p:txBody>
          <a:bodyPr>
            <a:normAutofit/>
          </a:bodyPr>
          <a:lstStyle/>
          <a:p>
            <a:pPr lvl="1"/>
            <a:r>
              <a:rPr lang="el-GR" sz="2400" dirty="0" smtClean="0"/>
              <a:t>α) Σκέδαση </a:t>
            </a:r>
            <a:r>
              <a:rPr lang="en-GB" sz="2400" dirty="0" smtClean="0"/>
              <a:t>Rutherford </a:t>
            </a:r>
          </a:p>
          <a:p>
            <a:pPr lvl="3">
              <a:buNone/>
            </a:pPr>
            <a:r>
              <a:rPr lang="en-GB" sz="1500" dirty="0" smtClean="0"/>
              <a:t>http://phet.colorado.edu/el/simulation/legacy/rutherford-scattering </a:t>
            </a:r>
          </a:p>
          <a:p>
            <a:pPr lvl="1"/>
            <a:r>
              <a:rPr lang="el-GR" sz="2400" dirty="0" smtClean="0"/>
              <a:t>β) Επιστήμονες και ατομική θεωρία </a:t>
            </a:r>
          </a:p>
          <a:p>
            <a:pPr lvl="3">
              <a:buNone/>
            </a:pPr>
            <a:r>
              <a:rPr lang="en-GB" sz="1500" dirty="0" smtClean="0"/>
              <a:t>http://photodentro.edu.gr/aggregator/lo/photodentro-lor-8521-2585 </a:t>
            </a:r>
          </a:p>
          <a:p>
            <a:pPr lvl="1"/>
            <a:r>
              <a:rPr lang="el-GR" sz="2400" dirty="0" smtClean="0"/>
              <a:t>γ) Κατασκεύασε ένα άτομο </a:t>
            </a:r>
          </a:p>
          <a:p>
            <a:pPr lvl="3">
              <a:buNone/>
            </a:pPr>
            <a:r>
              <a:rPr lang="en-GB" sz="1500" dirty="0" smtClean="0"/>
              <a:t>http://phet.colorado.edu/el/simulation/build-an-atom </a:t>
            </a:r>
          </a:p>
          <a:p>
            <a:pPr lvl="1"/>
            <a:r>
              <a:rPr lang="el-GR" sz="2400" dirty="0" smtClean="0"/>
              <a:t>δ) Ισότοπα και ατομική μάζα </a:t>
            </a:r>
          </a:p>
          <a:p>
            <a:pPr lvl="3">
              <a:buNone/>
            </a:pPr>
            <a:r>
              <a:rPr lang="en-GB" sz="1500" dirty="0" smtClean="0"/>
              <a:t>http://phet.colorado.edu/el/simulation/isotopes-and-atomic-mass </a:t>
            </a:r>
          </a:p>
          <a:p>
            <a:r>
              <a:rPr lang="el-GR" sz="2400" i="1" dirty="0" smtClean="0"/>
              <a:t>5η και 6η διδακτική ώρα: </a:t>
            </a:r>
          </a:p>
          <a:p>
            <a:pPr>
              <a:buNone/>
            </a:pPr>
            <a:r>
              <a:rPr lang="el-GR" sz="2400" dirty="0" smtClean="0"/>
              <a:t>	Κατανομή ηλεκτρονίων σε στιβάδες. </a:t>
            </a:r>
          </a:p>
          <a:p>
            <a:pPr>
              <a:buNone/>
            </a:pPr>
            <a:r>
              <a:rPr lang="el-GR" sz="2400" i="1" dirty="0" smtClean="0"/>
              <a:t>	</a:t>
            </a:r>
            <a:r>
              <a:rPr lang="el-GR" sz="2400" i="1" u="sng" dirty="0" smtClean="0"/>
              <a:t>Δραστηριότητα </a:t>
            </a:r>
          </a:p>
          <a:p>
            <a:r>
              <a:rPr lang="el-GR" sz="2400" dirty="0" smtClean="0"/>
              <a:t>Εξάσκηση σε ομάδες σχετικά με τον τρόπο κατανομής των ηλεκτρονίων σε στιβάδες για τα άτομα των στοιχείων με ατομικό αριθμό 1-20. </a:t>
            </a:r>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260648"/>
            <a:ext cx="8784976" cy="6336704"/>
          </a:xfrm>
        </p:spPr>
        <p:txBody>
          <a:bodyPr>
            <a:normAutofit fontScale="77500" lnSpcReduction="20000"/>
          </a:bodyPr>
          <a:lstStyle/>
          <a:p>
            <a:r>
              <a:rPr lang="el-GR" sz="2800" i="1" dirty="0" smtClean="0"/>
              <a:t>7η και 8η διδακτική ώρα: </a:t>
            </a:r>
          </a:p>
          <a:p>
            <a:pPr>
              <a:buNone/>
            </a:pPr>
            <a:r>
              <a:rPr lang="el-GR" sz="2800" dirty="0" smtClean="0"/>
              <a:t>	Σύγχρονος Περιοδικός. Πίνακας Σύνδεση της θέσης των στοιχείων με την </a:t>
            </a:r>
            <a:r>
              <a:rPr lang="el-GR" sz="2800" dirty="0" err="1" smtClean="0"/>
              <a:t>ηλεκτρονιακή</a:t>
            </a:r>
            <a:r>
              <a:rPr lang="el-GR" sz="2800" dirty="0" smtClean="0"/>
              <a:t> δομή των ατόμων τους </a:t>
            </a:r>
          </a:p>
          <a:p>
            <a:pPr>
              <a:buNone/>
            </a:pPr>
            <a:r>
              <a:rPr lang="el-GR" sz="2800" dirty="0" smtClean="0"/>
              <a:t>	</a:t>
            </a:r>
            <a:r>
              <a:rPr lang="el-GR" sz="2800" u="sng" dirty="0" smtClean="0"/>
              <a:t>Δραστηριότητα </a:t>
            </a:r>
          </a:p>
          <a:p>
            <a:pPr>
              <a:buNone/>
            </a:pPr>
            <a:r>
              <a:rPr lang="el-GR" sz="2800" dirty="0" smtClean="0"/>
              <a:t>	Δόμηση τμήματος του Περιοδικού Πίνακα με βάση κάρτες των ατόμων των στοιχείων με ατομικό αριθμό 1- 20. </a:t>
            </a:r>
          </a:p>
          <a:p>
            <a:pPr>
              <a:buNone/>
            </a:pPr>
            <a:r>
              <a:rPr lang="el-GR" sz="1800" dirty="0" smtClean="0"/>
              <a:t>    </a:t>
            </a:r>
            <a:r>
              <a:rPr lang="el-GR" sz="1800" dirty="0" smtClean="0">
                <a:latin typeface="Arial Unicode MS"/>
                <a:ea typeface="Arial Unicode MS"/>
                <a:cs typeface="Arial Unicode MS"/>
              </a:rPr>
              <a:t>☛ </a:t>
            </a:r>
            <a:r>
              <a:rPr lang="el-GR" sz="1800" dirty="0" smtClean="0"/>
              <a:t>ΙΕΠ (2015). ΟΔΗΓΟΣ ΓΙΑ ΤΟΝ ΕΚΠΑΙΔΕΥΤΙΚΟ.</a:t>
            </a:r>
          </a:p>
          <a:p>
            <a:pPr>
              <a:buNone/>
            </a:pPr>
            <a:r>
              <a:rPr lang="el-GR" sz="2800" dirty="0" smtClean="0"/>
              <a:t>	</a:t>
            </a:r>
            <a:r>
              <a:rPr lang="el-GR" sz="2800" u="sng" dirty="0" smtClean="0"/>
              <a:t>Δραστηριότητα </a:t>
            </a:r>
          </a:p>
          <a:p>
            <a:pPr>
              <a:buNone/>
            </a:pPr>
            <a:r>
              <a:rPr lang="el-GR" sz="2800" dirty="0" smtClean="0"/>
              <a:t>	Μελέτη του Περιοδικού Πίνακα και των ιδιοτήτων διαφόρων στοιχείων (π.χ. πυκνότητα ή σημείο τήξης) με χρήση λογισμικού. Ενδεικτικά: </a:t>
            </a:r>
          </a:p>
          <a:p>
            <a:pPr>
              <a:buNone/>
            </a:pPr>
            <a:r>
              <a:rPr lang="el-GR" sz="1800" dirty="0" smtClean="0"/>
              <a:t>               α) </a:t>
            </a:r>
            <a:r>
              <a:rPr lang="en-GB" sz="1800" dirty="0" smtClean="0"/>
              <a:t>http://www.rsc.org/periodic-table </a:t>
            </a:r>
            <a:r>
              <a:rPr lang="el-GR" sz="1800" dirty="0" smtClean="0"/>
              <a:t>και </a:t>
            </a:r>
          </a:p>
          <a:p>
            <a:pPr lvl="1">
              <a:buNone/>
            </a:pPr>
            <a:r>
              <a:rPr lang="el-GR" sz="1800" dirty="0" smtClean="0"/>
              <a:t>		β) </a:t>
            </a:r>
            <a:r>
              <a:rPr lang="en-GB" sz="1800" dirty="0" smtClean="0"/>
              <a:t>http://www.ptable.com/?lang=el </a:t>
            </a:r>
          </a:p>
          <a:p>
            <a:pPr>
              <a:buNone/>
            </a:pPr>
            <a:r>
              <a:rPr lang="el-GR" dirty="0" smtClean="0"/>
              <a:t>	</a:t>
            </a:r>
            <a:r>
              <a:rPr lang="el-GR" sz="2800" u="sng" dirty="0" smtClean="0"/>
              <a:t>Δραστηριότητα</a:t>
            </a:r>
            <a:r>
              <a:rPr lang="el-GR" sz="2800" dirty="0" smtClean="0"/>
              <a:t> </a:t>
            </a:r>
          </a:p>
          <a:p>
            <a:pPr>
              <a:buNone/>
            </a:pPr>
            <a:r>
              <a:rPr lang="el-GR" sz="2800" dirty="0" smtClean="0"/>
              <a:t>	Για εξάσκηση οι μαθητές μπορούν να εμπλακούν σε δραστηριότητες – παιχνίδια τοποθέτησης στοιχείων στον Περιοδικό Πίνακα με βάση το διδακτικό υλικό: </a:t>
            </a:r>
          </a:p>
          <a:p>
            <a:pPr>
              <a:buNone/>
            </a:pPr>
            <a:r>
              <a:rPr lang="el-GR" sz="2200" dirty="0" smtClean="0"/>
              <a:t>    </a:t>
            </a:r>
            <a:r>
              <a:rPr lang="el-GR" sz="1800" dirty="0" smtClean="0"/>
              <a:t>         α) Παιχνίδι τοποθέτησης στοιχείων του περιοδικού πίνακα </a:t>
            </a:r>
          </a:p>
          <a:p>
            <a:pPr>
              <a:buNone/>
            </a:pPr>
            <a:r>
              <a:rPr lang="el-GR" sz="1800" dirty="0" smtClean="0"/>
              <a:t>              </a:t>
            </a:r>
            <a:r>
              <a:rPr lang="en-GB" sz="1800" dirty="0" smtClean="0"/>
              <a:t>http://photodentro.edu.gr/aggregator/lo/photodentro-lor-8521-2610 </a:t>
            </a:r>
          </a:p>
          <a:p>
            <a:pPr>
              <a:buNone/>
            </a:pPr>
            <a:r>
              <a:rPr lang="el-GR" sz="1800" dirty="0" smtClean="0"/>
              <a:t>              β) Τοποθέτηση στοιχείων στον Περιοδικό Πίνακα </a:t>
            </a:r>
          </a:p>
          <a:p>
            <a:pPr>
              <a:buNone/>
            </a:pPr>
            <a:r>
              <a:rPr lang="el-GR" sz="1800" dirty="0" smtClean="0"/>
              <a:t>              </a:t>
            </a:r>
            <a:r>
              <a:rPr lang="en-GB" sz="1800" dirty="0" smtClean="0"/>
              <a:t>http://photodentro.edu.gr/aggregator/lo/photodentro-lor-8521-2444 </a:t>
            </a:r>
          </a:p>
          <a:p>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76672"/>
            <a:ext cx="8229600" cy="5976664"/>
          </a:xfrm>
        </p:spPr>
        <p:txBody>
          <a:bodyPr>
            <a:normAutofit/>
          </a:bodyPr>
          <a:lstStyle/>
          <a:p>
            <a:r>
              <a:rPr lang="el-GR" sz="2400" i="1" dirty="0" smtClean="0"/>
              <a:t>9η διδακτική ώρα: </a:t>
            </a:r>
          </a:p>
          <a:p>
            <a:pPr>
              <a:buNone/>
            </a:pPr>
            <a:r>
              <a:rPr lang="el-GR" sz="2400" dirty="0" smtClean="0"/>
              <a:t>	</a:t>
            </a:r>
            <a:r>
              <a:rPr lang="el-GR" sz="2400" b="1" dirty="0" smtClean="0">
                <a:solidFill>
                  <a:srgbClr val="00B050"/>
                </a:solidFill>
              </a:rPr>
              <a:t>Εργαστηριακή άσκηση</a:t>
            </a:r>
            <a:r>
              <a:rPr lang="el-GR" sz="2400" dirty="0" smtClean="0"/>
              <a:t>: «</a:t>
            </a:r>
            <a:r>
              <a:rPr lang="el-GR" sz="2400" dirty="0" err="1" smtClean="0"/>
              <a:t>Πυροχημική</a:t>
            </a:r>
            <a:r>
              <a:rPr lang="el-GR" sz="2400" dirty="0" smtClean="0"/>
              <a:t> ανίχνευση μετάλλων» </a:t>
            </a:r>
          </a:p>
          <a:p>
            <a:pPr>
              <a:spcBef>
                <a:spcPts val="1200"/>
              </a:spcBef>
            </a:pPr>
            <a:r>
              <a:rPr lang="el-GR" sz="2400" i="1" dirty="0" smtClean="0"/>
              <a:t>10η διδακτική ώρα: </a:t>
            </a:r>
          </a:p>
          <a:p>
            <a:pPr>
              <a:buNone/>
            </a:pPr>
            <a:r>
              <a:rPr lang="el-GR" sz="2400" dirty="0" smtClean="0"/>
              <a:t>	Παράγοντες που επηρεάζουν τη χημική συμπεριφορά (Ηλεκτρόνια σθένους και ατομική ακτίνα). </a:t>
            </a:r>
          </a:p>
          <a:p>
            <a:pPr>
              <a:buNone/>
            </a:pPr>
            <a:r>
              <a:rPr lang="el-GR" sz="2400" dirty="0" smtClean="0"/>
              <a:t>	</a:t>
            </a:r>
            <a:r>
              <a:rPr lang="el-GR" sz="2400" u="sng" dirty="0" smtClean="0"/>
              <a:t>Δραστηριότητα: </a:t>
            </a:r>
          </a:p>
          <a:p>
            <a:pPr>
              <a:buNone/>
            </a:pPr>
            <a:r>
              <a:rPr lang="el-GR" sz="2400" dirty="0" smtClean="0"/>
              <a:t>	Προτείνεται οι μαθητές σε ομάδες να μελετήσουν πως μεταβάλλονται ιδιότητες όπως η ατομική ακτίνα και η </a:t>
            </a:r>
            <a:r>
              <a:rPr lang="el-GR" sz="2400" dirty="0" err="1" smtClean="0"/>
              <a:t>ηλεκτραρνητικότητα</a:t>
            </a:r>
            <a:r>
              <a:rPr lang="el-GR" sz="2400" dirty="0" smtClean="0"/>
              <a:t> αξιοποιώντας το </a:t>
            </a:r>
            <a:r>
              <a:rPr lang="el-GR" sz="2400" dirty="0" err="1" smtClean="0"/>
              <a:t>διαδραστικό</a:t>
            </a:r>
            <a:r>
              <a:rPr lang="el-GR" sz="2400" dirty="0" smtClean="0"/>
              <a:t> διαδικτυακό Περιοδικό Πίνακα.</a:t>
            </a:r>
            <a:endParaRPr lang="el-GR" sz="2400"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260648"/>
            <a:ext cx="8712968" cy="6408712"/>
          </a:xfrm>
        </p:spPr>
        <p:txBody>
          <a:bodyPr>
            <a:normAutofit fontScale="92500"/>
          </a:bodyPr>
          <a:lstStyle/>
          <a:p>
            <a:r>
              <a:rPr lang="el-GR" sz="2600" i="1" dirty="0" smtClean="0"/>
              <a:t>11η διδακτική ώρα: </a:t>
            </a:r>
          </a:p>
          <a:p>
            <a:pPr>
              <a:buNone/>
            </a:pPr>
            <a:r>
              <a:rPr lang="el-GR" sz="2600" dirty="0" smtClean="0"/>
              <a:t>	Αγωγιμότητα υδατικών διαλυμάτων και ερμηνεία της αγωγιμότητας: Ιόντα, ιοντικές ενώσεις, ηλεκτρόνια σθένους και εσωτερικά ηλεκτρόνια </a:t>
            </a:r>
          </a:p>
          <a:p>
            <a:pPr>
              <a:buNone/>
            </a:pPr>
            <a:r>
              <a:rPr lang="el-GR" sz="2600" dirty="0" smtClean="0"/>
              <a:t>	</a:t>
            </a:r>
            <a:r>
              <a:rPr lang="el-GR" sz="2600" u="sng" dirty="0" smtClean="0">
                <a:solidFill>
                  <a:srgbClr val="00B050"/>
                </a:solidFill>
              </a:rPr>
              <a:t>Δραστηριότητα: </a:t>
            </a:r>
          </a:p>
          <a:p>
            <a:pPr>
              <a:buNone/>
            </a:pPr>
            <a:r>
              <a:rPr lang="el-GR" sz="2600" dirty="0" smtClean="0"/>
              <a:t>	Οι μαθητές σε ομάδες να ταξινομήσουν χημικές ενώσεων με βάση τη διάλυση τους στο νερό και τη μέτρηση της αγωγιμότητας των διαλυμάτων που προκύπτουν. Προτείνεται να χρησιμοποιηθούν τα υλικά: ζάχαρη, αλάτι, αποφρακτικό αποχετεύσεων, οινόπνευμα, νερό βρύσης, αποσταγμένο νερό. </a:t>
            </a:r>
          </a:p>
          <a:p>
            <a:pPr>
              <a:spcBef>
                <a:spcPts val="1200"/>
              </a:spcBef>
              <a:buNone/>
            </a:pPr>
            <a:r>
              <a:rPr lang="el-GR" i="1" dirty="0" smtClean="0"/>
              <a:t>	</a:t>
            </a:r>
            <a:r>
              <a:rPr lang="el-GR" sz="2600" i="1" dirty="0" smtClean="0"/>
              <a:t>Εναλλακτικά </a:t>
            </a:r>
          </a:p>
          <a:p>
            <a:pPr>
              <a:spcBef>
                <a:spcPts val="1200"/>
              </a:spcBef>
              <a:buNone/>
            </a:pPr>
            <a:r>
              <a:rPr lang="el-GR" sz="2600" i="1" dirty="0" smtClean="0"/>
              <a:t>	</a:t>
            </a:r>
            <a:r>
              <a:rPr lang="el-GR" sz="2600" dirty="0" smtClean="0"/>
              <a:t>Αξιοποίηση της προσομοίωσης «Διάλυμα ζάχαρης και αλατιού», η οποία συνοδεύεται και από τη σωματιδιακή ερμηνεία. </a:t>
            </a:r>
            <a:r>
              <a:rPr lang="en-GB" sz="1800" dirty="0" smtClean="0"/>
              <a:t>http://phet.colorado.edu/el/simulation/legacy/sugar-and-salt-solutions </a:t>
            </a:r>
          </a:p>
          <a:p>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23</a:t>
            </a:fld>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332656"/>
            <a:ext cx="8712968" cy="6264696"/>
          </a:xfrm>
        </p:spPr>
        <p:txBody>
          <a:bodyPr>
            <a:normAutofit/>
          </a:bodyPr>
          <a:lstStyle/>
          <a:p>
            <a:pPr>
              <a:lnSpc>
                <a:spcPct val="110000"/>
              </a:lnSpc>
            </a:pPr>
            <a:r>
              <a:rPr lang="el-GR" sz="2400" i="1" dirty="0" smtClean="0"/>
              <a:t>12η διδακτική ώρα: </a:t>
            </a:r>
          </a:p>
          <a:p>
            <a:pPr>
              <a:lnSpc>
                <a:spcPct val="110000"/>
              </a:lnSpc>
              <a:buNone/>
            </a:pPr>
            <a:r>
              <a:rPr lang="el-GR" sz="2400" dirty="0" smtClean="0"/>
              <a:t>	Ο χημικός δεσμός. Περιγραφή του τρόπου δημιουργίας του ιοντικού δεσμού. Ιοντικές ενώσεις μεταξύ μετάλλων-αμέταλλων. Χημικοί Τύποι και αναλογία ιόντων στο κρυσταλλικό πλέγμα. </a:t>
            </a:r>
          </a:p>
          <a:p>
            <a:pPr>
              <a:lnSpc>
                <a:spcPct val="110000"/>
              </a:lnSpc>
              <a:spcBef>
                <a:spcPts val="1200"/>
              </a:spcBef>
            </a:pPr>
            <a:r>
              <a:rPr lang="el-GR" sz="2400" i="1" dirty="0" smtClean="0"/>
              <a:t>13η και 14η διδακτική ώρα: </a:t>
            </a:r>
          </a:p>
          <a:p>
            <a:pPr>
              <a:lnSpc>
                <a:spcPct val="110000"/>
              </a:lnSpc>
              <a:buNone/>
            </a:pPr>
            <a:r>
              <a:rPr lang="el-GR" sz="2400" dirty="0" smtClean="0"/>
              <a:t>	Περιγραφή του τρόπου δημιουργίας του μη πολωμένου και του πολωμένου ομοιοπολικού δεσμού, Χημικοί Τύποι. </a:t>
            </a:r>
          </a:p>
          <a:p>
            <a:pPr>
              <a:lnSpc>
                <a:spcPct val="110000"/>
              </a:lnSpc>
              <a:spcBef>
                <a:spcPts val="1200"/>
              </a:spcBef>
            </a:pPr>
            <a:r>
              <a:rPr lang="el-GR" sz="2400" i="1" dirty="0" smtClean="0"/>
              <a:t>15η διδακτική ώρα: </a:t>
            </a:r>
          </a:p>
          <a:p>
            <a:pPr>
              <a:lnSpc>
                <a:spcPct val="110000"/>
              </a:lnSpc>
              <a:buNone/>
            </a:pPr>
            <a:r>
              <a:rPr lang="el-GR" sz="2400" dirty="0" smtClean="0"/>
              <a:t>	Σχετική μοριακή μάζα, υπολογισμός σχετικής μοριακής μάζας χημικών ενώσεων από τις σχετικές ατομικές μάζες των συστατικών τους στοιχείων. </a:t>
            </a:r>
          </a:p>
          <a:p>
            <a:pPr>
              <a:lnSpc>
                <a:spcPct val="110000"/>
              </a:lnSpc>
            </a:pPr>
            <a:endParaRPr lang="el-GR" sz="2400" dirty="0" smtClean="0"/>
          </a:p>
          <a:p>
            <a:pPr>
              <a:lnSpc>
                <a:spcPct val="110000"/>
              </a:lnSpc>
            </a:pPr>
            <a:endParaRPr lang="el-GR" sz="2400"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24</a:t>
            </a:fld>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908720"/>
            <a:ext cx="8712968" cy="5688632"/>
          </a:xfrm>
        </p:spPr>
        <p:txBody>
          <a:bodyPr>
            <a:normAutofit/>
          </a:bodyPr>
          <a:lstStyle/>
          <a:p>
            <a:r>
              <a:rPr lang="el-GR" sz="2400" i="1" dirty="0" smtClean="0"/>
              <a:t>16η και 17η διδακτική ώρα: </a:t>
            </a:r>
          </a:p>
          <a:p>
            <a:pPr>
              <a:buNone/>
            </a:pPr>
            <a:r>
              <a:rPr lang="el-GR" sz="2400" dirty="0" smtClean="0"/>
              <a:t>	Οι τύποι των ιόντων και οι ονομασίες τους. Ο αριθμός οξείδωσης. Εύρεση του αριθμού οξείδωσης. Γραφή μοριακών τύπων ανόργανων χημικών ενώσεων. </a:t>
            </a:r>
          </a:p>
          <a:p>
            <a:pPr>
              <a:spcBef>
                <a:spcPts val="1200"/>
              </a:spcBef>
            </a:pPr>
            <a:r>
              <a:rPr lang="el-GR" sz="2400" i="1" dirty="0" smtClean="0"/>
              <a:t>18η διδακτική ώρα: </a:t>
            </a:r>
          </a:p>
          <a:p>
            <a:pPr>
              <a:buNone/>
            </a:pPr>
            <a:r>
              <a:rPr lang="el-GR" sz="2400" dirty="0" smtClean="0"/>
              <a:t>	Ονοματολογία ανόργανων χημικών ενώσεων. </a:t>
            </a:r>
          </a:p>
          <a:p>
            <a:pPr lvl="1"/>
            <a:r>
              <a:rPr lang="el-GR" sz="2400" dirty="0" smtClean="0"/>
              <a:t>Μπορεί να αξιοποιηθεί το διδακτικό υλικό «Παιχνίδι ονοματολογίας ανόργανων ενώσεων» </a:t>
            </a:r>
          </a:p>
          <a:p>
            <a:pPr>
              <a:buNone/>
            </a:pPr>
            <a:r>
              <a:rPr lang="el-GR" sz="1400" dirty="0" smtClean="0"/>
              <a:t>          </a:t>
            </a:r>
            <a:r>
              <a:rPr lang="en-GB" sz="1400" dirty="0" smtClean="0"/>
              <a:t>http://photodentro.edu.gr/aggregator/lo/photodentro-lor-8521-2608 	</a:t>
            </a:r>
          </a:p>
          <a:p>
            <a:pPr>
              <a:buNone/>
            </a:pPr>
            <a:r>
              <a:rPr lang="el-GR" dirty="0" smtClean="0"/>
              <a:t>	</a:t>
            </a:r>
          </a:p>
          <a:p>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404664"/>
            <a:ext cx="8229600" cy="6264696"/>
          </a:xfrm>
        </p:spPr>
        <p:txBody>
          <a:bodyPr>
            <a:noAutofit/>
          </a:bodyPr>
          <a:lstStyle/>
          <a:p>
            <a:pPr>
              <a:buNone/>
            </a:pPr>
            <a:r>
              <a:rPr lang="el-GR" sz="2400" b="1" dirty="0" smtClean="0"/>
              <a:t>	</a:t>
            </a:r>
            <a:r>
              <a:rPr lang="el-GR" sz="2400" b="1" u="sng" dirty="0" smtClean="0"/>
              <a:t>Κεφάλαιο 3</a:t>
            </a:r>
            <a:r>
              <a:rPr lang="el-GR" sz="2400" b="1" u="sng" baseline="30000" dirty="0" smtClean="0"/>
              <a:t>ο</a:t>
            </a:r>
            <a:r>
              <a:rPr lang="el-GR" sz="2400" b="1" baseline="30000" dirty="0" smtClean="0"/>
              <a:t>  </a:t>
            </a:r>
            <a:r>
              <a:rPr lang="el-GR" sz="2400" b="1" dirty="0" smtClean="0"/>
              <a:t>(11 διδακτικές ώρες) </a:t>
            </a:r>
          </a:p>
          <a:p>
            <a:pPr>
              <a:buNone/>
            </a:pPr>
            <a:r>
              <a:rPr lang="el-GR" sz="2400" b="1" dirty="0" smtClean="0"/>
              <a:t>	3.5 Χημικές Αντιδράσεις </a:t>
            </a:r>
          </a:p>
          <a:p>
            <a:r>
              <a:rPr lang="el-GR" sz="2400" u="sng" dirty="0" smtClean="0"/>
              <a:t>Βασικές προτεινόμενες αλλαγές</a:t>
            </a:r>
          </a:p>
          <a:p>
            <a:pPr>
              <a:buNone/>
            </a:pPr>
            <a:r>
              <a:rPr lang="el-GR" sz="2400" i="1" dirty="0" smtClean="0"/>
              <a:t>	1η διδακτική ώρα: </a:t>
            </a:r>
          </a:p>
          <a:p>
            <a:pPr>
              <a:buNone/>
            </a:pPr>
            <a:r>
              <a:rPr lang="el-GR" sz="2400" b="1" dirty="0" smtClean="0">
                <a:solidFill>
                  <a:srgbClr val="00B050"/>
                </a:solidFill>
              </a:rPr>
              <a:t>	Εργαστηριακή άσκηση: </a:t>
            </a:r>
            <a:r>
              <a:rPr lang="el-GR" sz="2400" dirty="0" smtClean="0"/>
              <a:t>«Χαρακτηριστικές χημικές αντιδράσεις». Προτείνονται : </a:t>
            </a:r>
          </a:p>
          <a:p>
            <a:pPr>
              <a:buNone/>
            </a:pPr>
            <a:r>
              <a:rPr lang="el-GR" sz="2200" dirty="0" smtClean="0"/>
              <a:t>	- Καύση σύρματος </a:t>
            </a:r>
            <a:r>
              <a:rPr lang="el-GR" sz="2200" dirty="0" err="1" smtClean="0"/>
              <a:t>Mg</a:t>
            </a:r>
            <a:r>
              <a:rPr lang="el-GR" sz="2200" dirty="0" smtClean="0"/>
              <a:t> και μελέτη παραγόμενου </a:t>
            </a:r>
            <a:r>
              <a:rPr lang="el-GR" sz="2200" dirty="0" err="1" smtClean="0"/>
              <a:t>MgO</a:t>
            </a:r>
            <a:r>
              <a:rPr lang="el-GR" sz="2200" dirty="0" smtClean="0"/>
              <a:t>. </a:t>
            </a:r>
          </a:p>
          <a:p>
            <a:pPr>
              <a:buNone/>
            </a:pPr>
            <a:r>
              <a:rPr lang="el-GR" sz="2200" dirty="0" smtClean="0"/>
              <a:t>	- Απλές αντικαταστάσεις π.χ. </a:t>
            </a:r>
            <a:r>
              <a:rPr lang="el-GR" sz="2200" dirty="0" err="1" smtClean="0"/>
              <a:t>Μg</a:t>
            </a:r>
            <a:r>
              <a:rPr lang="el-GR" sz="2200" dirty="0" smtClean="0"/>
              <a:t> ή </a:t>
            </a:r>
            <a:r>
              <a:rPr lang="el-GR" sz="2200" dirty="0" err="1" smtClean="0"/>
              <a:t>Zn</a:t>
            </a:r>
            <a:r>
              <a:rPr lang="el-GR" sz="2200" dirty="0" smtClean="0"/>
              <a:t> με </a:t>
            </a:r>
            <a:r>
              <a:rPr lang="el-GR" sz="2200" dirty="0" err="1" smtClean="0"/>
              <a:t>HCl</a:t>
            </a:r>
            <a:r>
              <a:rPr lang="el-GR" sz="2200" dirty="0" smtClean="0"/>
              <a:t> και </a:t>
            </a:r>
            <a:r>
              <a:rPr lang="el-GR" sz="2200" dirty="0" err="1" smtClean="0"/>
              <a:t>Fe</a:t>
            </a:r>
            <a:r>
              <a:rPr lang="el-GR" sz="2200" dirty="0" smtClean="0"/>
              <a:t> (καρφί) σε διάλυμα CuSO</a:t>
            </a:r>
            <a:r>
              <a:rPr lang="el-GR" sz="2200" baseline="-25000" dirty="0" smtClean="0"/>
              <a:t>4</a:t>
            </a:r>
            <a:r>
              <a:rPr lang="el-GR" sz="2200" dirty="0" smtClean="0"/>
              <a:t>. </a:t>
            </a:r>
          </a:p>
          <a:p>
            <a:pPr>
              <a:buNone/>
            </a:pPr>
            <a:r>
              <a:rPr lang="el-GR" sz="2200" dirty="0" smtClean="0"/>
              <a:t>	- Διπλές αντικαταστάσεις π.χ. </a:t>
            </a:r>
            <a:r>
              <a:rPr lang="en-GB" sz="2200" dirty="0" smtClean="0"/>
              <a:t>AgNO</a:t>
            </a:r>
            <a:r>
              <a:rPr lang="en-GB" sz="2200" baseline="-25000" dirty="0" smtClean="0"/>
              <a:t>3</a:t>
            </a:r>
            <a:r>
              <a:rPr lang="en-GB" sz="2200" dirty="0" smtClean="0"/>
              <a:t>+KI, AgNO</a:t>
            </a:r>
            <a:r>
              <a:rPr lang="en-GB" sz="2200" baseline="-25000" dirty="0" smtClean="0"/>
              <a:t>3</a:t>
            </a:r>
            <a:r>
              <a:rPr lang="en-GB" sz="2200" dirty="0" smtClean="0"/>
              <a:t>+K</a:t>
            </a:r>
            <a:r>
              <a:rPr lang="en-GB" sz="2200" baseline="-25000" dirty="0" smtClean="0"/>
              <a:t>2</a:t>
            </a:r>
            <a:r>
              <a:rPr lang="en-GB" sz="2200" dirty="0" smtClean="0"/>
              <a:t>Cr2O</a:t>
            </a:r>
            <a:r>
              <a:rPr lang="en-GB" sz="2200" baseline="-25000" dirty="0" smtClean="0"/>
              <a:t>7</a:t>
            </a:r>
            <a:r>
              <a:rPr lang="en-GB" sz="2200" dirty="0" smtClean="0"/>
              <a:t> </a:t>
            </a:r>
            <a:r>
              <a:rPr lang="el-GR" sz="2200" dirty="0" smtClean="0"/>
              <a:t>ή </a:t>
            </a:r>
            <a:r>
              <a:rPr lang="en-GB" sz="2200" dirty="0" smtClean="0"/>
              <a:t>K</a:t>
            </a:r>
            <a:r>
              <a:rPr lang="en-GB" sz="2200" baseline="-25000" dirty="0" smtClean="0"/>
              <a:t>2</a:t>
            </a:r>
            <a:r>
              <a:rPr lang="en-GB" sz="2200" dirty="0" smtClean="0"/>
              <a:t>CrO</a:t>
            </a:r>
            <a:r>
              <a:rPr lang="en-GB" sz="2200" baseline="-25000" dirty="0" smtClean="0"/>
              <a:t>4</a:t>
            </a:r>
            <a:r>
              <a:rPr lang="en-GB" sz="2200" dirty="0" smtClean="0"/>
              <a:t>, CuSO</a:t>
            </a:r>
            <a:r>
              <a:rPr lang="en-GB" sz="2200" baseline="-25000" dirty="0" smtClean="0"/>
              <a:t>4</a:t>
            </a:r>
            <a:r>
              <a:rPr lang="en-GB" sz="2200" dirty="0" smtClean="0"/>
              <a:t>+NaOH, Na</a:t>
            </a:r>
            <a:r>
              <a:rPr lang="en-GB" sz="2200" baseline="-25000" dirty="0" smtClean="0"/>
              <a:t>2</a:t>
            </a:r>
            <a:r>
              <a:rPr lang="en-GB" sz="2200" dirty="0" smtClean="0"/>
              <a:t>CO</a:t>
            </a:r>
            <a:r>
              <a:rPr lang="en-GB" sz="2200" baseline="-25000" dirty="0" smtClean="0"/>
              <a:t>3</a:t>
            </a:r>
            <a:r>
              <a:rPr lang="en-GB" sz="2200" dirty="0" smtClean="0"/>
              <a:t> + </a:t>
            </a:r>
            <a:r>
              <a:rPr lang="en-GB" sz="2200" dirty="0" err="1" smtClean="0"/>
              <a:t>HCl</a:t>
            </a:r>
            <a:r>
              <a:rPr lang="en-GB" sz="2200" dirty="0" smtClean="0"/>
              <a:t> </a:t>
            </a:r>
          </a:p>
          <a:p>
            <a:pPr>
              <a:buNone/>
            </a:pPr>
            <a:r>
              <a:rPr lang="el-GR" sz="2200" dirty="0" smtClean="0"/>
              <a:t>	- Εξουδετερώσεις όπως </a:t>
            </a:r>
            <a:r>
              <a:rPr lang="el-GR" sz="2200" dirty="0" err="1" smtClean="0"/>
              <a:t>ΗCl+ΝαΟΗ</a:t>
            </a:r>
            <a:r>
              <a:rPr lang="el-GR" sz="2200" dirty="0" smtClean="0"/>
              <a:t> (χωρίς ορατό αποτέλεσμα και με ορατό αποτέλεσμα με χρήση δείκτη). </a:t>
            </a:r>
          </a:p>
          <a:p>
            <a:r>
              <a:rPr lang="el-GR" sz="2200" dirty="0" smtClean="0">
                <a:latin typeface="Arial Unicode MS"/>
                <a:ea typeface="Arial Unicode MS"/>
                <a:cs typeface="Arial Unicode MS"/>
              </a:rPr>
              <a:t>☛  </a:t>
            </a:r>
            <a:r>
              <a:rPr lang="el-GR" sz="2200" dirty="0" smtClean="0"/>
              <a:t>Οι αντιδράσεις να αναπαρασταθούν με χημικές εξισώσεων στις οποίες θα σημειώνονται και οι παρατηρούμενες μεταβολές. 	</a:t>
            </a:r>
          </a:p>
          <a:p>
            <a:endParaRPr lang="el-GR" sz="2400"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76672"/>
            <a:ext cx="8229600" cy="5530619"/>
          </a:xfrm>
        </p:spPr>
        <p:txBody>
          <a:bodyPr>
            <a:normAutofit/>
          </a:bodyPr>
          <a:lstStyle/>
          <a:p>
            <a:pPr>
              <a:buNone/>
            </a:pPr>
            <a:r>
              <a:rPr lang="el-GR" b="1" dirty="0" smtClean="0"/>
              <a:t>	</a:t>
            </a:r>
            <a:r>
              <a:rPr lang="el-GR" b="1" u="sng" dirty="0" smtClean="0"/>
              <a:t>Κεφάλαιο 4</a:t>
            </a:r>
            <a:r>
              <a:rPr lang="en-GB" b="1" u="sng" dirty="0" smtClean="0"/>
              <a:t>o</a:t>
            </a:r>
            <a:r>
              <a:rPr lang="el-GR" b="1" dirty="0" smtClean="0"/>
              <a:t> </a:t>
            </a:r>
            <a:r>
              <a:rPr lang="el-GR" sz="2800" b="1" dirty="0" smtClean="0"/>
              <a:t>(11 διδακτικές ώρες) </a:t>
            </a:r>
            <a:endParaRPr lang="el-GR" b="1" dirty="0" smtClean="0"/>
          </a:p>
          <a:p>
            <a:pPr>
              <a:spcBef>
                <a:spcPts val="1200"/>
              </a:spcBef>
            </a:pPr>
            <a:r>
              <a:rPr lang="el-GR" b="1" dirty="0" smtClean="0"/>
              <a:t>4.1 Βασικές έννοιες για τους χημικούς υπολογισμούς: σχετική ατομική μάζα, σχετική μοριακή μάζα, </a:t>
            </a:r>
            <a:r>
              <a:rPr lang="el-GR" b="1" dirty="0" err="1" smtClean="0"/>
              <a:t>mol</a:t>
            </a:r>
            <a:r>
              <a:rPr lang="el-GR" b="1" dirty="0" smtClean="0"/>
              <a:t>, αριθμός </a:t>
            </a:r>
            <a:r>
              <a:rPr lang="el-GR" b="1" dirty="0" err="1" smtClean="0"/>
              <a:t>Avogadro</a:t>
            </a:r>
            <a:r>
              <a:rPr lang="el-GR" b="1" dirty="0" smtClean="0"/>
              <a:t>, γραμμομοριακός όγκος </a:t>
            </a:r>
          </a:p>
          <a:p>
            <a:pPr>
              <a:spcBef>
                <a:spcPts val="1200"/>
              </a:spcBef>
            </a:pPr>
            <a:r>
              <a:rPr lang="el-GR" b="1" dirty="0" smtClean="0"/>
              <a:t>4.2 «Καταστατική εξίσωση των αερίων» </a:t>
            </a:r>
          </a:p>
          <a:p>
            <a:pPr>
              <a:spcBef>
                <a:spcPts val="1200"/>
              </a:spcBef>
            </a:pPr>
            <a:r>
              <a:rPr lang="el-GR" b="1" dirty="0" smtClean="0"/>
              <a:t>4.3 «Συγκέντρωση διαλύματος – αραίωση, ανάμειξη διαλυμάτων» 	</a:t>
            </a:r>
          </a:p>
          <a:p>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27</a:t>
            </a:fld>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6192688"/>
          </a:xfrm>
        </p:spPr>
        <p:txBody>
          <a:bodyPr>
            <a:normAutofit fontScale="92500" lnSpcReduction="20000"/>
          </a:bodyPr>
          <a:lstStyle/>
          <a:p>
            <a:pPr>
              <a:lnSpc>
                <a:spcPct val="110000"/>
              </a:lnSpc>
              <a:buNone/>
            </a:pPr>
            <a:r>
              <a:rPr lang="el-GR" sz="2800" dirty="0" smtClean="0"/>
              <a:t>	</a:t>
            </a:r>
            <a:r>
              <a:rPr lang="el-GR" sz="2600" u="sng" dirty="0" smtClean="0"/>
              <a:t>Βασικές προτεινόμενες αλλαγές</a:t>
            </a:r>
          </a:p>
          <a:p>
            <a:pPr>
              <a:lnSpc>
                <a:spcPct val="110000"/>
              </a:lnSpc>
            </a:pPr>
            <a:r>
              <a:rPr lang="el-GR" sz="2600" dirty="0" smtClean="0"/>
              <a:t>Η ενότητα 4.4 «</a:t>
            </a:r>
            <a:r>
              <a:rPr lang="el-GR" sz="2600" dirty="0" err="1" smtClean="0"/>
              <a:t>Στοιχειομετρικοί</a:t>
            </a:r>
            <a:r>
              <a:rPr lang="el-GR" sz="2600" dirty="0" smtClean="0"/>
              <a:t> υπολογισμοί» του 4ου κεφαλαίου «Στοιχειομετρία» θα διδαχθεί στη Β΄ τάξη του ημερησίου γενικού λυκείου, από το σχολικό έτος 2017-18. 	</a:t>
            </a:r>
          </a:p>
          <a:p>
            <a:pPr>
              <a:lnSpc>
                <a:spcPct val="110000"/>
              </a:lnSpc>
              <a:spcBef>
                <a:spcPts val="1200"/>
              </a:spcBef>
            </a:pPr>
            <a:r>
              <a:rPr lang="el-GR" sz="2600" dirty="0" smtClean="0"/>
              <a:t>Για την καλύτερη κατανόηση της καταστατικής εξίσωσης των αερίων  και της μοριακής ερμηνείας της πίεσης θα διδαχθούν οι νόμοι του </a:t>
            </a:r>
            <a:r>
              <a:rPr lang="el-GR" sz="2600" dirty="0" err="1" smtClean="0"/>
              <a:t>Charles</a:t>
            </a:r>
            <a:r>
              <a:rPr lang="el-GR" sz="2600" dirty="0" smtClean="0"/>
              <a:t>, του </a:t>
            </a:r>
            <a:r>
              <a:rPr lang="el-GR" sz="2600" dirty="0" err="1" smtClean="0"/>
              <a:t>Boyle</a:t>
            </a:r>
            <a:r>
              <a:rPr lang="el-GR" sz="2600" dirty="0" smtClean="0"/>
              <a:t> και του </a:t>
            </a:r>
            <a:r>
              <a:rPr lang="el-GR" sz="2600" dirty="0" err="1" smtClean="0"/>
              <a:t>Gay</a:t>
            </a:r>
            <a:r>
              <a:rPr lang="el-GR" sz="2600" dirty="0" smtClean="0"/>
              <a:t>-</a:t>
            </a:r>
            <a:r>
              <a:rPr lang="el-GR" sz="2600" dirty="0" err="1" smtClean="0"/>
              <a:t>Lussac</a:t>
            </a:r>
            <a:r>
              <a:rPr lang="el-GR" sz="2600" dirty="0" smtClean="0"/>
              <a:t>.  Επίσης, προτείνεται να αξιοποιηθεί η προσομοίωση «Ιδιότητες Αερίου» </a:t>
            </a:r>
          </a:p>
          <a:p>
            <a:pPr>
              <a:lnSpc>
                <a:spcPct val="110000"/>
              </a:lnSpc>
              <a:buNone/>
            </a:pPr>
            <a:r>
              <a:rPr lang="el-GR" dirty="0" smtClean="0"/>
              <a:t>	</a:t>
            </a:r>
            <a:r>
              <a:rPr lang="en-GB" sz="1600" dirty="0" smtClean="0"/>
              <a:t>http://phet.colorado.edu/el/simulation/legacy/gas-properties </a:t>
            </a:r>
          </a:p>
          <a:p>
            <a:pPr>
              <a:lnSpc>
                <a:spcPct val="110000"/>
              </a:lnSpc>
              <a:buNone/>
            </a:pPr>
            <a:r>
              <a:rPr lang="el-GR" dirty="0" smtClean="0"/>
              <a:t>	</a:t>
            </a:r>
            <a:r>
              <a:rPr lang="el-GR" sz="2600" dirty="0" smtClean="0"/>
              <a:t>και το βίντεο «Προσδιορισμός της σχετικής μοριακής μάζας αερίου με ζύγιση ορισμένου όγκου αερίου» </a:t>
            </a:r>
          </a:p>
          <a:p>
            <a:pPr>
              <a:lnSpc>
                <a:spcPct val="110000"/>
              </a:lnSpc>
              <a:buNone/>
            </a:pPr>
            <a:r>
              <a:rPr lang="el-GR" dirty="0" smtClean="0"/>
              <a:t>	</a:t>
            </a:r>
            <a:r>
              <a:rPr lang="en-GB" sz="1600" dirty="0" smtClean="0"/>
              <a:t>http://www.rsc.org/learn-chemistry/resource/res00000832/determining-relative-molecular-masses-by-weighing-gases#!cmpid=CMP00000938 	</a:t>
            </a:r>
          </a:p>
          <a:p>
            <a:pPr>
              <a:lnSpc>
                <a:spcPct val="110000"/>
              </a:lnSpc>
            </a:pPr>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481328"/>
            <a:ext cx="8640960" cy="4972008"/>
          </a:xfrm>
        </p:spPr>
        <p:txBody>
          <a:bodyPr>
            <a:normAutofit fontScale="77500" lnSpcReduction="20000"/>
          </a:bodyPr>
          <a:lstStyle/>
          <a:p>
            <a:pPr>
              <a:buNone/>
            </a:pPr>
            <a:r>
              <a:rPr lang="el-GR" b="1" dirty="0" smtClean="0"/>
              <a:t>	</a:t>
            </a:r>
            <a:r>
              <a:rPr lang="el-GR" sz="3100" b="1" u="sng" dirty="0" smtClean="0"/>
              <a:t>Κεφάλαιο 2</a:t>
            </a:r>
            <a:r>
              <a:rPr lang="el-GR" sz="3100" b="1" u="sng" baseline="30000" dirty="0" smtClean="0"/>
              <a:t>ο</a:t>
            </a:r>
            <a:r>
              <a:rPr lang="en-GB" sz="3100" b="1" dirty="0" smtClean="0"/>
              <a:t> </a:t>
            </a:r>
            <a:r>
              <a:rPr lang="el-GR" sz="3100" b="1" dirty="0" smtClean="0"/>
              <a:t> (20 διδακτικές ώρες) 	</a:t>
            </a:r>
          </a:p>
          <a:p>
            <a:r>
              <a:rPr lang="el-GR" sz="3100" b="1" dirty="0" smtClean="0"/>
              <a:t>2.1 Πετρέλαιο - Προϊόντα πετρελαίου. Βενζίνη. Καύση-καύσιμα. </a:t>
            </a:r>
          </a:p>
          <a:p>
            <a:pPr>
              <a:buNone/>
            </a:pPr>
            <a:r>
              <a:rPr lang="el-GR" sz="2400" dirty="0" smtClean="0"/>
              <a:t>	      </a:t>
            </a:r>
            <a:r>
              <a:rPr lang="el-GR" sz="2800" dirty="0" smtClean="0"/>
              <a:t>Στην παράγραφο για τον αριθμό οκτανίου να διδαχθεί ονοματολογία και ισομέρεια των </a:t>
            </a:r>
            <a:r>
              <a:rPr lang="el-GR" sz="2800" dirty="0" err="1" smtClean="0"/>
              <a:t>αλκανίων</a:t>
            </a:r>
            <a:r>
              <a:rPr lang="el-GR" sz="2800" dirty="0" smtClean="0"/>
              <a:t>.</a:t>
            </a:r>
            <a:endParaRPr lang="el-GR" sz="2800" b="1" dirty="0" smtClean="0"/>
          </a:p>
          <a:p>
            <a:r>
              <a:rPr lang="el-GR" sz="3100" b="1" dirty="0" smtClean="0"/>
              <a:t>2.2 Νάφθα – Πετροχημικά. </a:t>
            </a:r>
          </a:p>
          <a:p>
            <a:r>
              <a:rPr lang="el-GR" sz="3100" b="1" dirty="0" smtClean="0"/>
              <a:t>2.3 </a:t>
            </a:r>
            <a:r>
              <a:rPr lang="el-GR" sz="3100" b="1" dirty="0" err="1" smtClean="0"/>
              <a:t>Αλκάνια</a:t>
            </a:r>
            <a:r>
              <a:rPr lang="el-GR" sz="3100" b="1" dirty="0" smtClean="0"/>
              <a:t> - Μεθάνιο, φυσικό αέριο, βιοαέριο. </a:t>
            </a:r>
          </a:p>
          <a:p>
            <a:pPr>
              <a:buNone/>
            </a:pPr>
            <a:r>
              <a:rPr lang="el-GR" dirty="0" smtClean="0"/>
              <a:t>  </a:t>
            </a:r>
            <a:r>
              <a:rPr lang="el-GR" sz="2400" dirty="0" smtClean="0"/>
              <a:t>       </a:t>
            </a:r>
            <a:r>
              <a:rPr lang="el-GR" sz="2800" u="sng" dirty="0" smtClean="0"/>
              <a:t>Να μη διδαχθεί </a:t>
            </a:r>
            <a:r>
              <a:rPr lang="el-GR" sz="2800" dirty="0" smtClean="0"/>
              <a:t>η υποκατάσταση (των </a:t>
            </a:r>
            <a:r>
              <a:rPr lang="el-GR" sz="2800" dirty="0" err="1" smtClean="0"/>
              <a:t>αλκανίων</a:t>
            </a:r>
            <a:r>
              <a:rPr lang="el-GR" sz="2800" dirty="0" smtClean="0"/>
              <a:t>). </a:t>
            </a:r>
          </a:p>
          <a:p>
            <a:r>
              <a:rPr lang="el-GR" sz="3100" b="1" dirty="0" smtClean="0"/>
              <a:t>2.4 Καυσαέρια- καταλύτες αυτοκινήτων. </a:t>
            </a:r>
          </a:p>
          <a:p>
            <a:r>
              <a:rPr lang="el-GR" sz="3100" b="1" dirty="0" smtClean="0"/>
              <a:t>2.5 Αλκένια – </a:t>
            </a:r>
            <a:r>
              <a:rPr lang="el-GR" sz="3100" b="1" dirty="0" err="1" smtClean="0"/>
              <a:t>αιθένιο</a:t>
            </a:r>
            <a:r>
              <a:rPr lang="el-GR" sz="3100" b="1" dirty="0" smtClean="0"/>
              <a:t> ή αιθυλένιο. </a:t>
            </a:r>
          </a:p>
          <a:p>
            <a:pPr>
              <a:buNone/>
            </a:pPr>
            <a:r>
              <a:rPr lang="el-GR" sz="2800" dirty="0" smtClean="0"/>
              <a:t>    	Να διδαχθούν ονοματολογία και ισομέρεια αλκενίων</a:t>
            </a:r>
            <a:endParaRPr lang="el-GR" sz="2800" b="1" dirty="0" smtClean="0"/>
          </a:p>
          <a:p>
            <a:r>
              <a:rPr lang="el-GR" sz="3100" b="1" dirty="0" smtClean="0"/>
              <a:t>2.6 </a:t>
            </a:r>
            <a:r>
              <a:rPr lang="el-GR" sz="3100" b="1" dirty="0" err="1" smtClean="0"/>
              <a:t>Αλκίνια</a:t>
            </a:r>
            <a:r>
              <a:rPr lang="el-GR" sz="3100" b="1" dirty="0" smtClean="0"/>
              <a:t> - </a:t>
            </a:r>
            <a:r>
              <a:rPr lang="el-GR" sz="3100" b="1" dirty="0" err="1" smtClean="0"/>
              <a:t>αιθίνιο</a:t>
            </a:r>
            <a:r>
              <a:rPr lang="el-GR" sz="3100" b="1" dirty="0" smtClean="0"/>
              <a:t> ή ακετυλένιο </a:t>
            </a:r>
          </a:p>
          <a:p>
            <a:pPr>
              <a:buNone/>
            </a:pPr>
            <a:r>
              <a:rPr lang="el-GR" b="1" dirty="0" smtClean="0"/>
              <a:t>  </a:t>
            </a:r>
            <a:r>
              <a:rPr lang="el-GR" sz="2400" b="1" dirty="0" smtClean="0"/>
              <a:t> </a:t>
            </a:r>
            <a:r>
              <a:rPr lang="el-GR" sz="2400" dirty="0" smtClean="0"/>
              <a:t> 	</a:t>
            </a:r>
            <a:r>
              <a:rPr lang="el-GR" sz="2800" dirty="0" smtClean="0"/>
              <a:t>Να διδαχθούν ονοματολογία και ισομέρεια </a:t>
            </a:r>
            <a:r>
              <a:rPr lang="el-GR" sz="2800" dirty="0" err="1" smtClean="0"/>
              <a:t>αλκινίων</a:t>
            </a:r>
            <a:endParaRPr lang="el-GR" sz="2800" dirty="0" smtClean="0"/>
          </a:p>
          <a:p>
            <a:pPr>
              <a:buNone/>
            </a:pPr>
            <a:r>
              <a:rPr lang="el-GR" sz="2800" dirty="0" smtClean="0"/>
              <a:t>         </a:t>
            </a:r>
            <a:r>
              <a:rPr lang="el-GR" sz="2800" u="sng" dirty="0" smtClean="0"/>
              <a:t>Να μην διδαχθεί</a:t>
            </a:r>
            <a:r>
              <a:rPr lang="el-GR" sz="2800" dirty="0" smtClean="0"/>
              <a:t> η υποενότητα «γ. Πολυμερισμός» </a:t>
            </a:r>
          </a:p>
          <a:p>
            <a:endParaRPr lang="el-GR" dirty="0"/>
          </a:p>
        </p:txBody>
      </p:sp>
      <p:sp>
        <p:nvSpPr>
          <p:cNvPr id="3" name="2 - Τίτλος"/>
          <p:cNvSpPr>
            <a:spLocks noGrp="1"/>
          </p:cNvSpPr>
          <p:nvPr>
            <p:ph type="title"/>
          </p:nvPr>
        </p:nvSpPr>
        <p:spPr/>
        <p:txBody>
          <a:bodyPr>
            <a:normAutofit fontScale="90000"/>
          </a:bodyPr>
          <a:lstStyle/>
          <a:p>
            <a:pPr algn="ctr"/>
            <a:r>
              <a:rPr lang="el-GR" dirty="0" smtClean="0">
                <a:solidFill>
                  <a:srgbClr val="FFC000"/>
                </a:solidFill>
              </a:rPr>
              <a:t>Αναδιάρθρωση στη Χημεία </a:t>
            </a:r>
            <a:br>
              <a:rPr lang="el-GR" dirty="0" smtClean="0">
                <a:solidFill>
                  <a:srgbClr val="FFC000"/>
                </a:solidFill>
              </a:rPr>
            </a:br>
            <a:r>
              <a:rPr lang="el-GR" dirty="0" smtClean="0">
                <a:solidFill>
                  <a:srgbClr val="FFC000"/>
                </a:solidFill>
              </a:rPr>
              <a:t>Β΄ Λυκείου </a:t>
            </a:r>
            <a:endParaRPr lang="el-GR" dirty="0"/>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196752"/>
            <a:ext cx="8712968" cy="5661248"/>
          </a:xfrm>
        </p:spPr>
        <p:txBody>
          <a:bodyPr>
            <a:normAutofit/>
          </a:bodyPr>
          <a:lstStyle/>
          <a:p>
            <a:pPr lvl="0"/>
            <a:r>
              <a:rPr lang="el-GR" sz="2400" dirty="0" smtClean="0"/>
              <a:t>Πυξίδα τα προσδοκώμενα μαθησιακά αποτελέσματα.</a:t>
            </a:r>
          </a:p>
          <a:p>
            <a:pPr lvl="0"/>
            <a:r>
              <a:rPr lang="el-GR" sz="2400" dirty="0" smtClean="0"/>
              <a:t>Προτάσεις για εναλλακτικές μεθοδολογικές προσεγγίσεις που θα βοηθούν στην ενεργητική μάθηση και στον κριτικό </a:t>
            </a:r>
            <a:r>
              <a:rPr lang="el-GR" sz="2400" dirty="0" err="1" smtClean="0"/>
              <a:t>γραμματισμό</a:t>
            </a:r>
            <a:r>
              <a:rPr lang="el-GR" sz="2400" dirty="0" smtClean="0"/>
              <a:t>.</a:t>
            </a:r>
          </a:p>
          <a:p>
            <a:r>
              <a:rPr lang="el-GR" sz="2400" dirty="0" smtClean="0"/>
              <a:t>Προτάσεις αξιοποίησης πόρων διδακτικού υλικού.</a:t>
            </a:r>
          </a:p>
          <a:p>
            <a:pPr lvl="0"/>
            <a:r>
              <a:rPr lang="el-GR" sz="2400" dirty="0" smtClean="0"/>
              <a:t>Να εμπεριέχει εκείνες τις ενότητες/υποενότητες:</a:t>
            </a:r>
          </a:p>
          <a:p>
            <a:pPr lvl="1"/>
            <a:r>
              <a:rPr lang="el-GR" sz="2200" dirty="0" smtClean="0"/>
              <a:t>που αντιστοιχούν σε σημαντικά θέματα/έννοιες, </a:t>
            </a:r>
          </a:p>
          <a:p>
            <a:pPr lvl="1"/>
            <a:r>
              <a:rPr lang="el-GR" sz="2200" dirty="0" smtClean="0"/>
              <a:t>που είναι συμβατές με τις γνωστικές δυνατότητες μαθητών,</a:t>
            </a:r>
          </a:p>
          <a:p>
            <a:pPr lvl="1"/>
            <a:r>
              <a:rPr lang="el-GR" sz="2200" dirty="0" smtClean="0"/>
              <a:t>που μπορούν να κινήσουν το ενδιαφέρον και την περιέργεια των μαθητών. </a:t>
            </a:r>
          </a:p>
          <a:p>
            <a:pPr lvl="1"/>
            <a:endParaRPr lang="el-GR" sz="2400" dirty="0" smtClean="0"/>
          </a:p>
          <a:p>
            <a:endParaRPr lang="el-GR" sz="2400" dirty="0"/>
          </a:p>
        </p:txBody>
      </p:sp>
      <p:sp>
        <p:nvSpPr>
          <p:cNvPr id="3" name="2 - Τίτλος"/>
          <p:cNvSpPr>
            <a:spLocks noGrp="1"/>
          </p:cNvSpPr>
          <p:nvPr>
            <p:ph type="title"/>
          </p:nvPr>
        </p:nvSpPr>
        <p:spPr/>
        <p:txBody>
          <a:bodyPr>
            <a:normAutofit/>
          </a:bodyPr>
          <a:lstStyle/>
          <a:p>
            <a:pPr algn="ctr"/>
            <a:r>
              <a:rPr lang="el-GR" dirty="0" smtClean="0">
                <a:solidFill>
                  <a:srgbClr val="FFC000"/>
                </a:solidFill>
              </a:rPr>
              <a:t>Πρόσθετες κατευθύνσεις</a:t>
            </a:r>
            <a:endParaRPr lang="el-GR" dirty="0">
              <a:solidFill>
                <a:srgbClr val="FFC000"/>
              </a:solidFill>
            </a:endParaRPr>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3</a:t>
            </a:fld>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764704"/>
            <a:ext cx="8712968" cy="5904656"/>
          </a:xfrm>
        </p:spPr>
        <p:txBody>
          <a:bodyPr>
            <a:normAutofit/>
          </a:bodyPr>
          <a:lstStyle/>
          <a:p>
            <a:r>
              <a:rPr lang="el-GR" dirty="0" smtClean="0"/>
              <a:t>Ομόλογες σειρές, ονοματολογία και ισομέρεια εντάσσονται εμβόλιμα σε συγκεκριμένες ενότητες. Αυτό, κατά την άποψη μας συμβάλει:</a:t>
            </a:r>
          </a:p>
          <a:p>
            <a:pPr lvl="1"/>
            <a:r>
              <a:rPr lang="el-GR" dirty="0" smtClean="0"/>
              <a:t>Στην εντός πλαισίου διδασκαλίας τους, ώστε να γίνουν πιο συγκεκριμένα, πιο ενδιαφέροντα και πιο εύληπτα και για τους μαθητές.</a:t>
            </a:r>
          </a:p>
          <a:p>
            <a:pPr lvl="1"/>
            <a:r>
              <a:rPr lang="el-GR" dirty="0" smtClean="0"/>
              <a:t>Στον περιορισμό της καταπόνησης των μαθητών με ασκήσεις και απομνημόνευση χωρίς νόημα.</a:t>
            </a:r>
          </a:p>
          <a:p>
            <a:endParaRPr lang="el-GR" dirty="0"/>
          </a:p>
        </p:txBody>
      </p:sp>
      <p:sp>
        <p:nvSpPr>
          <p:cNvPr id="5" name="4 - Θέση αριθμού διαφάνειας"/>
          <p:cNvSpPr>
            <a:spLocks noGrp="1"/>
          </p:cNvSpPr>
          <p:nvPr>
            <p:ph type="sldNum" sz="quarter" idx="12"/>
          </p:nvPr>
        </p:nvSpPr>
        <p:spPr/>
        <p:txBody>
          <a:bodyPr/>
          <a:lstStyle/>
          <a:p>
            <a:fld id="{B2179ED5-E716-46E7-AA7B-E14D63D54C31}" type="slidenum">
              <a:rPr lang="el-GR" smtClean="0"/>
              <a:pPr/>
              <a:t>30</a:t>
            </a:fld>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60648"/>
            <a:ext cx="8229600" cy="5746643"/>
          </a:xfrm>
        </p:spPr>
        <p:txBody>
          <a:bodyPr>
            <a:normAutofit/>
          </a:bodyPr>
          <a:lstStyle/>
          <a:p>
            <a:pPr>
              <a:buNone/>
            </a:pPr>
            <a:r>
              <a:rPr lang="el-GR" b="1" dirty="0" smtClean="0"/>
              <a:t>	</a:t>
            </a:r>
            <a:r>
              <a:rPr lang="el-GR" b="1" u="sng" dirty="0" smtClean="0"/>
              <a:t>Κεφάλαιο 3</a:t>
            </a:r>
            <a:r>
              <a:rPr lang="el-GR" b="1" u="sng" baseline="30000" dirty="0" smtClean="0"/>
              <a:t>ο</a:t>
            </a:r>
            <a:r>
              <a:rPr lang="en-GB" b="1" u="sng" dirty="0" smtClean="0"/>
              <a:t> </a:t>
            </a:r>
            <a:r>
              <a:rPr lang="el-GR" b="1" dirty="0" smtClean="0"/>
              <a:t>(8 διδακτικές ώρες)	</a:t>
            </a:r>
          </a:p>
          <a:p>
            <a:r>
              <a:rPr lang="el-GR" b="1" dirty="0" smtClean="0"/>
              <a:t>Εισαγωγή. </a:t>
            </a:r>
          </a:p>
          <a:p>
            <a:r>
              <a:rPr lang="el-GR" b="1" dirty="0" smtClean="0"/>
              <a:t>3.1 Αλκοόλες. </a:t>
            </a:r>
          </a:p>
          <a:p>
            <a:r>
              <a:rPr lang="el-GR" b="1" dirty="0" smtClean="0"/>
              <a:t>3.2 Κορεσμένες μονοσθενείς αλκοόλες-Αιθανόλη. </a:t>
            </a:r>
          </a:p>
          <a:p>
            <a:pPr lvl="1"/>
            <a:r>
              <a:rPr lang="el-GR" sz="2200" dirty="0" smtClean="0"/>
              <a:t>Να μη διδαχθεί η παράγραφος «Αφυδάτωση αλκοολών). </a:t>
            </a:r>
          </a:p>
          <a:p>
            <a:pPr>
              <a:buNone/>
            </a:pPr>
            <a:r>
              <a:rPr lang="el-GR" dirty="0" smtClean="0"/>
              <a:t>	</a:t>
            </a:r>
          </a:p>
          <a:p>
            <a:pPr>
              <a:buNone/>
            </a:pPr>
            <a:r>
              <a:rPr lang="el-GR" b="1" dirty="0" smtClean="0"/>
              <a:t>	</a:t>
            </a:r>
            <a:r>
              <a:rPr lang="el-GR" b="1" u="sng" dirty="0" smtClean="0"/>
              <a:t>Κεφάλαιο 4</a:t>
            </a:r>
            <a:r>
              <a:rPr lang="el-GR" b="1" u="sng" baseline="30000" dirty="0" smtClean="0"/>
              <a:t>ο</a:t>
            </a:r>
            <a:r>
              <a:rPr lang="en-GB" b="1" dirty="0" smtClean="0"/>
              <a:t> </a:t>
            </a:r>
            <a:r>
              <a:rPr lang="el-GR" b="1" dirty="0" smtClean="0"/>
              <a:t>(4 διδακτικές ώρες)	</a:t>
            </a:r>
            <a:endParaRPr lang="el-GR" dirty="0" smtClean="0"/>
          </a:p>
          <a:p>
            <a:r>
              <a:rPr lang="el-GR" b="1" dirty="0" smtClean="0"/>
              <a:t>Εισαγωγή-ταξινόμηση. 	</a:t>
            </a:r>
          </a:p>
          <a:p>
            <a:r>
              <a:rPr lang="el-GR" b="1" dirty="0" smtClean="0"/>
              <a:t>4.1 Κορεσμένα </a:t>
            </a:r>
            <a:r>
              <a:rPr lang="el-GR" b="1" dirty="0" err="1" smtClean="0"/>
              <a:t>μονοκαρβοξυλικά</a:t>
            </a:r>
            <a:r>
              <a:rPr lang="el-GR" b="1" dirty="0" smtClean="0"/>
              <a:t> οξέα – </a:t>
            </a:r>
            <a:r>
              <a:rPr lang="el-GR" b="1" dirty="0" err="1" smtClean="0"/>
              <a:t>αιθανικό</a:t>
            </a:r>
            <a:r>
              <a:rPr lang="el-GR" b="1" dirty="0" smtClean="0"/>
              <a:t> οξύ. 	</a:t>
            </a:r>
          </a:p>
          <a:p>
            <a:pPr marL="365760" lvl="1" indent="-256032">
              <a:spcBef>
                <a:spcPts val="400"/>
              </a:spcBef>
              <a:buSzPct val="68000"/>
              <a:buFont typeface="Wingdings 3"/>
              <a:buChar char=""/>
            </a:pPr>
            <a:r>
              <a:rPr lang="el-GR" sz="2200" dirty="0" smtClean="0"/>
              <a:t>Να μη διδαχθεί η παράγραφος «Γαλακτικό οξύ». </a:t>
            </a:r>
          </a:p>
          <a:p>
            <a:endParaRPr lang="el-GR" dirty="0"/>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31</a:t>
            </a:fld>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332656"/>
            <a:ext cx="8640960" cy="6264696"/>
          </a:xfrm>
        </p:spPr>
        <p:txBody>
          <a:bodyPr/>
          <a:lstStyle/>
          <a:p>
            <a:pPr>
              <a:buNone/>
            </a:pPr>
            <a:r>
              <a:rPr lang="el-GR" b="1" dirty="0" smtClean="0"/>
              <a:t>	</a:t>
            </a:r>
            <a:r>
              <a:rPr lang="el-GR" sz="2400" b="1" u="sng" dirty="0" smtClean="0"/>
              <a:t>Κεφάλαιο 4</a:t>
            </a:r>
            <a:r>
              <a:rPr lang="el-GR" sz="2400" b="1" u="sng" baseline="30000" dirty="0" smtClean="0"/>
              <a:t>ο</a:t>
            </a:r>
            <a:r>
              <a:rPr lang="en-GB" sz="2400" b="1" dirty="0" smtClean="0"/>
              <a:t> </a:t>
            </a:r>
            <a:r>
              <a:rPr lang="el-GR" sz="2400" b="1" dirty="0" smtClean="0"/>
              <a:t>(4 διδακτικές ώρες)	</a:t>
            </a:r>
          </a:p>
          <a:p>
            <a:r>
              <a:rPr lang="el-GR" sz="2400" b="1" dirty="0" smtClean="0"/>
              <a:t>5.2 Λίπη και έλαια 	</a:t>
            </a:r>
          </a:p>
          <a:p>
            <a:pPr>
              <a:buNone/>
            </a:pPr>
            <a:r>
              <a:rPr lang="el-GR" dirty="0" smtClean="0"/>
              <a:t>	</a:t>
            </a:r>
            <a:r>
              <a:rPr lang="el-GR" sz="2200" u="sng" dirty="0" smtClean="0"/>
              <a:t>Να μην διδαχθεί </a:t>
            </a:r>
            <a:r>
              <a:rPr lang="el-GR" sz="2200" dirty="0" smtClean="0"/>
              <a:t>η παράγραφος «Βιολογικός ρόλος των λιπών και ελαίων» 	</a:t>
            </a:r>
          </a:p>
          <a:p>
            <a:r>
              <a:rPr lang="el-GR" sz="2200" b="1" dirty="0" smtClean="0">
                <a:solidFill>
                  <a:srgbClr val="00B050"/>
                </a:solidFill>
              </a:rPr>
              <a:t>Εργαστηριακή άσκηση: «Παρασκευή σαπουνιού» </a:t>
            </a:r>
          </a:p>
          <a:p>
            <a:pPr>
              <a:buNone/>
            </a:pPr>
            <a:endParaRPr lang="el-GR" b="1" dirty="0" smtClean="0"/>
          </a:p>
          <a:p>
            <a:pPr>
              <a:buNone/>
            </a:pPr>
            <a:r>
              <a:rPr lang="el-GR" sz="2400" b="1" dirty="0" smtClean="0"/>
              <a:t>	</a:t>
            </a:r>
            <a:r>
              <a:rPr lang="el-GR" sz="2400" b="1" u="sng" dirty="0" smtClean="0"/>
              <a:t>Χημεία και περιβάλλον </a:t>
            </a:r>
            <a:r>
              <a:rPr lang="el-GR" sz="2400" b="1" dirty="0" smtClean="0"/>
              <a:t> (8 διδακτικές ώρες)	</a:t>
            </a:r>
          </a:p>
          <a:p>
            <a:pPr>
              <a:spcBef>
                <a:spcPts val="600"/>
              </a:spcBef>
            </a:pPr>
            <a:r>
              <a:rPr lang="el-GR" sz="2400" b="1" dirty="0" smtClean="0"/>
              <a:t>2.8. Ατμοσφαιρική ρύπανση – Φαινόμενο θερμοκηπίου – Τρύπα όζοντος.</a:t>
            </a:r>
          </a:p>
          <a:p>
            <a:pPr>
              <a:spcBef>
                <a:spcPts val="1200"/>
              </a:spcBef>
            </a:pPr>
            <a:r>
              <a:rPr lang="el-GR" sz="2400" b="1" dirty="0" smtClean="0"/>
              <a:t>Ρύπανση από πλαστικά, ραδιενεργός ρύπανση</a:t>
            </a:r>
          </a:p>
          <a:p>
            <a:pPr>
              <a:buNone/>
            </a:pPr>
            <a:r>
              <a:rPr lang="el-GR" dirty="0" smtClean="0"/>
              <a:t>	</a:t>
            </a:r>
            <a:r>
              <a:rPr lang="el-GR" sz="2200" dirty="0" smtClean="0"/>
              <a:t>Κάθε περιβαλλοντικό πρόβλημα να διδαχθεί με μορφή μικρού </a:t>
            </a:r>
            <a:r>
              <a:rPr lang="el-GR" sz="2200" dirty="0" err="1" smtClean="0"/>
              <a:t>project</a:t>
            </a:r>
            <a:r>
              <a:rPr lang="el-GR" sz="2200" dirty="0" smtClean="0"/>
              <a:t>. </a:t>
            </a:r>
            <a:r>
              <a:rPr lang="el-GR" dirty="0" smtClean="0"/>
              <a:t>	</a:t>
            </a:r>
          </a:p>
          <a:p>
            <a:endParaRPr lang="el-GR" dirty="0"/>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32</a:t>
            </a:fld>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1268760"/>
            <a:ext cx="8363272" cy="5112568"/>
          </a:xfrm>
        </p:spPr>
        <p:txBody>
          <a:bodyPr>
            <a:normAutofit fontScale="85000" lnSpcReduction="10000"/>
          </a:bodyPr>
          <a:lstStyle/>
          <a:p>
            <a:pPr>
              <a:lnSpc>
                <a:spcPct val="110000"/>
              </a:lnSpc>
              <a:spcBef>
                <a:spcPts val="1200"/>
              </a:spcBef>
            </a:pPr>
            <a:r>
              <a:rPr lang="el-GR" dirty="0" smtClean="0"/>
              <a:t>Η διδακτέα ύλη στα εσπερινά γενικά Λύκεια έχει τα ίδια γενικά χαρακτηριστικά. Διαφοροποιείται όμως ως προς την κατανομή της ανά τάξη. </a:t>
            </a:r>
          </a:p>
          <a:p>
            <a:pPr lvl="1">
              <a:lnSpc>
                <a:spcPct val="110000"/>
              </a:lnSpc>
              <a:spcBef>
                <a:spcPts val="1200"/>
              </a:spcBef>
            </a:pPr>
            <a:r>
              <a:rPr lang="el-GR" dirty="0" smtClean="0"/>
              <a:t>Στην Α΄ τάξη η διδακτέα ύλη ολοκληρώνεται στο 3</a:t>
            </a:r>
            <a:r>
              <a:rPr lang="el-GR" baseline="30000" dirty="0" smtClean="0"/>
              <a:t>ο</a:t>
            </a:r>
            <a:r>
              <a:rPr lang="el-GR" dirty="0" smtClean="0"/>
              <a:t> Κεφάλαιο (44 διδακτικές ώρες).</a:t>
            </a:r>
          </a:p>
          <a:p>
            <a:pPr lvl="1">
              <a:lnSpc>
                <a:spcPct val="110000"/>
              </a:lnSpc>
              <a:spcBef>
                <a:spcPts val="1200"/>
              </a:spcBef>
            </a:pPr>
            <a:r>
              <a:rPr lang="el-GR" dirty="0" smtClean="0"/>
              <a:t>Στην Β΄ Τάξη η διδακτέα ύλη περιλαμβάνει μόνο το 4</a:t>
            </a:r>
            <a:r>
              <a:rPr lang="el-GR" baseline="30000" dirty="0" smtClean="0"/>
              <a:t>ο</a:t>
            </a:r>
            <a:r>
              <a:rPr lang="el-GR" dirty="0" smtClean="0"/>
              <a:t> Κεφάλαιο (22 διδακτικές ώρες).</a:t>
            </a:r>
          </a:p>
          <a:p>
            <a:pPr lvl="1">
              <a:lnSpc>
                <a:spcPct val="110000"/>
              </a:lnSpc>
              <a:spcBef>
                <a:spcPts val="1200"/>
              </a:spcBef>
            </a:pPr>
            <a:r>
              <a:rPr lang="el-GR" dirty="0" smtClean="0"/>
              <a:t>Στην Γ΄ Τάξη είναι κοινή με αυτήν της Β΄ Τάξης του ημερησίου γενικού Λυκείου (44 διδακτικές ώρες).</a:t>
            </a:r>
          </a:p>
          <a:p>
            <a:pPr>
              <a:lnSpc>
                <a:spcPct val="110000"/>
              </a:lnSpc>
              <a:spcBef>
                <a:spcPts val="1200"/>
              </a:spcBef>
              <a:buNone/>
            </a:pPr>
            <a:r>
              <a:rPr lang="el-GR" dirty="0" smtClean="0">
                <a:latin typeface="Arial Unicode MS"/>
                <a:ea typeface="Arial Unicode MS"/>
                <a:cs typeface="Arial Unicode MS"/>
              </a:rPr>
              <a:t>	☛ </a:t>
            </a:r>
            <a:r>
              <a:rPr lang="el-GR" dirty="0" smtClean="0"/>
              <a:t>Στην κατανομή αυτή λάβαμε υπόψη ότι η διδακτική ώρα είναι μικρότερη στα εσπερινά Λύκεια και η διδακτική πορεία ακολουθεί κάπως πιο αργούς ρυθμούς. </a:t>
            </a:r>
          </a:p>
          <a:p>
            <a:pPr>
              <a:lnSpc>
                <a:spcPct val="110000"/>
              </a:lnSpc>
              <a:spcBef>
                <a:spcPts val="1200"/>
              </a:spcBef>
            </a:pPr>
            <a:endParaRPr lang="el-GR" dirty="0" smtClean="0"/>
          </a:p>
          <a:p>
            <a:pPr lvl="1">
              <a:lnSpc>
                <a:spcPct val="110000"/>
              </a:lnSpc>
              <a:spcBef>
                <a:spcPts val="1200"/>
              </a:spcBef>
            </a:pPr>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33</a:t>
            </a:fld>
            <a:endParaRPr lang="el-GR"/>
          </a:p>
        </p:txBody>
      </p:sp>
      <p:sp>
        <p:nvSpPr>
          <p:cNvPr id="4" name="3 - Τίτλος"/>
          <p:cNvSpPr>
            <a:spLocks noGrp="1"/>
          </p:cNvSpPr>
          <p:nvPr>
            <p:ph type="title"/>
          </p:nvPr>
        </p:nvSpPr>
        <p:spPr/>
        <p:txBody>
          <a:bodyPr/>
          <a:lstStyle/>
          <a:p>
            <a:pPr algn="ctr"/>
            <a:r>
              <a:rPr lang="el-GR" dirty="0" smtClean="0">
                <a:solidFill>
                  <a:srgbClr val="FFC000"/>
                </a:solidFill>
              </a:rPr>
              <a:t>Για τα εσπερινά</a:t>
            </a:r>
            <a:endParaRPr lang="el-GR" dirty="0">
              <a:solidFill>
                <a:srgbClr val="FFC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noGrp="1"/>
          </p:cNvGrpSpPr>
          <p:nvPr/>
        </p:nvGrpSpPr>
        <p:grpSpPr bwMode="auto">
          <a:xfrm>
            <a:off x="1069801" y="1639094"/>
            <a:ext cx="7521381" cy="3599922"/>
            <a:chOff x="627" y="1160"/>
            <a:chExt cx="4641" cy="1605"/>
          </a:xfrm>
        </p:grpSpPr>
        <p:sp>
          <p:nvSpPr>
            <p:cNvPr id="6" name="AutoShape 2"/>
            <p:cNvSpPr>
              <a:spLocks noChangeArrowheads="1"/>
            </p:cNvSpPr>
            <p:nvPr/>
          </p:nvSpPr>
          <p:spPr bwMode="auto">
            <a:xfrm rot="300000">
              <a:off x="690" y="2037"/>
              <a:ext cx="4578" cy="728"/>
            </a:xfrm>
            <a:prstGeom prst="ribbon2">
              <a:avLst>
                <a:gd name="adj1" fmla="val 12500"/>
                <a:gd name="adj2" fmla="val 50000"/>
              </a:avLst>
            </a:prstGeom>
            <a:solidFill>
              <a:srgbClr val="FF99CC"/>
            </a:solidFill>
            <a:ln w="9525">
              <a:solidFill>
                <a:schemeClr val="tx1"/>
              </a:solidFill>
              <a:round/>
              <a:headEnd/>
              <a:tailEnd/>
            </a:ln>
            <a:effectLst/>
          </p:spPr>
          <p:txBody>
            <a:bodyPr wrap="none" anchor="ctr"/>
            <a:lstStyle/>
            <a:p>
              <a:pPr algn="ctr"/>
              <a:endParaRPr lang="el-GR" sz="3200" b="1">
                <a:latin typeface="Arial" charset="0"/>
              </a:endParaRPr>
            </a:p>
          </p:txBody>
        </p:sp>
        <p:sp>
          <p:nvSpPr>
            <p:cNvPr id="7" name="WordArt 3"/>
            <p:cNvSpPr>
              <a:spLocks noChangeArrowheads="1" noChangeShapeType="1" noTextEdit="1"/>
            </p:cNvSpPr>
            <p:nvPr/>
          </p:nvSpPr>
          <p:spPr bwMode="auto">
            <a:xfrm rot="300000">
              <a:off x="1463" y="2267"/>
              <a:ext cx="3141" cy="330"/>
            </a:xfrm>
            <a:prstGeom prst="rect">
              <a:avLst/>
            </a:prstGeom>
          </p:spPr>
          <p:txBody>
            <a:bodyPr wrap="none" fromWordArt="1">
              <a:prstTxWarp prst="textPlain">
                <a:avLst>
                  <a:gd name="adj" fmla="val 50000"/>
                </a:avLst>
              </a:prstTxWarp>
            </a:bodyPr>
            <a:lstStyle/>
            <a:p>
              <a:pPr algn="ctr"/>
              <a:r>
                <a:rPr lang="el-GR" sz="3600" b="1" kern="10" dirty="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ΤΗΝ                     ΠΡΟΣΟΧΗ                        ΣΑΣ</a:t>
              </a:r>
            </a:p>
          </p:txBody>
        </p:sp>
        <p:grpSp>
          <p:nvGrpSpPr>
            <p:cNvPr id="3" name="Group 4"/>
            <p:cNvGrpSpPr>
              <a:grpSpLocks/>
            </p:cNvGrpSpPr>
            <p:nvPr/>
          </p:nvGrpSpPr>
          <p:grpSpPr bwMode="auto">
            <a:xfrm>
              <a:off x="627" y="1160"/>
              <a:ext cx="4263" cy="770"/>
              <a:chOff x="809" y="1075"/>
              <a:chExt cx="4263" cy="770"/>
            </a:xfrm>
          </p:grpSpPr>
          <p:sp>
            <p:nvSpPr>
              <p:cNvPr id="9" name="AutoShape 5"/>
              <p:cNvSpPr>
                <a:spLocks noChangeArrowheads="1"/>
              </p:cNvSpPr>
              <p:nvPr/>
            </p:nvSpPr>
            <p:spPr bwMode="auto">
              <a:xfrm rot="21000000">
                <a:off x="809" y="1075"/>
                <a:ext cx="4263" cy="770"/>
              </a:xfrm>
              <a:prstGeom prst="ribbon2">
                <a:avLst>
                  <a:gd name="adj1" fmla="val 12500"/>
                  <a:gd name="adj2" fmla="val 50000"/>
                </a:avLst>
              </a:prstGeom>
              <a:solidFill>
                <a:srgbClr val="FF99CC"/>
              </a:solidFill>
              <a:ln w="9525">
                <a:solidFill>
                  <a:schemeClr val="tx1"/>
                </a:solidFill>
                <a:round/>
                <a:headEnd/>
                <a:tailEnd/>
              </a:ln>
              <a:effectLst/>
            </p:spPr>
            <p:txBody>
              <a:bodyPr wrap="none" anchor="ctr"/>
              <a:lstStyle/>
              <a:p>
                <a:pPr algn="ctr"/>
                <a:endParaRPr lang="el-GR" sz="3200" b="1">
                  <a:latin typeface="Arial" charset="0"/>
                </a:endParaRPr>
              </a:p>
            </p:txBody>
          </p:sp>
          <p:sp>
            <p:nvSpPr>
              <p:cNvPr id="10" name="WordArt 6"/>
              <p:cNvSpPr>
                <a:spLocks noChangeArrowheads="1" noChangeShapeType="1" noTextEdit="1"/>
              </p:cNvSpPr>
              <p:nvPr/>
            </p:nvSpPr>
            <p:spPr bwMode="auto">
              <a:xfrm rot="21000000">
                <a:off x="1582" y="1253"/>
                <a:ext cx="2789" cy="348"/>
              </a:xfrm>
              <a:prstGeom prst="rect">
                <a:avLst/>
              </a:prstGeom>
            </p:spPr>
            <p:txBody>
              <a:bodyPr wrap="none" fromWordArt="1">
                <a:prstTxWarp prst="textPlain">
                  <a:avLst>
                    <a:gd name="adj" fmla="val 50000"/>
                  </a:avLst>
                </a:prstTxWarp>
              </a:bodyPr>
              <a:lstStyle/>
              <a:p>
                <a:pPr algn="ctr"/>
                <a:r>
                  <a:rPr lang="el-GR" sz="3600" b="1" kern="10" dirty="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ΣΑΣ     </a:t>
                </a:r>
                <a:r>
                  <a:rPr lang="el-GR" sz="3600" b="1" kern="10" dirty="0" smtClean="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              ΕΥΧΑΡΙΣΤΟΥΜΕ                      </a:t>
                </a:r>
                <a:r>
                  <a:rPr lang="el-GR" sz="3600" b="1" kern="10" dirty="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ΓΙΑ</a:t>
                </a:r>
              </a:p>
            </p:txBody>
          </p:sp>
        </p:grpSp>
      </p:grpSp>
      <p:sp>
        <p:nvSpPr>
          <p:cNvPr id="4" name="3 - Θέση αριθμού διαφάνειας"/>
          <p:cNvSpPr>
            <a:spLocks noGrp="1"/>
          </p:cNvSpPr>
          <p:nvPr>
            <p:ph type="sldNum" sz="quarter" idx="12"/>
          </p:nvPr>
        </p:nvSpPr>
        <p:spPr/>
        <p:txBody>
          <a:bodyPr/>
          <a:lstStyle/>
          <a:p>
            <a:fld id="{A02B4CD0-6040-4A5B-8C37-D58945954E52}" type="slidenum">
              <a:rPr lang="el-GR" smtClean="0"/>
              <a:pPr/>
              <a:t>34</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476672"/>
            <a:ext cx="8435280" cy="6048672"/>
          </a:xfrm>
        </p:spPr>
        <p:txBody>
          <a:bodyPr>
            <a:normAutofit/>
          </a:bodyPr>
          <a:lstStyle/>
          <a:p>
            <a:r>
              <a:rPr lang="el-GR" sz="2600" dirty="0" smtClean="0"/>
              <a:t>Να μην περιλαμβάνει (ή να περιλαμβάνει πολύ περιληπτικά) ενότητες/υποενότητες που: </a:t>
            </a:r>
          </a:p>
          <a:p>
            <a:pPr lvl="1">
              <a:lnSpc>
                <a:spcPct val="110000"/>
              </a:lnSpc>
              <a:spcBef>
                <a:spcPts val="0"/>
              </a:spcBef>
            </a:pPr>
            <a:r>
              <a:rPr lang="el-GR" sz="2400" dirty="0" smtClean="0"/>
              <a:t>κρίνονται ως μη σημαντικές </a:t>
            </a:r>
          </a:p>
          <a:p>
            <a:pPr lvl="1">
              <a:lnSpc>
                <a:spcPct val="110000"/>
              </a:lnSpc>
              <a:spcBef>
                <a:spcPts val="0"/>
              </a:spcBef>
            </a:pPr>
            <a:r>
              <a:rPr lang="el-GR" sz="2400" dirty="0" smtClean="0"/>
              <a:t>επαναλαμβάνονται εντός του ίδιου γνωστικού αντικειμένου από τάξη σε τάξη </a:t>
            </a:r>
          </a:p>
          <a:p>
            <a:pPr lvl="1">
              <a:lnSpc>
                <a:spcPct val="110000"/>
              </a:lnSpc>
              <a:spcBef>
                <a:spcPts val="0"/>
              </a:spcBef>
            </a:pPr>
            <a:r>
              <a:rPr lang="el-GR" sz="2400" dirty="0" smtClean="0"/>
              <a:t>καλύπτονται από άλλο γνωστικό αντικείμενο</a:t>
            </a:r>
            <a:r>
              <a:rPr lang="el-GR" sz="2600" dirty="0" smtClean="0"/>
              <a:t>.</a:t>
            </a:r>
          </a:p>
          <a:p>
            <a:pPr>
              <a:buNone/>
            </a:pPr>
            <a:r>
              <a:rPr lang="el-GR" sz="2600" b="1" dirty="0" smtClean="0"/>
              <a:t>	ΕΥΕΛΙΞΙΑ</a:t>
            </a:r>
          </a:p>
          <a:p>
            <a:r>
              <a:rPr lang="el-GR" sz="2600" dirty="0" smtClean="0"/>
              <a:t>Η διάρθρωσή της διδακτέας ύλης δεν είναι αναγκαίο να ακολουθεί τη σειρά του σχολικού βιβλίου.</a:t>
            </a:r>
          </a:p>
          <a:p>
            <a:r>
              <a:rPr lang="el-GR" sz="2600" dirty="0" smtClean="0"/>
              <a:t>Μπορούν να μεταφερθούν ενότητες σε άλλη τάξη, αν κρίνεται σκόπιμο.</a:t>
            </a:r>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Τα ωρολόγια προγράμματα που θα ισχύσουν το 2016-17. </a:t>
            </a:r>
          </a:p>
          <a:p>
            <a:endParaRPr lang="el-GR" dirty="0" smtClean="0"/>
          </a:p>
          <a:p>
            <a:r>
              <a:rPr lang="el-GR" dirty="0" smtClean="0"/>
              <a:t>Τα δεδομένα σχολικά βιβλία</a:t>
            </a:r>
            <a:r>
              <a:rPr lang="en-US" dirty="0" smtClean="0"/>
              <a:t>, </a:t>
            </a:r>
            <a:r>
              <a:rPr lang="el-GR" dirty="0" smtClean="0"/>
              <a:t>τα οποία έχουν γραφτεί πριν από περίπου 16 χρόνια.</a:t>
            </a:r>
          </a:p>
          <a:p>
            <a:pPr>
              <a:buNone/>
            </a:pPr>
            <a:r>
              <a:rPr lang="el-GR" dirty="0" smtClean="0"/>
              <a:t> </a:t>
            </a:r>
          </a:p>
          <a:p>
            <a:r>
              <a:rPr lang="el-GR" dirty="0" smtClean="0"/>
              <a:t>Την ανάγκη συμβατότητας με τις προηγούμενες και με τις επόμενες γνώσεις. </a:t>
            </a:r>
          </a:p>
          <a:p>
            <a:endParaRPr lang="el-GR" dirty="0"/>
          </a:p>
        </p:txBody>
      </p:sp>
      <p:sp>
        <p:nvSpPr>
          <p:cNvPr id="3" name="2 - Τίτλος"/>
          <p:cNvSpPr>
            <a:spLocks noGrp="1"/>
          </p:cNvSpPr>
          <p:nvPr>
            <p:ph type="title"/>
          </p:nvPr>
        </p:nvSpPr>
        <p:spPr/>
        <p:txBody>
          <a:bodyPr>
            <a:normAutofit/>
          </a:bodyPr>
          <a:lstStyle/>
          <a:p>
            <a:pPr algn="ctr"/>
            <a:r>
              <a:rPr lang="el-GR" dirty="0" smtClean="0">
                <a:solidFill>
                  <a:srgbClr val="FFC000"/>
                </a:solidFill>
              </a:rPr>
              <a:t>Περιορισμοί </a:t>
            </a:r>
            <a:endParaRPr lang="el-GR" dirty="0">
              <a:solidFill>
                <a:srgbClr val="FFC000"/>
              </a:solidFill>
            </a:endParaRPr>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481328"/>
            <a:ext cx="8640960" cy="4972008"/>
          </a:xfrm>
        </p:spPr>
        <p:txBody>
          <a:bodyPr>
            <a:normAutofit/>
          </a:bodyPr>
          <a:lstStyle/>
          <a:p>
            <a:pPr marL="566928" lvl="0" indent="-457200">
              <a:buSzPct val="100000"/>
              <a:buFont typeface="+mj-lt"/>
              <a:buAutoNum type="arabicPeriod"/>
            </a:pPr>
            <a:r>
              <a:rPr lang="el-GR" sz="2600" dirty="0" smtClean="0"/>
              <a:t>Τα διδακτικά εγχειρίδια έχουν, κυρίως, παραγωγική προσέγγιση (από το όλο στο μέρος) με σειρά δηλωτικών ορισμών που ακολουθούνται από επιβεβαιωτικά παραδείγματα. </a:t>
            </a:r>
          </a:p>
          <a:p>
            <a:pPr marL="566928" lvl="0" indent="-457200">
              <a:buSzPct val="100000"/>
              <a:buFont typeface="+mj-lt"/>
              <a:buAutoNum type="arabicPeriod"/>
            </a:pPr>
            <a:r>
              <a:rPr lang="el-GR" sz="2600" dirty="0" smtClean="0"/>
              <a:t>Σε αρκετές περιπτώσεις δεν υπάρχουν επαρκείς συνδέσεις μεταξύ θεωρίας και εμπειρίας.</a:t>
            </a:r>
          </a:p>
          <a:p>
            <a:pPr>
              <a:buNone/>
            </a:pPr>
            <a:r>
              <a:rPr lang="el-GR" sz="2800" dirty="0" smtClean="0">
                <a:latin typeface="Arial Unicode MS"/>
                <a:ea typeface="Arial Unicode MS"/>
                <a:cs typeface="Arial Unicode MS"/>
              </a:rPr>
              <a:t>☛  </a:t>
            </a:r>
            <a:r>
              <a:rPr lang="el-GR" sz="2400" dirty="0" smtClean="0"/>
              <a:t>Τα παραπάνω δεν υποστηρίζουν επαρκώς το σχεδιασμό μιας διερευνητικής διδακτικής προσέγγισης. </a:t>
            </a:r>
            <a:endParaRPr lang="el-GR" sz="2400" dirty="0"/>
          </a:p>
        </p:txBody>
      </p:sp>
      <p:sp>
        <p:nvSpPr>
          <p:cNvPr id="3" name="2 - Τίτλος"/>
          <p:cNvSpPr>
            <a:spLocks noGrp="1"/>
          </p:cNvSpPr>
          <p:nvPr>
            <p:ph type="title"/>
          </p:nvPr>
        </p:nvSpPr>
        <p:spPr/>
        <p:txBody>
          <a:bodyPr>
            <a:noAutofit/>
          </a:bodyPr>
          <a:lstStyle/>
          <a:p>
            <a:pPr algn="ctr"/>
            <a:r>
              <a:rPr lang="el-GR" sz="4000" dirty="0" smtClean="0">
                <a:solidFill>
                  <a:srgbClr val="FFC000"/>
                </a:solidFill>
              </a:rPr>
              <a:t>Βασικές διαπιστώσεις σχετικά με το υπάρχον υλικό</a:t>
            </a:r>
            <a:endParaRPr lang="el-GR" sz="4000" dirty="0">
              <a:solidFill>
                <a:srgbClr val="FFC000"/>
              </a:solidFill>
            </a:endParaRPr>
          </a:p>
        </p:txBody>
      </p:sp>
      <p:sp>
        <p:nvSpPr>
          <p:cNvPr id="4" name="3 - Θέση αριθμού διαφάνειας"/>
          <p:cNvSpPr>
            <a:spLocks noGrp="1"/>
          </p:cNvSpPr>
          <p:nvPr>
            <p:ph type="sldNum" sz="quarter" idx="12"/>
          </p:nvPr>
        </p:nvSpPr>
        <p:spPr/>
        <p:txBody>
          <a:bodyPr/>
          <a:lstStyle/>
          <a:p>
            <a:fld id="{B2179ED5-E716-46E7-AA7B-E14D63D54C31}" type="slidenum">
              <a:rPr lang="el-GR" smtClean="0"/>
              <a:pPr/>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76672"/>
            <a:ext cx="8229600" cy="5832648"/>
          </a:xfrm>
        </p:spPr>
        <p:txBody>
          <a:bodyPr>
            <a:normAutofit fontScale="92500" lnSpcReduction="10000"/>
          </a:bodyPr>
          <a:lstStyle/>
          <a:p>
            <a:pPr marL="624078" indent="-514350">
              <a:lnSpc>
                <a:spcPct val="110000"/>
              </a:lnSpc>
              <a:buSzPct val="100000"/>
              <a:buFont typeface="+mj-lt"/>
              <a:buAutoNum type="arabicPeriod" startAt="3"/>
            </a:pPr>
            <a:r>
              <a:rPr lang="el-GR" sz="2800" dirty="0" smtClean="0"/>
              <a:t>Στην Α΄ τάξη του ημερησίου γενικού Λυκείου η έκταση της διδακτέας ύλης ήταν μεγάλη, γεγονός που περιόριζε τη δυνατότητα να υλοποιηθούν επαρκείς δραστηριότητες στην τάξη που</a:t>
            </a:r>
          </a:p>
          <a:p>
            <a:pPr marL="1117854" lvl="2" indent="-514350">
              <a:lnSpc>
                <a:spcPct val="110000"/>
              </a:lnSpc>
            </a:pPr>
            <a:r>
              <a:rPr lang="el-GR" sz="2400" dirty="0" smtClean="0"/>
              <a:t>έχουν διερευνητικό χαρακτήρα,</a:t>
            </a:r>
          </a:p>
          <a:p>
            <a:pPr marL="1117854" lvl="2" indent="-514350">
              <a:lnSpc>
                <a:spcPct val="110000"/>
              </a:lnSpc>
            </a:pPr>
            <a:r>
              <a:rPr lang="el-GR" sz="2400" dirty="0" smtClean="0"/>
              <a:t>κινούν το ενδιαφέρον των μαθητών,</a:t>
            </a:r>
          </a:p>
          <a:p>
            <a:pPr marL="1117854" lvl="2" indent="-514350">
              <a:lnSpc>
                <a:spcPct val="110000"/>
              </a:lnSpc>
            </a:pPr>
            <a:r>
              <a:rPr lang="el-GR" sz="2400" dirty="0" smtClean="0"/>
              <a:t>ενισχύουν την ενεργό συμμετοχή τους, </a:t>
            </a:r>
          </a:p>
          <a:p>
            <a:pPr marL="1117854" lvl="2" indent="-514350">
              <a:lnSpc>
                <a:spcPct val="110000"/>
              </a:lnSpc>
            </a:pPr>
            <a:r>
              <a:rPr lang="el-GR" sz="2400" dirty="0" smtClean="0"/>
              <a:t>στηρίζονται στην συνεργασία σε ομάδες,</a:t>
            </a:r>
          </a:p>
          <a:p>
            <a:pPr marL="1117854" lvl="2" indent="-514350">
              <a:lnSpc>
                <a:spcPct val="110000"/>
              </a:lnSpc>
            </a:pPr>
            <a:r>
              <a:rPr lang="el-GR" sz="2400" dirty="0" smtClean="0"/>
              <a:t>αναδεικνύουν την εργαστηριακή διάσταση του μαθήματος</a:t>
            </a:r>
          </a:p>
          <a:p>
            <a:pPr marL="1117854" lvl="2" indent="-514350">
              <a:lnSpc>
                <a:spcPct val="110000"/>
              </a:lnSpc>
            </a:pPr>
            <a:r>
              <a:rPr lang="el-GR" sz="2400" dirty="0" smtClean="0"/>
              <a:t>αξιοποιούν  διαθέσιμους διδακτικούς πόρους π.χ. ψηφιακό σχολείο</a:t>
            </a:r>
          </a:p>
          <a:p>
            <a:pPr marL="1117854" lvl="2" indent="-514350">
              <a:lnSpc>
                <a:spcPct val="110000"/>
              </a:lnSpc>
            </a:pPr>
            <a:r>
              <a:rPr lang="el-GR" sz="2400" dirty="0" smtClean="0"/>
              <a:t>συμβάλουν στην κοινωνική μάθηση</a:t>
            </a:r>
          </a:p>
          <a:p>
            <a:pPr>
              <a:lnSpc>
                <a:spcPct val="110000"/>
              </a:lnSpc>
            </a:pPr>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476672"/>
            <a:ext cx="8784976" cy="5904656"/>
          </a:xfrm>
        </p:spPr>
        <p:txBody>
          <a:bodyPr>
            <a:normAutofit lnSpcReduction="10000"/>
          </a:bodyPr>
          <a:lstStyle/>
          <a:p>
            <a:pPr marL="624078" lvl="0" indent="-514350">
              <a:spcBef>
                <a:spcPts val="1200"/>
              </a:spcBef>
              <a:buSzPct val="100000"/>
              <a:buFont typeface="+mj-lt"/>
              <a:buAutoNum type="arabicPeriod" startAt="4"/>
            </a:pPr>
            <a:r>
              <a:rPr lang="el-GR" sz="2600" dirty="0" smtClean="0"/>
              <a:t>Στην Β΄ τάξη του ημερησίου γενικού λυκείου η έκταση της ύλης δεν ήταν ιδιαίτερα μεγάλη, όμως η διδακτέα ύλη :</a:t>
            </a:r>
          </a:p>
          <a:p>
            <a:pPr lvl="1">
              <a:spcBef>
                <a:spcPts val="1200"/>
              </a:spcBef>
            </a:pPr>
            <a:r>
              <a:rPr lang="el-GR" sz="2400" dirty="0" smtClean="0"/>
              <a:t>Περιελάμβανε ένα μεγάλο αριθμό οργανικών αντιδράσεων  αρκετές από τις οποίες δεν συνιστούν ένα σώμα γνώσεων απαραίτητο για τον μελλοντικό πολίτη (ο οποίος στην τεράστια πλειοψηφία του δεν θα σπουδάσει Χημεία), επειδή </a:t>
            </a:r>
          </a:p>
          <a:p>
            <a:pPr lvl="2">
              <a:spcBef>
                <a:spcPts val="1200"/>
              </a:spcBef>
            </a:pPr>
            <a:r>
              <a:rPr lang="el-GR" sz="2200" dirty="0" smtClean="0"/>
              <a:t>δεν αποτελούν υπόβαθρο για την κατανόηση βασικών πλευρών της Χημικής επιστήμης ή </a:t>
            </a:r>
          </a:p>
          <a:p>
            <a:pPr lvl="2">
              <a:spcBef>
                <a:spcPts val="1200"/>
              </a:spcBef>
            </a:pPr>
            <a:r>
              <a:rPr lang="el-GR" sz="2200" dirty="0" smtClean="0"/>
              <a:t>δεν συνδέονται με σημαντικές τεχνολογικές εφαρμογές ή </a:t>
            </a:r>
          </a:p>
          <a:p>
            <a:pPr lvl="2">
              <a:spcBef>
                <a:spcPts val="1200"/>
              </a:spcBef>
            </a:pPr>
            <a:r>
              <a:rPr lang="el-GR" sz="2200" dirty="0" smtClean="0"/>
              <a:t>δεν συνδέονται με την καθημερινότητα των μαθητών.</a:t>
            </a:r>
          </a:p>
          <a:p>
            <a:pPr lvl="1">
              <a:spcBef>
                <a:spcPts val="1200"/>
              </a:spcBef>
              <a:buNone/>
            </a:pPr>
            <a:r>
              <a:rPr lang="el-GR" sz="2400" dirty="0" smtClean="0"/>
              <a:t>	Ενδεικτικά αναφέρουμε:</a:t>
            </a:r>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76672"/>
            <a:ext cx="8229600" cy="6048672"/>
          </a:xfrm>
        </p:spPr>
        <p:txBody>
          <a:bodyPr>
            <a:normAutofit fontScale="92500" lnSpcReduction="10000"/>
          </a:bodyPr>
          <a:lstStyle/>
          <a:p>
            <a:pPr lvl="2"/>
            <a:r>
              <a:rPr lang="el-GR" sz="2400" dirty="0" smtClean="0"/>
              <a:t>φωτοχημική </a:t>
            </a:r>
            <a:r>
              <a:rPr lang="el-GR" sz="2400" dirty="0" err="1" smtClean="0"/>
              <a:t>αλογόνωση</a:t>
            </a:r>
            <a:r>
              <a:rPr lang="el-GR" sz="2400" dirty="0" smtClean="0"/>
              <a:t> των </a:t>
            </a:r>
            <a:r>
              <a:rPr lang="el-GR" sz="2400" dirty="0" err="1" smtClean="0"/>
              <a:t>αλκανίων</a:t>
            </a:r>
            <a:r>
              <a:rPr lang="el-GR" sz="2400" dirty="0" smtClean="0"/>
              <a:t>,</a:t>
            </a:r>
          </a:p>
          <a:p>
            <a:pPr lvl="2"/>
            <a:r>
              <a:rPr lang="el-GR" sz="2400" dirty="0" smtClean="0"/>
              <a:t>οι περισσότερες από τις αντιδράσεις των </a:t>
            </a:r>
            <a:r>
              <a:rPr lang="el-GR" sz="2400" dirty="0" err="1" smtClean="0"/>
              <a:t>αλκινίων</a:t>
            </a:r>
            <a:r>
              <a:rPr lang="el-GR" sz="2400" dirty="0" smtClean="0"/>
              <a:t> </a:t>
            </a:r>
          </a:p>
          <a:p>
            <a:pPr lvl="2"/>
            <a:r>
              <a:rPr lang="el-GR" sz="2400" dirty="0" smtClean="0"/>
              <a:t>η αφυδάτωση των αλκοολών, </a:t>
            </a:r>
          </a:p>
          <a:p>
            <a:pPr lvl="2"/>
            <a:r>
              <a:rPr lang="el-GR" sz="2400" dirty="0" smtClean="0"/>
              <a:t>οι αντιδράσεις των </a:t>
            </a:r>
            <a:r>
              <a:rPr lang="el-GR" sz="2400" dirty="0" err="1" smtClean="0"/>
              <a:t>καρβονυλικών</a:t>
            </a:r>
            <a:r>
              <a:rPr lang="el-GR" sz="2400" dirty="0" smtClean="0"/>
              <a:t> ενώσεων,</a:t>
            </a:r>
          </a:p>
          <a:p>
            <a:pPr lvl="2"/>
            <a:r>
              <a:rPr lang="el-GR" sz="2400" dirty="0" smtClean="0"/>
              <a:t>οι αντιδράσεις του γαλακτικού οξέος.</a:t>
            </a:r>
          </a:p>
          <a:p>
            <a:pPr marL="624078" lvl="1" indent="-514350">
              <a:lnSpc>
                <a:spcPct val="110000"/>
              </a:lnSpc>
              <a:spcBef>
                <a:spcPts val="1200"/>
              </a:spcBef>
              <a:buSzPct val="100000"/>
            </a:pPr>
            <a:r>
              <a:rPr lang="el-GR" sz="2600" dirty="0" smtClean="0"/>
              <a:t>Περιείχε ενότητες στις οποίες τα χημικά  φαινόμενα παρουσιάζονται με αφηρημένο τρόπο, εκτός συγκεκριμένου πλαισίου,  όπως οι ομόλογες σειρές, η ονοματολογία και η ισομέρεια. Αυτό συνήθως οδηγεί σε καταπόνηση των μαθητών με απομνημόνευση και με ασκήσεις, χωρίς ταυτόχρονα να κινεί το ενδιαφέρον τους και να διασφαλίζει την επίτευξη των προσδοκώμενων μαθησιακών αποτελεσμάτων.</a:t>
            </a:r>
          </a:p>
          <a:p>
            <a:endParaRPr lang="el-GR" dirty="0"/>
          </a:p>
        </p:txBody>
      </p:sp>
      <p:sp>
        <p:nvSpPr>
          <p:cNvPr id="3" name="2 - Θέση αριθμού διαφάνειας"/>
          <p:cNvSpPr>
            <a:spLocks noGrp="1"/>
          </p:cNvSpPr>
          <p:nvPr>
            <p:ph type="sldNum" sz="quarter" idx="12"/>
          </p:nvPr>
        </p:nvSpPr>
        <p:spPr/>
        <p:txBody>
          <a:bodyPr/>
          <a:lstStyle/>
          <a:p>
            <a:fld id="{B2179ED5-E716-46E7-AA7B-E14D63D54C31}" type="slidenum">
              <a:rPr lang="el-GR" smtClean="0"/>
              <a:pPr/>
              <a:t>9</a:t>
            </a:fld>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987</TotalTime>
  <Words>1334</Words>
  <Application>Microsoft Office PowerPoint</Application>
  <PresentationFormat>Προβολή στην οθόνη (4:3)</PresentationFormat>
  <Paragraphs>281</Paragraphs>
  <Slides>34</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34</vt:i4>
      </vt:variant>
    </vt:vector>
  </HeadingPairs>
  <TitlesOfParts>
    <vt:vector size="43" baseType="lpstr">
      <vt:lpstr>Arial Unicode MS</vt:lpstr>
      <vt:lpstr>Arial</vt:lpstr>
      <vt:lpstr>Calibri</vt:lpstr>
      <vt:lpstr>Lucida Sans Unicode</vt:lpstr>
      <vt:lpstr>Times New Roman</vt:lpstr>
      <vt:lpstr>Verdana</vt:lpstr>
      <vt:lpstr>Wingdings 2</vt:lpstr>
      <vt:lpstr>Wingdings 3</vt:lpstr>
      <vt:lpstr>Συγκέντρωση</vt:lpstr>
      <vt:lpstr>Η διδακτέα ύλη  ΧΗΜΕΙΑΣ  σχ. έτους 2016-17</vt:lpstr>
      <vt:lpstr>Βασικές κατευθύνσεις της αναμόρ-φωσης και του εξορθολογισμού</vt:lpstr>
      <vt:lpstr>Πρόσθετες κατευθύνσεις</vt:lpstr>
      <vt:lpstr>Παρουσίαση του PowerPoint</vt:lpstr>
      <vt:lpstr>Περιορισμοί </vt:lpstr>
      <vt:lpstr>Βασικές διαπιστώσεις σχετικά με το υπάρχον υλικό</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Η πρόταση μας - Βασικά στοιχεία</vt:lpstr>
      <vt:lpstr>Παρουσίαση του PowerPoint</vt:lpstr>
      <vt:lpstr>Παρουσίαση του PowerPoint</vt:lpstr>
      <vt:lpstr>Υπολογισμοί</vt:lpstr>
      <vt:lpstr>Η διδακτέα ύλη στην Α΄ Λυκείου </vt:lpstr>
      <vt:lpstr>Έμφαση σε προσδοκώμενα μαθησιακά αποτελέσματα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Αναδιάρθρωση στη Χημεία  Β΄ Λυκείου </vt:lpstr>
      <vt:lpstr>Παρουσίαση του PowerPoint</vt:lpstr>
      <vt:lpstr>Παρουσίαση του PowerPoint</vt:lpstr>
      <vt:lpstr>Παρουσίαση του PowerPoint</vt:lpstr>
      <vt:lpstr>Για τα εσπερινά</vt:lpstr>
      <vt:lpstr>Παρουσίαση του PowerPoint</vt:lpstr>
    </vt:vector>
  </TitlesOfParts>
  <Company>-=KA=-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ΘΕΜΑΤΑ ΑΞΙΟΛΟΓΗΣΗΣ ΤΩΝ ΜΑΘΗΤΩΝ  στο γενικό Λύκειο</dc:title>
  <dc:creator>KA</dc:creator>
  <cp:lastModifiedBy>Γεωργακάκη Αργυρούλα</cp:lastModifiedBy>
  <cp:revision>22</cp:revision>
  <dcterms:created xsi:type="dcterms:W3CDTF">2016-09-14T10:37:37Z</dcterms:created>
  <dcterms:modified xsi:type="dcterms:W3CDTF">2016-09-23T11:55:45Z</dcterms:modified>
</cp:coreProperties>
</file>