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34"/>
  </p:notesMasterIdLst>
  <p:sldIdLst>
    <p:sldId id="256" r:id="rId2"/>
    <p:sldId id="257" r:id="rId3"/>
    <p:sldId id="258" r:id="rId4"/>
    <p:sldId id="259" r:id="rId5"/>
    <p:sldId id="260" r:id="rId6"/>
    <p:sldId id="278" r:id="rId7"/>
    <p:sldId id="277" r:id="rId8"/>
    <p:sldId id="262" r:id="rId9"/>
    <p:sldId id="263" r:id="rId10"/>
    <p:sldId id="264" r:id="rId11"/>
    <p:sldId id="265" r:id="rId12"/>
    <p:sldId id="266" r:id="rId13"/>
    <p:sldId id="267" r:id="rId14"/>
    <p:sldId id="273" r:id="rId15"/>
    <p:sldId id="284" r:id="rId16"/>
    <p:sldId id="295" r:id="rId17"/>
    <p:sldId id="270" r:id="rId18"/>
    <p:sldId id="272" r:id="rId19"/>
    <p:sldId id="280" r:id="rId20"/>
    <p:sldId id="281" r:id="rId21"/>
    <p:sldId id="291" r:id="rId22"/>
    <p:sldId id="282" r:id="rId23"/>
    <p:sldId id="292" r:id="rId24"/>
    <p:sldId id="293" r:id="rId25"/>
    <p:sldId id="294" r:id="rId26"/>
    <p:sldId id="288" r:id="rId27"/>
    <p:sldId id="269" r:id="rId28"/>
    <p:sldId id="285" r:id="rId29"/>
    <p:sldId id="289" r:id="rId30"/>
    <p:sldId id="290" r:id="rId31"/>
    <p:sldId id="286" r:id="rId32"/>
    <p:sldId id="287" r:id="rId3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677" y="-77"/>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 xmlns:p14="http://schemas.microsoft.com/office/powerpoint/2010/main" val="74296619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 xmlns:p14="http://schemas.microsoft.com/office/powerpoint/2010/main" val="3576639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 xmlns:p14="http://schemas.microsoft.com/office/powerpoint/2010/main" val="1552405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 xmlns:p14="http://schemas.microsoft.com/office/powerpoint/2010/main" val="509271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 xmlns:p14="http://schemas.microsoft.com/office/powerpoint/2010/main" val="862731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 xmlns:p14="http://schemas.microsoft.com/office/powerpoint/2010/main" val="39957763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 xmlns:p14="http://schemas.microsoft.com/office/powerpoint/2010/main" val="862731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 xmlns:p14="http://schemas.microsoft.com/office/powerpoint/2010/main" val="274663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 xmlns:p14="http://schemas.microsoft.com/office/powerpoint/2010/main" val="3259065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 xmlns:p14="http://schemas.microsoft.com/office/powerpoint/2010/main" val="2781957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 xmlns:p14="http://schemas.microsoft.com/office/powerpoint/2010/main" val="995415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 xmlns:p14="http://schemas.microsoft.com/office/powerpoint/2010/main" val="199060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 xmlns:p14="http://schemas.microsoft.com/office/powerpoint/2010/main" val="3995776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 xmlns:p14="http://schemas.microsoft.com/office/powerpoint/2010/main" val="2945227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 xmlns:p14="http://schemas.microsoft.com/office/powerpoint/2010/main" val="3406794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pPr lvl="0">
                <a:spcBef>
                  <a:spcPts val="0"/>
                </a:spcBef>
                <a:buNone/>
              </a:pPr>
              <a:t>‹#›</a:t>
            </a:fld>
            <a:endParaRPr lang="e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pPr lvl="0">
                <a:spcBef>
                  <a:spcPts val="0"/>
                </a:spcBef>
                <a:buNone/>
              </a:pPr>
              <a:t>‹#›</a:t>
            </a:fld>
            <a:endParaRPr lang="e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pPr lvl="0">
                <a:spcBef>
                  <a:spcPts val="0"/>
                </a:spcBef>
                <a:buNone/>
              </a:pPr>
              <a:t>‹#›</a:t>
            </a:fld>
            <a:endParaRPr lang="e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pPr lvl="0">
                <a:spcBef>
                  <a:spcPts val="0"/>
                </a:spcBef>
                <a:buNone/>
              </a:pPr>
              <a:t>‹#›</a:t>
            </a:fld>
            <a:endParaRPr lang="e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pPr lvl="0">
                <a:spcBef>
                  <a:spcPts val="0"/>
                </a:spcBef>
                <a:buNone/>
              </a:pPr>
              <a:t>‹#›</a:t>
            </a:fld>
            <a:endParaRPr lang="e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pPr lvl="0">
                <a:spcBef>
                  <a:spcPts val="0"/>
                </a:spcBef>
                <a:buNone/>
              </a:pPr>
              <a:t>‹#›</a:t>
            </a:fld>
            <a:endParaRPr lang="e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pPr lvl="0">
                <a:spcBef>
                  <a:spcPts val="0"/>
                </a:spcBef>
                <a:buNone/>
              </a:pPr>
              <a:t>‹#›</a:t>
            </a:fld>
            <a:endParaRPr lang="e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pPr lvl="0">
                <a:spcBef>
                  <a:spcPts val="0"/>
                </a:spcBef>
                <a:buNone/>
              </a:pPr>
              <a:t>‹#›</a:t>
            </a:fld>
            <a:endParaRPr lang="e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pPr lvl="0">
                <a:spcBef>
                  <a:spcPts val="0"/>
                </a:spcBef>
                <a:buNone/>
              </a:pPr>
              <a:t>‹#›</a:t>
            </a:fld>
            <a:endParaRPr lang="e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l"/>
              <a:pPr lvl="0">
                <a:spcBef>
                  <a:spcPts val="0"/>
                </a:spcBef>
                <a:buNone/>
              </a:pPr>
              <a:t>‹#›</a:t>
            </a:fld>
            <a:endParaRPr lang="e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l" sz="1000">
                <a:solidFill>
                  <a:schemeClr val="dk2"/>
                </a:solidFill>
              </a:rPr>
              <a:pPr lvl="0" algn="r">
                <a:spcBef>
                  <a:spcPts val="0"/>
                </a:spcBef>
                <a:buNone/>
              </a:pPr>
              <a:t>‹#›</a:t>
            </a:fld>
            <a:endParaRPr lang="el"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minedu.gov.gr/publications/docs2016/%CE%9F%CE%94%CE%97%CE%93%CE%99%CE%95%CE%A3_%CE%95%CE%A6_%CE%A0%CE%9B%CE%97%CE%A1%CE%9F%CE%A6%CE%9F%CE%A1%CE%99%CE%9A%CE%97%CE%A3_%CE%91_%CE%93%CE%95%CE%9B_2016_17.pdf" TargetMode="External"/><Relationship Id="rId2" Type="http://schemas.openxmlformats.org/officeDocument/2006/relationships/hyperlink" Target="http://minedu.gov.gr/eidiseis/23594-16-09-16-odigies-gia-ti-didaskalia-ton-mathimaton-sto-imerisio-kai-esperino-gel-gia-to-sxol-etos-2016-201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minedu.gov.gr/publications/docs2016/%CE%9F%CE%94%CE%97%CE%93%CE%99%CE%95%CE%A3_%CE%95%CE%99%CE%A3%CE%91%CE%93_%CE%91%CE%A1%CE%A7_%CE%95%CE%A0%CE%99%CE%A3%CE%A4_%CE%97%CE%A5_%CE%92_%CE%93%CE%95%CE%9B_2016_17.pdf" TargetMode="External"/><Relationship Id="rId2" Type="http://schemas.openxmlformats.org/officeDocument/2006/relationships/hyperlink" Target="http://minedu.gov.gr/eidiseis/23594-16-09-16-odigies-gia-ti-didaskalia-ton-mathimaton-sto-imerisio-kai-esperino-gel-gia-to-sxol-etos-2016-2017"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aesop.iep.edu.g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dschool.edu.gr/" TargetMode="External"/><Relationship Id="rId4" Type="http://schemas.openxmlformats.org/officeDocument/2006/relationships/hyperlink" Target="http://www.sch.g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261308" y="611999"/>
            <a:ext cx="8520600" cy="1321175"/>
          </a:xfrm>
          <a:prstGeom prst="rect">
            <a:avLst/>
          </a:prstGeom>
        </p:spPr>
        <p:txBody>
          <a:bodyPr lIns="91425" tIns="91425" rIns="91425" bIns="91425" anchor="b" anchorCtr="0">
            <a:noAutofit/>
          </a:bodyPr>
          <a:lstStyle/>
          <a:p>
            <a:r>
              <a:rPr lang="el-GR" sz="3600" dirty="0" smtClean="0"/>
              <a:t>Α</a:t>
            </a:r>
            <a:r>
              <a:rPr lang="el" sz="3600" dirty="0" smtClean="0"/>
              <a:t>ναδιάρθρωση </a:t>
            </a:r>
            <a:r>
              <a:rPr lang="el" sz="3600" dirty="0"/>
              <a:t>και </a:t>
            </a:r>
            <a:r>
              <a:rPr lang="el" sz="3600" dirty="0" smtClean="0"/>
              <a:t>εξορθολογισμός </a:t>
            </a:r>
            <a:r>
              <a:rPr lang="el" sz="3600" dirty="0"/>
              <a:t>της διδακτέας </a:t>
            </a:r>
            <a:r>
              <a:rPr lang="el" sz="3600" dirty="0" smtClean="0"/>
              <a:t>ύλης Πληροφορικής Α΄ </a:t>
            </a:r>
            <a:r>
              <a:rPr lang="en-US" sz="3600" dirty="0" smtClean="0"/>
              <a:t>&amp; </a:t>
            </a:r>
            <a:r>
              <a:rPr lang="el-GR" sz="3600" dirty="0" smtClean="0"/>
              <a:t>Β΄ </a:t>
            </a:r>
            <a:r>
              <a:rPr lang="el" sz="3600" dirty="0" smtClean="0"/>
              <a:t>ΓΕ.Λ</a:t>
            </a:r>
            <a:r>
              <a:rPr lang="en-US" sz="3600" dirty="0" smtClean="0"/>
              <a:t>.</a:t>
            </a:r>
            <a:endParaRPr lang="el" sz="3600" dirty="0"/>
          </a:p>
        </p:txBody>
      </p:sp>
      <p:pic>
        <p:nvPicPr>
          <p:cNvPr id="4" name="3 - Εικόνα" descr="15096938-people-head-with-stickers-as-memory-concept-illustration.jpg"/>
          <p:cNvPicPr>
            <a:picLocks noChangeAspect="1"/>
          </p:cNvPicPr>
          <p:nvPr/>
        </p:nvPicPr>
        <p:blipFill>
          <a:blip r:embed="rId3" cstate="print"/>
          <a:stretch>
            <a:fillRect/>
          </a:stretch>
        </p:blipFill>
        <p:spPr>
          <a:xfrm rot="20711719">
            <a:off x="3828470" y="2019831"/>
            <a:ext cx="1981321" cy="2532039"/>
          </a:xfrm>
          <a:prstGeom prst="rect">
            <a:avLst/>
          </a:prstGeom>
          <a:solidFill>
            <a:srgbClr val="FFFFFF">
              <a:shade val="85000"/>
            </a:srgbClr>
          </a:solidFill>
          <a:ln w="88900" cap="sq">
            <a:noFill/>
            <a:miter lim="800000"/>
          </a:ln>
          <a:effectLst>
            <a:outerShdw blurRad="44450" dist="27940" dir="5400000" algn="ctr">
              <a:srgbClr val="000000">
                <a:alpha val="32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l"/>
              <a:t>Επικοινωνία και Διαδίκτυο</a:t>
            </a:r>
          </a:p>
        </p:txBody>
      </p:sp>
      <p:sp>
        <p:nvSpPr>
          <p:cNvPr id="103" name="Shape 10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l" dirty="0"/>
              <a:t>9.3 Από τον Web 1.0 στον Web X.0 (1 ώρα)</a:t>
            </a:r>
          </a:p>
          <a:p>
            <a:pPr lvl="0">
              <a:spcBef>
                <a:spcPts val="0"/>
              </a:spcBef>
              <a:buNone/>
            </a:pPr>
            <a:r>
              <a:rPr lang="el" dirty="0"/>
              <a:t>10.1 Υπηρεσίες Διαδικτύου (1 ώρα)</a:t>
            </a:r>
            <a:br>
              <a:rPr lang="el" dirty="0"/>
            </a:br>
            <a:r>
              <a:rPr lang="el" dirty="0"/>
              <a:t>10.2 Ο παγκόσμιος ιστός, υπηρεσίες και εφαρμογές Διαδικτύου (1 ώρα)</a:t>
            </a:r>
          </a:p>
          <a:p>
            <a:pPr lvl="0">
              <a:spcBef>
                <a:spcPts val="0"/>
              </a:spcBef>
              <a:buNone/>
            </a:pPr>
            <a:r>
              <a:rPr lang="el" dirty="0"/>
              <a:t>11.1 - 11.2 Γενική εισαγωγή στην HTML - Η HTML5 (8 ώρες)</a:t>
            </a:r>
            <a:br>
              <a:rPr lang="el" dirty="0"/>
            </a:br>
            <a:r>
              <a:rPr lang="el" dirty="0"/>
              <a:t>11.3 Ενσωμάτωση (Embedding) (2 ώρες)</a:t>
            </a:r>
            <a:br>
              <a:rPr lang="el" dirty="0"/>
            </a:br>
            <a:r>
              <a:rPr lang="el" dirty="0"/>
              <a:t>11.4 Καθορίζοντας την εμφάνιση – CSS (5 ώρες)</a:t>
            </a:r>
            <a:br>
              <a:rPr lang="el" dirty="0"/>
            </a:br>
            <a:r>
              <a:rPr lang="el" dirty="0"/>
              <a:t/>
            </a:r>
            <a:br>
              <a:rPr lang="el" dirty="0"/>
            </a:br>
            <a:r>
              <a:rPr lang="el" dirty="0"/>
              <a:t>Σύνολο: 18 διδακτικές ώρες</a:t>
            </a:r>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10</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diamond(in)">
                                      <p:cBhvr>
                                        <p:cTn id="7" dur="1000"/>
                                        <p:tgtEl>
                                          <p:spTgt spid="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3">
                                            <p:txEl>
                                              <p:pRg st="1" end="1"/>
                                            </p:txEl>
                                          </p:spTgt>
                                        </p:tgtEl>
                                        <p:attrNameLst>
                                          <p:attrName>style.visibility</p:attrName>
                                        </p:attrNameLst>
                                      </p:cBhvr>
                                      <p:to>
                                        <p:strVal val="visible"/>
                                      </p:to>
                                    </p:set>
                                    <p:animEffect transition="in" filter="diamond(in)">
                                      <p:cBhvr>
                                        <p:cTn id="12" dur="1000"/>
                                        <p:tgtEl>
                                          <p:spTgt spid="1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03">
                                            <p:txEl>
                                              <p:pRg st="2" end="2"/>
                                            </p:txEl>
                                          </p:spTgt>
                                        </p:tgtEl>
                                        <p:attrNameLst>
                                          <p:attrName>style.visibility</p:attrName>
                                        </p:attrNameLst>
                                      </p:cBhvr>
                                      <p:to>
                                        <p:strVal val="visible"/>
                                      </p:to>
                                    </p:set>
                                    <p:animEffect transition="in" filter="diamond(in)">
                                      <p:cBhvr>
                                        <p:cTn id="17" dur="1000"/>
                                        <p:tgtEl>
                                          <p:spTgt spid="1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l"/>
              <a:t>Συνεργασία και Ασφάλεια στο Διαδίκτυο</a:t>
            </a:r>
          </a:p>
        </p:txBody>
      </p:sp>
      <p:sp>
        <p:nvSpPr>
          <p:cNvPr id="109" name="Shape 10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l" dirty="0"/>
              <a:t>13.1 Εισαγωγή στις εφαρμογές νέφους (1 ώρα)</a:t>
            </a:r>
            <a:br>
              <a:rPr lang="el" dirty="0"/>
            </a:br>
            <a:r>
              <a:rPr lang="el" dirty="0"/>
              <a:t>13.2 Μοντέλα υπηρεσιών νέφους (2 ώρες)</a:t>
            </a:r>
            <a:br>
              <a:rPr lang="el" dirty="0"/>
            </a:br>
            <a:r>
              <a:rPr lang="el" dirty="0"/>
              <a:t>13.3 Εφαρμογές υπηρεσιών νέφους (5 ώρες)</a:t>
            </a:r>
          </a:p>
          <a:p>
            <a:pPr lvl="0">
              <a:spcBef>
                <a:spcPts val="0"/>
              </a:spcBef>
              <a:buNone/>
            </a:pPr>
            <a:r>
              <a:rPr lang="el" dirty="0"/>
              <a:t>14.2 Επικοινωνία και Συνεργασία από απόσταση (1 ώρα)</a:t>
            </a:r>
            <a:br>
              <a:rPr lang="el" dirty="0"/>
            </a:br>
            <a:r>
              <a:rPr lang="el" dirty="0"/>
              <a:t>15.1 Γενικά για τα Κοινωνικά Δίκτυα (1 ώρα)</a:t>
            </a:r>
            <a:br>
              <a:rPr lang="el" dirty="0"/>
            </a:br>
            <a:r>
              <a:rPr lang="el" dirty="0"/>
              <a:t>15.2 Κατηγορίες Κοινωνικών Δικτύων (1 ώρα)</a:t>
            </a:r>
            <a:br>
              <a:rPr lang="el" dirty="0"/>
            </a:br>
            <a:r>
              <a:rPr lang="el" dirty="0"/>
              <a:t>15.3 Πλεονεκτήματα και Μειονεκτήματα χρήσης Κοινωνικών Δικτύων (1 ώρα)</a:t>
            </a:r>
          </a:p>
          <a:p>
            <a:pPr lvl="0">
              <a:spcBef>
                <a:spcPts val="0"/>
              </a:spcBef>
              <a:buNone/>
            </a:pPr>
            <a:endParaRPr dirty="0"/>
          </a:p>
          <a:p>
            <a:pPr lvl="0">
              <a:spcBef>
                <a:spcPts val="0"/>
              </a:spcBef>
              <a:buNone/>
            </a:pPr>
            <a:endParaRPr dirty="0"/>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11</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animEffect transition="in" filter="box(in)">
                                      <p:cBhvr>
                                        <p:cTn id="7" dur="1000"/>
                                        <p:tgtEl>
                                          <p:spTgt spid="1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9">
                                            <p:txEl>
                                              <p:pRg st="1" end="1"/>
                                            </p:txEl>
                                          </p:spTgt>
                                        </p:tgtEl>
                                        <p:attrNameLst>
                                          <p:attrName>style.visibility</p:attrName>
                                        </p:attrNameLst>
                                      </p:cBhvr>
                                      <p:to>
                                        <p:strVal val="visible"/>
                                      </p:to>
                                    </p:set>
                                    <p:animEffect transition="in" filter="box(in)">
                                      <p:cBhvr>
                                        <p:cTn id="12" dur="1000"/>
                                        <p:tgtEl>
                                          <p:spTgt spid="10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l"/>
              <a:t>Συνεργασία και Ασφάλεια στο Διαδίκτυο</a:t>
            </a:r>
          </a:p>
        </p:txBody>
      </p:sp>
      <p:sp>
        <p:nvSpPr>
          <p:cNvPr id="115" name="Shape 11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l" dirty="0"/>
              <a:t>16.1 Ασφάλεια υπολογιστικού συστήματος (1 ώρα)</a:t>
            </a:r>
            <a:br>
              <a:rPr lang="el" dirty="0"/>
            </a:br>
            <a:r>
              <a:rPr lang="el" dirty="0"/>
              <a:t>16.2 Θέματα ασφάλειας και προστασίας στο Διαδίκτυο (1 ώρα)</a:t>
            </a:r>
            <a:br>
              <a:rPr lang="el" dirty="0"/>
            </a:br>
            <a:r>
              <a:rPr lang="el" dirty="0"/>
              <a:t>16.3 Πληροφορίες, πνευματικά δικαιώματα και πειρατεία λογισμικού στο Διαδίκτυο (1 ώρα)</a:t>
            </a:r>
            <a:br>
              <a:rPr lang="el" dirty="0"/>
            </a:br>
            <a:r>
              <a:rPr lang="el" dirty="0"/>
              <a:t>16.4 Ιδιωτικότητα και προσωπικά δεδομένα στο Διαδίκτυο (1 ώρα)</a:t>
            </a:r>
          </a:p>
          <a:p>
            <a:pPr lvl="0">
              <a:spcBef>
                <a:spcPts val="0"/>
              </a:spcBef>
              <a:buClr>
                <a:schemeClr val="dk1"/>
              </a:buClr>
              <a:buSzPct val="61111"/>
              <a:buFont typeface="Arial"/>
              <a:buNone/>
            </a:pPr>
            <a:r>
              <a:rPr lang="el" dirty="0"/>
              <a:t>Σύνολο: 16 διδακτικές ώρες</a:t>
            </a:r>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12</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animEffect transition="in" filter="diamond(in)">
                                      <p:cBhvr>
                                        <p:cTn id="7" dur="1000"/>
                                        <p:tgtEl>
                                          <p:spTgt spid="1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15">
                                            <p:txEl>
                                              <p:pRg st="1" end="1"/>
                                            </p:txEl>
                                          </p:spTgt>
                                        </p:tgtEl>
                                        <p:attrNameLst>
                                          <p:attrName>style.visibility</p:attrName>
                                        </p:attrNameLst>
                                      </p:cBhvr>
                                      <p:to>
                                        <p:strVal val="visible"/>
                                      </p:to>
                                    </p:set>
                                    <p:animEffect transition="in" filter="diamond(in)">
                                      <p:cBhvr>
                                        <p:cTn id="12" dur="1000"/>
                                        <p:tgtEl>
                                          <p:spTgt spid="1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l"/>
              <a:t>Στατιστικά στοιχεία </a:t>
            </a:r>
          </a:p>
        </p:txBody>
      </p:sp>
      <p:sp>
        <p:nvSpPr>
          <p:cNvPr id="121" name="Shape 12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l" dirty="0"/>
              <a:t>Ενδεικτικός προγραμματισμός για 50 διδακτικές ώρες</a:t>
            </a:r>
          </a:p>
          <a:p>
            <a:pPr marL="457200" lvl="0" indent="-228600" rtl="0">
              <a:spcBef>
                <a:spcPts val="0"/>
              </a:spcBef>
            </a:pPr>
            <a:r>
              <a:rPr lang="el" dirty="0"/>
              <a:t>Από το διδακτικό εγχειρίδιο</a:t>
            </a:r>
          </a:p>
          <a:p>
            <a:pPr marL="914400" lvl="1" indent="-228600" rtl="0">
              <a:spcBef>
                <a:spcPts val="0"/>
              </a:spcBef>
            </a:pPr>
            <a:r>
              <a:rPr lang="el" sz="1800" dirty="0" smtClean="0"/>
              <a:t>Μειώθηκε </a:t>
            </a:r>
            <a:r>
              <a:rPr lang="el" sz="1800" dirty="0"/>
              <a:t>κατά 21 σελίδες η διδακτέα ύλη </a:t>
            </a:r>
            <a:r>
              <a:rPr lang="el" sz="1800" dirty="0" smtClean="0"/>
              <a:t>σε σχέση με την ήδη μειωμένη διδακτέα ύλη του προηγούμενου σχολικού έτους.</a:t>
            </a:r>
            <a:endParaRPr lang="el" sz="1800" dirty="0"/>
          </a:p>
          <a:p>
            <a:pPr lvl="0">
              <a:spcBef>
                <a:spcPts val="0"/>
              </a:spcBef>
              <a:buNone/>
            </a:pPr>
            <a:endParaRPr dirty="0"/>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13</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animEffect transition="in" filter="diamond(in)">
                                      <p:cBhvr>
                                        <p:cTn id="7" dur="1000"/>
                                        <p:tgtEl>
                                          <p:spTgt spid="1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1">
                                            <p:txEl>
                                              <p:pRg st="1" end="1"/>
                                            </p:txEl>
                                          </p:spTgt>
                                        </p:tgtEl>
                                        <p:attrNameLst>
                                          <p:attrName>style.visibility</p:attrName>
                                        </p:attrNameLst>
                                      </p:cBhvr>
                                      <p:to>
                                        <p:strVal val="visible"/>
                                      </p:to>
                                    </p:set>
                                    <p:animEffect transition="in" filter="diamond(in)">
                                      <p:cBhvr>
                                        <p:cTn id="12" dur="1000"/>
                                        <p:tgtEl>
                                          <p:spTgt spid="1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21">
                                            <p:txEl>
                                              <p:pRg st="2" end="2"/>
                                            </p:txEl>
                                          </p:spTgt>
                                        </p:tgtEl>
                                        <p:attrNameLst>
                                          <p:attrName>style.visibility</p:attrName>
                                        </p:attrNameLst>
                                      </p:cBhvr>
                                      <p:to>
                                        <p:strVal val="visible"/>
                                      </p:to>
                                    </p:set>
                                    <p:animEffect transition="in" filter="diamond(in)">
                                      <p:cBhvr>
                                        <p:cTn id="17" dur="1000"/>
                                        <p:tgtEl>
                                          <p:spTgt spid="1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270758" y="229546"/>
            <a:ext cx="8520600" cy="4913954"/>
          </a:xfrm>
        </p:spPr>
        <p:txBody>
          <a:bodyPr/>
          <a:lstStyle/>
          <a:p>
            <a:pPr>
              <a:lnSpc>
                <a:spcPct val="100000"/>
              </a:lnSpc>
            </a:pPr>
            <a:r>
              <a:rPr lang="el-GR" dirty="0" smtClean="0"/>
              <a:t>ΓΕ.Λ.</a:t>
            </a:r>
            <a:endParaRPr lang="el-GR" u="sng" dirty="0" smtClean="0">
              <a:hlinkClick r:id="rId2"/>
            </a:endParaRPr>
          </a:p>
          <a:p>
            <a:pPr>
              <a:lnSpc>
                <a:spcPct val="100000"/>
              </a:lnSpc>
            </a:pPr>
            <a:r>
              <a:rPr lang="en-US" u="sng" dirty="0" smtClean="0">
                <a:hlinkClick r:id="rId2"/>
              </a:rPr>
              <a:t>http://minedu.gov.gr/eidiseis/23594-16-09-16-odigies-gia-ti-didaskalia-ton-mathimaton-sto-imerisio-kai-esperino-gel-gia-to-sxol-etos-2016-2017</a:t>
            </a:r>
            <a:endParaRPr lang="el-GR" dirty="0" smtClean="0"/>
          </a:p>
          <a:p>
            <a:pPr>
              <a:lnSpc>
                <a:spcPct val="100000"/>
              </a:lnSpc>
              <a:spcAft>
                <a:spcPts val="600"/>
              </a:spcAft>
            </a:pPr>
            <a:r>
              <a:rPr lang="en-US" dirty="0" smtClean="0"/>
              <a:t> A</a:t>
            </a:r>
            <a:r>
              <a:rPr lang="el-GR" dirty="0" smtClean="0"/>
              <a:t>΄</a:t>
            </a:r>
            <a:r>
              <a:rPr lang="en-US" dirty="0" smtClean="0"/>
              <a:t> </a:t>
            </a:r>
            <a:r>
              <a:rPr lang="el-GR" dirty="0" smtClean="0"/>
              <a:t>ΓΕ.Λ.</a:t>
            </a:r>
          </a:p>
          <a:p>
            <a:pPr>
              <a:lnSpc>
                <a:spcPct val="100000"/>
              </a:lnSpc>
            </a:pPr>
            <a:r>
              <a:rPr lang="en-US" u="sng" dirty="0" smtClean="0">
                <a:hlinkClick r:id="rId3"/>
              </a:rPr>
              <a:t>http://minedu.gov.gr/publications/docs2016/%CE%9F%CE%94%CE%97%CE%93%CE%99%CE%95%CE%A3_%CE%95%CE%A6_%CE%A0%CE%9B%CE%97%CE%A1%CE%9F%CE%A6%CE%9F%CE%A1%CE%99%CE%9A%CE%97%CE%A3_%CE%91_%CE%93%CE%95%CE%9B_2016_17.pdf</a:t>
            </a:r>
            <a:endParaRPr lang="el-GR" dirty="0" smtClean="0"/>
          </a:p>
          <a:p>
            <a:pPr>
              <a:lnSpc>
                <a:spcPct val="100000"/>
              </a:lnSpc>
            </a:pPr>
            <a:endParaRPr lang="el-GR" dirty="0" smtClean="0"/>
          </a:p>
          <a:p>
            <a:endParaRPr lang="el-GR" dirty="0"/>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14</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p:txBody>
          <a:bodyPr/>
          <a:lstStyle/>
          <a:p>
            <a:endParaRPr lang="el-GR" dirty="0"/>
          </a:p>
        </p:txBody>
      </p:sp>
      <p:pic>
        <p:nvPicPr>
          <p:cNvPr id="51203" name="Picture 3"/>
          <p:cNvPicPr>
            <a:picLocks noChangeAspect="1" noChangeArrowheads="1"/>
          </p:cNvPicPr>
          <p:nvPr/>
        </p:nvPicPr>
        <p:blipFill>
          <a:blip r:embed="rId2"/>
          <a:srcRect/>
          <a:stretch>
            <a:fillRect/>
          </a:stretch>
        </p:blipFill>
        <p:spPr bwMode="auto">
          <a:xfrm>
            <a:off x="145147" y="302400"/>
            <a:ext cx="8866463" cy="4406400"/>
          </a:xfrm>
          <a:prstGeom prst="rect">
            <a:avLst/>
          </a:prstGeom>
          <a:noFill/>
          <a:ln w="9525">
            <a:noFill/>
            <a:miter lim="800000"/>
            <a:headEnd/>
            <a:tailEnd/>
          </a:ln>
        </p:spPr>
      </p:pic>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15</a:t>
            </a:fld>
            <a:endParaRPr lang="el"/>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sz="4800" b="1" dirty="0" smtClean="0">
                <a:solidFill>
                  <a:schemeClr val="dk2"/>
                </a:solidFill>
                <a:latin typeface="Monotype Corsiva" pitchFamily="66" charset="0"/>
              </a:rPr>
              <a:t>Ερωτήσεις ;</a:t>
            </a:r>
          </a:p>
        </p:txBody>
      </p:sp>
      <p:pic>
        <p:nvPicPr>
          <p:cNvPr id="4" name="Picture 2" descr="http://www.pianoblog.com/.a/6a00e54fc1c761883401538f271b72970b-800wi"/>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4400" y="1566215"/>
            <a:ext cx="3556800" cy="3017865"/>
          </a:xfrm>
          <a:prstGeom prst="rect">
            <a:avLst/>
          </a:prstGeom>
          <a:noFill/>
          <a:extLst>
            <a:ext uri="{909E8E84-426E-40DD-AFC4-6F175D3DCCD1}">
              <a14:hiddenFill xmlns:a14="http://schemas.microsoft.com/office/drawing/2010/main" xmlns="">
                <a:solidFill>
                  <a:srgbClr val="FFFFFF"/>
                </a:solidFill>
              </a14:hiddenFill>
            </a:ext>
          </a:extLst>
        </p:spPr>
      </p:pic>
      <p:sp>
        <p:nvSpPr>
          <p:cNvPr id="5" name="4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16</a:t>
            </a:fld>
            <a:endParaRPr lang="el"/>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 Θέση κειμένου"/>
          <p:cNvSpPr>
            <a:spLocks noGrp="1"/>
          </p:cNvSpPr>
          <p:nvPr>
            <p:ph type="body" idx="1"/>
          </p:nvPr>
        </p:nvSpPr>
        <p:spPr>
          <a:xfrm>
            <a:off x="311700" y="726591"/>
            <a:ext cx="8520600" cy="2780696"/>
          </a:xfrm>
        </p:spPr>
        <p:txBody>
          <a:bodyPr/>
          <a:lstStyle/>
          <a:p>
            <a:pPr lvl="0" algn="ctr"/>
            <a:endParaRPr lang="en-US" sz="3200" dirty="0" smtClean="0"/>
          </a:p>
          <a:p>
            <a:pPr lvl="0" algn="ctr"/>
            <a:r>
              <a:rPr lang="el-GR" sz="3200" dirty="0" smtClean="0"/>
              <a:t>«ΕΙΣΑΓΩΓΗ ΣΤΙΣ ΑΡΧΕΣ ΤΗΣ ΕΠΙΣΤΗΜΗΣ ΤΩΝ Η/Υ», Β΄ τάξη του Ημερησίου και Γ΄ τάξη του Εσπερινού </a:t>
            </a:r>
            <a:r>
              <a:rPr lang="el" sz="3200" dirty="0" smtClean="0"/>
              <a:t>ΓΕ.Λ</a:t>
            </a:r>
            <a:r>
              <a:rPr lang="en-US" sz="3200" dirty="0" smtClean="0"/>
              <a:t>.</a:t>
            </a:r>
            <a:endParaRPr lang="el" sz="3200" dirty="0" smtClean="0"/>
          </a:p>
          <a:p>
            <a:pPr algn="ctr"/>
            <a:endParaRPr lang="el-GR" sz="3200" dirty="0"/>
          </a:p>
        </p:txBody>
      </p:sp>
      <p:sp>
        <p:nvSpPr>
          <p:cNvPr id="3" name="2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17</a:t>
            </a:fld>
            <a:endParaRPr lang="el"/>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171900"/>
            <a:ext cx="8520600" cy="572700"/>
          </a:xfrm>
          <a:prstGeom prst="rect">
            <a:avLst/>
          </a:prstGeom>
        </p:spPr>
        <p:txBody>
          <a:bodyPr lIns="91425" tIns="91425" rIns="91425" bIns="91425" anchor="t" anchorCtr="0">
            <a:noAutofit/>
          </a:bodyPr>
          <a:lstStyle/>
          <a:p>
            <a:pPr lvl="0">
              <a:spcBef>
                <a:spcPts val="0"/>
              </a:spcBef>
              <a:buNone/>
            </a:pPr>
            <a:r>
              <a:rPr lang="el" dirty="0"/>
              <a:t>Πρόταση για τη Διδακτέα ύλη</a:t>
            </a:r>
          </a:p>
        </p:txBody>
      </p:sp>
      <p:sp>
        <p:nvSpPr>
          <p:cNvPr id="91" name="Shape 91"/>
          <p:cNvSpPr txBox="1">
            <a:spLocks noGrp="1"/>
          </p:cNvSpPr>
          <p:nvPr>
            <p:ph type="body" idx="1"/>
          </p:nvPr>
        </p:nvSpPr>
        <p:spPr>
          <a:xfrm>
            <a:off x="382952" y="4126592"/>
            <a:ext cx="8520600" cy="996958"/>
          </a:xfrm>
          <a:prstGeom prst="rect">
            <a:avLst/>
          </a:prstGeom>
        </p:spPr>
        <p:txBody>
          <a:bodyPr lIns="91425" tIns="91425" rIns="91425" bIns="91425" anchor="t" anchorCtr="0">
            <a:noAutofit/>
          </a:bodyPr>
          <a:lstStyle/>
          <a:p>
            <a:r>
              <a:rPr lang="el-GR" i="1" dirty="0" smtClean="0"/>
              <a:t>«Εισαγωγή στις Αρχές της Επιστήμης των Η/Υ». Συγγραφείς Δουκάκης Σ., </a:t>
            </a:r>
            <a:r>
              <a:rPr lang="el-GR" i="1" dirty="0" err="1" smtClean="0"/>
              <a:t>Δουληγέρης</a:t>
            </a:r>
            <a:r>
              <a:rPr lang="el-GR" i="1" dirty="0" smtClean="0"/>
              <a:t> Χ., </a:t>
            </a:r>
            <a:r>
              <a:rPr lang="el-GR" i="1" dirty="0" err="1" smtClean="0"/>
              <a:t>Καρβουνίδης</a:t>
            </a:r>
            <a:r>
              <a:rPr lang="el-GR" i="1" dirty="0" smtClean="0"/>
              <a:t> Θ., </a:t>
            </a:r>
            <a:r>
              <a:rPr lang="el-GR" i="1" dirty="0" err="1" smtClean="0"/>
              <a:t>Κοίλιας</a:t>
            </a:r>
            <a:r>
              <a:rPr lang="el-GR" i="1" dirty="0" smtClean="0"/>
              <a:t> Χ., </a:t>
            </a:r>
            <a:r>
              <a:rPr lang="el-GR" i="1" dirty="0" err="1" smtClean="0"/>
              <a:t>Πέρδος</a:t>
            </a:r>
            <a:r>
              <a:rPr lang="el-GR" i="1" dirty="0" smtClean="0"/>
              <a:t> Α.</a:t>
            </a:r>
            <a:endParaRPr lang="el-GR" dirty="0"/>
          </a:p>
        </p:txBody>
      </p:sp>
      <p:graphicFrame>
        <p:nvGraphicFramePr>
          <p:cNvPr id="4" name="3 - Πίνακας"/>
          <p:cNvGraphicFramePr>
            <a:graphicFrameLocks noGrp="1"/>
          </p:cNvGraphicFramePr>
          <p:nvPr/>
        </p:nvGraphicFramePr>
        <p:xfrm>
          <a:off x="523132" y="783978"/>
          <a:ext cx="8133980" cy="3395079"/>
        </p:xfrm>
        <a:graphic>
          <a:graphicData uri="http://schemas.openxmlformats.org/drawingml/2006/table">
            <a:tbl>
              <a:tblPr/>
              <a:tblGrid>
                <a:gridCol w="6057701"/>
                <a:gridCol w="2076279"/>
              </a:tblGrid>
              <a:tr h="311068">
                <a:tc>
                  <a:txBody>
                    <a:bodyPr/>
                    <a:lstStyle/>
                    <a:p>
                      <a:pPr algn="ctr">
                        <a:spcAft>
                          <a:spcPts val="0"/>
                        </a:spcAft>
                      </a:pPr>
                      <a:r>
                        <a:rPr lang="el-GR" sz="1800" b="1" dirty="0">
                          <a:solidFill>
                            <a:srgbClr val="000000"/>
                          </a:solidFill>
                          <a:latin typeface="Calibri"/>
                          <a:ea typeface="Times New Roman"/>
                          <a:cs typeface="Times New Roman"/>
                        </a:rPr>
                        <a:t>Διδακτικές Ενότητες</a:t>
                      </a:r>
                      <a:endParaRPr lang="el-GR" sz="1800" dirty="0">
                        <a:solidFill>
                          <a:srgbClr val="0000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gn="ctr">
                        <a:spcAft>
                          <a:spcPts val="0"/>
                        </a:spcAft>
                      </a:pPr>
                      <a:r>
                        <a:rPr lang="el-GR" sz="1800" b="1">
                          <a:solidFill>
                            <a:srgbClr val="000000"/>
                          </a:solidFill>
                          <a:latin typeface="Calibri"/>
                          <a:ea typeface="Times New Roman"/>
                          <a:cs typeface="Times New Roman"/>
                        </a:rPr>
                        <a:t>Ώρες Διδασκαλίας</a:t>
                      </a:r>
                      <a:endParaRPr lang="el-GR" sz="1800">
                        <a:solidFill>
                          <a:srgbClr val="0000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r>
              <a:tr h="331270">
                <a:tc>
                  <a:txBody>
                    <a:bodyPr/>
                    <a:lstStyle/>
                    <a:p>
                      <a:pPr algn="ctr">
                        <a:spcAft>
                          <a:spcPts val="0"/>
                        </a:spcAft>
                      </a:pPr>
                      <a:r>
                        <a:rPr lang="el-GR" sz="1800" b="1" dirty="0">
                          <a:solidFill>
                            <a:srgbClr val="000000"/>
                          </a:solidFill>
                          <a:latin typeface="Calibri"/>
                          <a:ea typeface="Times New Roman"/>
                          <a:cs typeface="Times New Roman"/>
                        </a:rPr>
                        <a:t>ΕΝΟΤΗΤΑ 2η</a:t>
                      </a:r>
                      <a:endParaRPr lang="el-GR" sz="1800" dirty="0">
                        <a:solidFill>
                          <a:srgbClr val="0000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80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705">
                <a:tc>
                  <a:txBody>
                    <a:bodyPr/>
                    <a:lstStyle/>
                    <a:p>
                      <a:pPr algn="ctr">
                        <a:spcAft>
                          <a:spcPts val="0"/>
                        </a:spcAft>
                      </a:pPr>
                      <a:r>
                        <a:rPr lang="el-GR" sz="1800" dirty="0">
                          <a:solidFill>
                            <a:srgbClr val="000000"/>
                          </a:solidFill>
                          <a:latin typeface="Calibri"/>
                          <a:ea typeface="Times New Roman"/>
                          <a:cs typeface="Times New Roman"/>
                        </a:rPr>
                        <a:t>Κεφάλαιο 2.1</a:t>
                      </a:r>
                      <a:endParaRPr lang="el-GR" sz="1800" dirty="0">
                        <a:solidFill>
                          <a:srgbClr val="00000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800">
                          <a:solidFill>
                            <a:srgbClr val="000000"/>
                          </a:solidFill>
                          <a:latin typeface="Calibri"/>
                          <a:ea typeface="Times New Roman"/>
                          <a:cs typeface="Times New Roman"/>
                        </a:rPr>
                        <a:t>1</a:t>
                      </a:r>
                      <a:endParaRPr lang="el-GR" sz="1800">
                        <a:solidFill>
                          <a:srgbClr val="00000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622136">
                <a:tc>
                  <a:txBody>
                    <a:bodyPr/>
                    <a:lstStyle/>
                    <a:p>
                      <a:pPr algn="ctr">
                        <a:spcAft>
                          <a:spcPts val="0"/>
                        </a:spcAft>
                      </a:pPr>
                      <a:r>
                        <a:rPr lang="el-GR" sz="1800" dirty="0">
                          <a:solidFill>
                            <a:srgbClr val="000000"/>
                          </a:solidFill>
                          <a:latin typeface="Calibri"/>
                          <a:ea typeface="Times New Roman"/>
                          <a:cs typeface="Times New Roman"/>
                        </a:rPr>
                        <a:t>Κεφάλαιο 2.2</a:t>
                      </a:r>
                      <a:endParaRPr lang="el-GR" sz="1800" dirty="0">
                        <a:solidFill>
                          <a:srgbClr val="000000"/>
                        </a:solidFill>
                        <a:latin typeface="Times New Roman"/>
                        <a:ea typeface="Times New Roman"/>
                        <a:cs typeface="Times New Roman"/>
                      </a:endParaRPr>
                    </a:p>
                    <a:p>
                      <a:pPr algn="ctr">
                        <a:spcAft>
                          <a:spcPts val="0"/>
                        </a:spcAft>
                      </a:pPr>
                      <a:r>
                        <a:rPr lang="el-GR" sz="1800" dirty="0">
                          <a:solidFill>
                            <a:srgbClr val="000000"/>
                          </a:solidFill>
                          <a:latin typeface="Calibri"/>
                          <a:ea typeface="Times New Roman"/>
                          <a:cs typeface="Times New Roman"/>
                        </a:rPr>
                        <a:t>(</a:t>
                      </a:r>
                      <a:r>
                        <a:rPr lang="el-GR" sz="1800" b="1" dirty="0">
                          <a:solidFill>
                            <a:srgbClr val="000000"/>
                          </a:solidFill>
                          <a:latin typeface="Calibri"/>
                          <a:ea typeface="Times New Roman"/>
                          <a:cs typeface="Times New Roman"/>
                        </a:rPr>
                        <a:t>Εκτός</a:t>
                      </a:r>
                      <a:r>
                        <a:rPr lang="el-GR" sz="1800" dirty="0">
                          <a:solidFill>
                            <a:srgbClr val="000000"/>
                          </a:solidFill>
                          <a:latin typeface="Calibri"/>
                          <a:ea typeface="Times New Roman"/>
                          <a:cs typeface="Times New Roman"/>
                        </a:rPr>
                        <a:t> των 2.2.2, 2.2.3, 2.2.4, 2.2.7.5, 2.2.7.6, </a:t>
                      </a:r>
                      <a:r>
                        <a:rPr lang="el-GR" sz="1800" dirty="0" smtClean="0">
                          <a:solidFill>
                            <a:srgbClr val="000000"/>
                          </a:solidFill>
                          <a:latin typeface="Calibri"/>
                          <a:ea typeface="Times New Roman"/>
                          <a:cs typeface="Times New Roman"/>
                        </a:rPr>
                        <a:t>2.2.8,</a:t>
                      </a:r>
                      <a:r>
                        <a:rPr lang="el-GR" sz="1800" baseline="0" dirty="0" smtClean="0">
                          <a:solidFill>
                            <a:srgbClr val="000000"/>
                          </a:solidFill>
                          <a:latin typeface="Calibri"/>
                          <a:ea typeface="Times New Roman"/>
                          <a:cs typeface="Times New Roman"/>
                        </a:rPr>
                        <a:t> 2.2.9 </a:t>
                      </a:r>
                      <a:r>
                        <a:rPr lang="el-GR" sz="1800" dirty="0" smtClean="0">
                          <a:solidFill>
                            <a:srgbClr val="000000"/>
                          </a:solidFill>
                          <a:latin typeface="Calibri"/>
                          <a:ea typeface="Times New Roman"/>
                          <a:cs typeface="Times New Roman"/>
                        </a:rPr>
                        <a:t>και </a:t>
                      </a:r>
                      <a:r>
                        <a:rPr lang="el-GR" sz="1800" dirty="0">
                          <a:solidFill>
                            <a:srgbClr val="000000"/>
                          </a:solidFill>
                          <a:latin typeface="Calibri"/>
                          <a:ea typeface="Times New Roman"/>
                          <a:cs typeface="Times New Roman"/>
                        </a:rPr>
                        <a:t>2.2.10)</a:t>
                      </a:r>
                      <a:endParaRPr lang="el-GR" sz="1800" dirty="0">
                        <a:solidFill>
                          <a:srgbClr val="00000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800" dirty="0">
                          <a:solidFill>
                            <a:srgbClr val="000000"/>
                          </a:solidFill>
                          <a:latin typeface="Calibri"/>
                          <a:ea typeface="Times New Roman"/>
                          <a:cs typeface="Times New Roman"/>
                        </a:rPr>
                        <a:t>19</a:t>
                      </a:r>
                      <a:endParaRPr lang="el-GR" sz="1800" dirty="0">
                        <a:solidFill>
                          <a:srgbClr val="00000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r h="627670">
                <a:tc>
                  <a:txBody>
                    <a:bodyPr/>
                    <a:lstStyle/>
                    <a:p>
                      <a:pPr algn="ctr">
                        <a:spcAft>
                          <a:spcPts val="0"/>
                        </a:spcAft>
                      </a:pPr>
                      <a:r>
                        <a:rPr lang="el-GR" sz="1800" dirty="0">
                          <a:solidFill>
                            <a:srgbClr val="000000"/>
                          </a:solidFill>
                          <a:latin typeface="Calibri"/>
                          <a:ea typeface="Times New Roman"/>
                          <a:cs typeface="Times New Roman"/>
                        </a:rPr>
                        <a:t>Κεφάλαιο 2.3</a:t>
                      </a:r>
                      <a:endParaRPr lang="el-GR" sz="1800" dirty="0">
                        <a:solidFill>
                          <a:srgbClr val="000000"/>
                        </a:solidFill>
                        <a:latin typeface="Times New Roman"/>
                        <a:ea typeface="Times New Roman"/>
                        <a:cs typeface="Times New Roman"/>
                      </a:endParaRPr>
                    </a:p>
                    <a:p>
                      <a:pPr indent="-989965" algn="ctr">
                        <a:spcAft>
                          <a:spcPts val="0"/>
                        </a:spcAft>
                      </a:pPr>
                      <a:r>
                        <a:rPr lang="el-GR" sz="1800" dirty="0">
                          <a:solidFill>
                            <a:srgbClr val="000000"/>
                          </a:solidFill>
                          <a:latin typeface="Calibri"/>
                          <a:ea typeface="Times New Roman"/>
                          <a:cs typeface="Times New Roman"/>
                        </a:rPr>
                        <a:t>(</a:t>
                      </a:r>
                      <a:r>
                        <a:rPr lang="el-GR" sz="1800" b="1" dirty="0">
                          <a:solidFill>
                            <a:srgbClr val="000000"/>
                          </a:solidFill>
                          <a:latin typeface="Calibri"/>
                          <a:ea typeface="Times New Roman"/>
                          <a:cs typeface="Times New Roman"/>
                        </a:rPr>
                        <a:t>Εκτός</a:t>
                      </a:r>
                      <a:r>
                        <a:rPr lang="el-GR" sz="1800" dirty="0">
                          <a:solidFill>
                            <a:srgbClr val="000000"/>
                          </a:solidFill>
                          <a:latin typeface="Calibri"/>
                          <a:ea typeface="Times New Roman"/>
                          <a:cs typeface="Times New Roman"/>
                        </a:rPr>
                        <a:t> των 2.3.1.2, 2.3.1.3, 2.3.2, 2.3.3)</a:t>
                      </a:r>
                      <a:endParaRPr lang="el-GR" sz="1800" dirty="0">
                        <a:solidFill>
                          <a:srgbClr val="00000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800">
                          <a:solidFill>
                            <a:srgbClr val="000000"/>
                          </a:solidFill>
                          <a:latin typeface="Calibri"/>
                          <a:ea typeface="Times New Roman"/>
                          <a:cs typeface="Times New Roman"/>
                        </a:rPr>
                        <a:t>1</a:t>
                      </a:r>
                      <a:endParaRPr lang="el-GR" sz="1800">
                        <a:solidFill>
                          <a:srgbClr val="00000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331270">
                <a:tc>
                  <a:txBody>
                    <a:bodyPr/>
                    <a:lstStyle/>
                    <a:p>
                      <a:pPr algn="ctr">
                        <a:spcAft>
                          <a:spcPts val="0"/>
                        </a:spcAft>
                      </a:pPr>
                      <a:r>
                        <a:rPr lang="el-GR" sz="1800" b="1" dirty="0">
                          <a:solidFill>
                            <a:srgbClr val="000000"/>
                          </a:solidFill>
                          <a:latin typeface="Calibri"/>
                          <a:ea typeface="Times New Roman"/>
                          <a:cs typeface="Times New Roman"/>
                        </a:rPr>
                        <a:t>ΕΝΟΤΗΤΑ 3η</a:t>
                      </a:r>
                      <a:endParaRPr lang="el-GR" sz="1800" dirty="0">
                        <a:solidFill>
                          <a:srgbClr val="0000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80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68">
                <a:tc>
                  <a:txBody>
                    <a:bodyPr/>
                    <a:lstStyle/>
                    <a:p>
                      <a:pPr algn="ctr">
                        <a:spcAft>
                          <a:spcPts val="0"/>
                        </a:spcAft>
                      </a:pPr>
                      <a:r>
                        <a:rPr lang="el-GR" sz="1800" dirty="0">
                          <a:solidFill>
                            <a:srgbClr val="000000"/>
                          </a:solidFill>
                          <a:latin typeface="Calibri"/>
                          <a:ea typeface="Times New Roman"/>
                          <a:cs typeface="Times New Roman"/>
                        </a:rPr>
                        <a:t>Κεφάλαιο 3.2</a:t>
                      </a:r>
                      <a:endParaRPr lang="el-GR" sz="1800" dirty="0">
                        <a:solidFill>
                          <a:srgbClr val="0000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Aft>
                          <a:spcPts val="0"/>
                        </a:spcAft>
                      </a:pPr>
                      <a:r>
                        <a:rPr lang="el-GR" sz="1800">
                          <a:solidFill>
                            <a:srgbClr val="000000"/>
                          </a:solidFill>
                          <a:latin typeface="Calibri"/>
                          <a:ea typeface="Times New Roman"/>
                          <a:cs typeface="Times New Roman"/>
                        </a:rPr>
                        <a:t>2</a:t>
                      </a:r>
                      <a:endParaRPr lang="el-GR" sz="1800">
                        <a:solidFill>
                          <a:srgbClr val="0000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311068">
                <a:tc>
                  <a:txBody>
                    <a:bodyPr/>
                    <a:lstStyle/>
                    <a:p>
                      <a:pPr algn="ctr">
                        <a:spcAft>
                          <a:spcPts val="0"/>
                        </a:spcAft>
                      </a:pPr>
                      <a:r>
                        <a:rPr lang="el-GR" sz="1800" dirty="0">
                          <a:solidFill>
                            <a:srgbClr val="000000"/>
                          </a:solidFill>
                          <a:latin typeface="Calibri"/>
                          <a:ea typeface="Times New Roman"/>
                          <a:cs typeface="Times New Roman"/>
                        </a:rPr>
                        <a:t>Κεφάλαιο 3.3</a:t>
                      </a:r>
                      <a:endParaRPr lang="el-GR" sz="1800" dirty="0">
                        <a:solidFill>
                          <a:srgbClr val="0000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800" dirty="0">
                          <a:solidFill>
                            <a:srgbClr val="000000"/>
                          </a:solidFill>
                          <a:latin typeface="Calibri"/>
                          <a:ea typeface="Times New Roman"/>
                          <a:cs typeface="Times New Roman"/>
                        </a:rPr>
                        <a:t>2</a:t>
                      </a:r>
                      <a:endParaRPr lang="el-GR" sz="1800" dirty="0">
                        <a:solidFill>
                          <a:srgbClr val="0000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18</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animEffect transition="in" filter="diamond(in)">
                                      <p:cBhvr>
                                        <p:cTn id="7" dur="1000"/>
                                        <p:tgtEl>
                                          <p:spTgt spid="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35450" y="195643"/>
            <a:ext cx="8520600" cy="572700"/>
          </a:xfrm>
        </p:spPr>
        <p:txBody>
          <a:bodyPr/>
          <a:lstStyle/>
          <a:p>
            <a:r>
              <a:rPr lang="el-GR" b="1" dirty="0" smtClean="0"/>
              <a:t>ΕΝΟΤΗΤΑ 2: ΘΕΜΑΤΑ ΘΕΩΡΗΤΙΚΗΣ ΕΠΙΣΤΗΜΗΣ ΤΩΝ ΥΠΟΛΟΓΙΣΤΩΝ</a:t>
            </a:r>
            <a:endParaRPr lang="el-GR" dirty="0"/>
          </a:p>
        </p:txBody>
      </p:sp>
      <p:sp>
        <p:nvSpPr>
          <p:cNvPr id="3" name="2 - Θέση κειμένου"/>
          <p:cNvSpPr>
            <a:spLocks noGrp="1"/>
          </p:cNvSpPr>
          <p:nvPr>
            <p:ph type="body" idx="1"/>
          </p:nvPr>
        </p:nvSpPr>
        <p:spPr>
          <a:xfrm>
            <a:off x="308758" y="1152474"/>
            <a:ext cx="8585860" cy="3704533"/>
          </a:xfrm>
        </p:spPr>
        <p:txBody>
          <a:bodyPr/>
          <a:lstStyle/>
          <a:p>
            <a:pPr>
              <a:spcAft>
                <a:spcPts val="600"/>
              </a:spcAft>
            </a:pPr>
            <a:r>
              <a:rPr lang="el-GR" b="1" dirty="0" smtClean="0"/>
              <a:t>Κεφάλαιο 2.1. </a:t>
            </a:r>
            <a:r>
              <a:rPr lang="el-GR" dirty="0" smtClean="0"/>
              <a:t>Πρόβλημα (1 ώρα)</a:t>
            </a:r>
          </a:p>
          <a:p>
            <a:pPr>
              <a:spcAft>
                <a:spcPts val="600"/>
              </a:spcAft>
            </a:pPr>
            <a:r>
              <a:rPr lang="el-GR" b="1" dirty="0" smtClean="0"/>
              <a:t>Κεφάλαιο 2.2 </a:t>
            </a:r>
            <a:r>
              <a:rPr lang="el-GR" dirty="0" smtClean="0"/>
              <a:t>Αλγόριθμος (19 ώρες)</a:t>
            </a:r>
          </a:p>
          <a:p>
            <a:pPr>
              <a:spcAft>
                <a:spcPts val="600"/>
              </a:spcAft>
            </a:pPr>
            <a:r>
              <a:rPr lang="el-GR" dirty="0" smtClean="0"/>
              <a:t>	Ορισμός, Αναπαράσταση  (2 ώρες)</a:t>
            </a:r>
          </a:p>
          <a:p>
            <a:pPr>
              <a:spcAft>
                <a:spcPts val="600"/>
              </a:spcAft>
            </a:pPr>
            <a:r>
              <a:rPr lang="el-GR" dirty="0" smtClean="0"/>
              <a:t>	Εντολές, δομές αλγορίθμου, δομή ακολουθίας (4 ώρες)</a:t>
            </a:r>
          </a:p>
          <a:p>
            <a:pPr marL="900113" indent="-900113">
              <a:spcAft>
                <a:spcPts val="600"/>
              </a:spcAft>
            </a:pPr>
            <a:r>
              <a:rPr lang="el-GR" dirty="0" smtClean="0"/>
              <a:t>	Δομή επιλογής </a:t>
            </a:r>
            <a:r>
              <a:rPr lang="en-US" dirty="0" smtClean="0"/>
              <a:t>(</a:t>
            </a:r>
            <a:r>
              <a:rPr lang="el-GR" dirty="0" smtClean="0"/>
              <a:t>εκτός πολλαπλή δομή επιλογής και εμφωλευμένες δομές επιλογής)(5 ώρες)</a:t>
            </a:r>
          </a:p>
          <a:p>
            <a:pPr>
              <a:spcAft>
                <a:spcPts val="600"/>
              </a:spcAft>
            </a:pPr>
            <a:r>
              <a:rPr lang="el-GR" dirty="0" smtClean="0"/>
              <a:t>	Δομή Επανάληψης  (Για … από … μέχρι και Όσο … επανάλαβε)</a:t>
            </a:r>
            <a:r>
              <a:rPr lang="el-GR" b="1" dirty="0" smtClean="0"/>
              <a:t> </a:t>
            </a:r>
            <a:r>
              <a:rPr lang="el-GR" dirty="0" smtClean="0"/>
              <a:t>(8 ώρες)</a:t>
            </a:r>
          </a:p>
          <a:p>
            <a:pPr>
              <a:spcAft>
                <a:spcPts val="600"/>
              </a:spcAft>
            </a:pPr>
            <a:r>
              <a:rPr lang="el-GR" b="1" dirty="0" smtClean="0"/>
              <a:t>Κεφάλαιο 2.3 </a:t>
            </a:r>
            <a:r>
              <a:rPr lang="el-GR" dirty="0" smtClean="0"/>
              <a:t>Προγραμματισμός γλώσσες προγραμματισμού (1 ώρα)</a:t>
            </a:r>
          </a:p>
          <a:p>
            <a:pPr>
              <a:spcAft>
                <a:spcPts val="600"/>
              </a:spcAft>
            </a:pPr>
            <a:endParaRPr lang="el-GR" dirty="0" smtClean="0"/>
          </a:p>
          <a:p>
            <a:endParaRPr lang="el-GR" dirty="0" smtClean="0"/>
          </a:p>
          <a:p>
            <a:endParaRPr lang="el-GR" dirty="0" smtClean="0"/>
          </a:p>
          <a:p>
            <a:endParaRPr lang="el-GR" dirty="0" smtClean="0"/>
          </a:p>
          <a:p>
            <a:endParaRPr lang="el-GR" dirty="0" smtClean="0"/>
          </a:p>
          <a:p>
            <a:pPr lvl="2"/>
            <a:r>
              <a:rPr lang="el-GR" dirty="0" smtClean="0"/>
              <a:t>	</a:t>
            </a:r>
          </a:p>
          <a:p>
            <a:endParaRPr lang="el-GR" dirty="0" smtClean="0"/>
          </a:p>
          <a:p>
            <a:endParaRPr lang="el-GR" dirty="0"/>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19</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amond(in)">
                                      <p:cBhvr>
                                        <p:cTn id="37" dur="1000"/>
                                        <p:tgtEl>
                                          <p:spTgt spid="3">
                                            <p:txEl>
                                              <p:pRg st="6" end="6"/>
                                            </p:txEl>
                                          </p:spTgt>
                                        </p:tgtEl>
                                      </p:cBhvr>
                                    </p:animEffect>
                                  </p:childTnLst>
                                </p:cTn>
                              </p:par>
                              <p:par>
                                <p:cTn id="38" presetID="8" presetClass="entr" presetSubtype="16" fill="hold" grpId="0" nodeType="withEffect">
                                  <p:stCondLst>
                                    <p:cond delay="0"/>
                                  </p:stCondLst>
                                  <p:childTnLst>
                                    <p:set>
                                      <p:cBhvr>
                                        <p:cTn id="39" dur="1" fill="hold">
                                          <p:stCondLst>
                                            <p:cond delay="0"/>
                                          </p:stCondLst>
                                        </p:cTn>
                                        <p:tgtEl>
                                          <p:spTgt spid="3">
                                            <p:txEl>
                                              <p:pRg st="12" end="12"/>
                                            </p:txEl>
                                          </p:spTgt>
                                        </p:tgtEl>
                                        <p:attrNameLst>
                                          <p:attrName>style.visibility</p:attrName>
                                        </p:attrNameLst>
                                      </p:cBhvr>
                                      <p:to>
                                        <p:strVal val="visible"/>
                                      </p:to>
                                    </p:set>
                                    <p:animEffect transition="in" filter="diamond(in)">
                                      <p:cBhvr>
                                        <p:cTn id="40"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l"/>
              <a:t>Ομάδα Εργασίας ΓΕΛ</a:t>
            </a:r>
          </a:p>
        </p:txBody>
      </p:sp>
      <p:sp>
        <p:nvSpPr>
          <p:cNvPr id="61" name="Shape 6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l"/>
              <a:t>Συντονιστής: ΓΡΑΜΜΕΝΟΣ ΝΙΚΟΛΑΟΣ, Σύμβουλος Γ΄ ΙΕΠ</a:t>
            </a:r>
          </a:p>
          <a:p>
            <a:pPr lvl="0">
              <a:spcBef>
                <a:spcPts val="0"/>
              </a:spcBef>
              <a:buNone/>
            </a:pPr>
            <a:r>
              <a:rPr lang="el"/>
              <a:t>1.	Αποστολάκης Ιωάννης - Εκπαιδευτικός ΠΕ19</a:t>
            </a:r>
            <a:br>
              <a:rPr lang="el"/>
            </a:br>
            <a:r>
              <a:rPr lang="el"/>
              <a:t>2.	Δουκάκης Σπυρίδων - Εκπαιδευτικός ΠΕ20 &amp; ΠΕ03</a:t>
            </a:r>
            <a:br>
              <a:rPr lang="el"/>
            </a:br>
            <a:r>
              <a:rPr lang="el"/>
              <a:t>3.	Eφόπουλος Βασίλειος - Σχ. Σύμβουλος ΠΕ19</a:t>
            </a:r>
            <a:br>
              <a:rPr lang="el"/>
            </a:br>
            <a:r>
              <a:rPr lang="el"/>
              <a:t>4.	Νείρος Αντώνιος - Εκπαιδευτικός ΠΕ19</a:t>
            </a:r>
            <a:br>
              <a:rPr lang="el"/>
            </a:br>
            <a:r>
              <a:rPr lang="el"/>
              <a:t>5.	Ταταράκη Αλεξάνδρα - Εκπαιδευτικός ΠΕ19</a:t>
            </a:r>
            <a:br>
              <a:rPr lang="el"/>
            </a:br>
            <a:r>
              <a:rPr lang="el"/>
              <a:t>6.	Κωτσάκης Σταύρος - Σχ. Σύμβουλος ΠΕ19 (Υπεύθυνος υποβολής)</a:t>
            </a:r>
            <a:br>
              <a:rPr lang="el"/>
            </a:br>
            <a:endParaRPr lang="el"/>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2</a:t>
            </a:fld>
            <a:endParaRPr lang="el"/>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7949" y="0"/>
            <a:ext cx="8520600" cy="572700"/>
          </a:xfrm>
        </p:spPr>
        <p:txBody>
          <a:bodyPr/>
          <a:lstStyle/>
          <a:p>
            <a:r>
              <a:rPr lang="el-GR" b="1" dirty="0" smtClean="0"/>
              <a:t>ΕΝΟΤΗΤΑ 3: </a:t>
            </a:r>
            <a:r>
              <a:rPr lang="el-GR" dirty="0" smtClean="0"/>
              <a:t>ΘΕΜΑΤΑ ΕΦΑΡΜΟΣΜΕΝΗΣ ΕΠΙΣΤΗΜΗΣ ΤΩΝ ΥΠΟΛΟΓΙΣΤΩΝ</a:t>
            </a:r>
            <a:br>
              <a:rPr lang="el-GR" dirty="0" smtClean="0"/>
            </a:br>
            <a:endParaRPr lang="el-GR" dirty="0"/>
          </a:p>
        </p:txBody>
      </p:sp>
      <p:sp>
        <p:nvSpPr>
          <p:cNvPr id="3" name="2 - Θέση κειμένου"/>
          <p:cNvSpPr>
            <a:spLocks noGrp="1"/>
          </p:cNvSpPr>
          <p:nvPr>
            <p:ph type="body" idx="1"/>
          </p:nvPr>
        </p:nvSpPr>
        <p:spPr/>
        <p:txBody>
          <a:bodyPr/>
          <a:lstStyle/>
          <a:p>
            <a:r>
              <a:rPr lang="el-GR" b="1" dirty="0" smtClean="0"/>
              <a:t>Κεφάλαιο 3.2. </a:t>
            </a:r>
            <a:r>
              <a:rPr lang="el-GR" dirty="0" smtClean="0"/>
              <a:t>Πληροφοριακά Συστήματα (2 ώρες)</a:t>
            </a:r>
          </a:p>
          <a:p>
            <a:r>
              <a:rPr lang="el-GR" b="1" dirty="0" smtClean="0"/>
              <a:t>Κεφάλαιο 3.3. </a:t>
            </a:r>
            <a:r>
              <a:rPr lang="el-GR" dirty="0" smtClean="0"/>
              <a:t>Δίκτυα (2 ώρες)</a:t>
            </a:r>
          </a:p>
          <a:p>
            <a:endParaRPr lang="el-GR" dirty="0" smtClean="0"/>
          </a:p>
          <a:p>
            <a:endParaRPr lang="el-GR" dirty="0" smtClean="0"/>
          </a:p>
          <a:p>
            <a:endParaRPr lang="el-GR" dirty="0"/>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20</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ΕΠΙΣΗΜΑΝΣΕΙΣ (1)</a:t>
            </a:r>
            <a:endParaRPr lang="el-GR" dirty="0"/>
          </a:p>
        </p:txBody>
      </p:sp>
      <p:sp>
        <p:nvSpPr>
          <p:cNvPr id="3" name="2 - Θέση κειμένου"/>
          <p:cNvSpPr>
            <a:spLocks noGrp="1"/>
          </p:cNvSpPr>
          <p:nvPr>
            <p:ph type="body" idx="1"/>
          </p:nvPr>
        </p:nvSpPr>
        <p:spPr/>
        <p:txBody>
          <a:bodyPr/>
          <a:lstStyle/>
          <a:p>
            <a:pPr lvl="0"/>
            <a:r>
              <a:rPr lang="el-GR" dirty="0" smtClean="0"/>
              <a:t>Οι οδηγίες έχουν εμπλουτιστεί με προτεινόμενες δραστηριότητες που μπορούν να αξιοποιηθούν στο πλαίσιο της διδασκαλίας. Χαρακτηρίζονται ως ΔΡ1, ΔΡ2, …, ΔΡ25.</a:t>
            </a:r>
          </a:p>
          <a:p>
            <a:pPr lvl="0"/>
            <a:r>
              <a:rPr lang="el-GR" dirty="0" smtClean="0"/>
              <a:t>Στις οδηγίες έχουν προστεθεί προτάσεις αξιοποίησης υλικού από την τράπεζα θεμάτων και τις πανελλαδικές εξετάσεις.</a:t>
            </a:r>
          </a:p>
          <a:p>
            <a:pPr lvl="0"/>
            <a:r>
              <a:rPr lang="el-GR" dirty="0" smtClean="0"/>
              <a:t>Έχουν προσδιοριστεί παραδείγματα που εμπεριέχονται στο σχολικό βιβλίο και μπορούν να αξιοποιηθούν στο πλαίσιο του μαθήματος.</a:t>
            </a:r>
          </a:p>
          <a:p>
            <a:r>
              <a:rPr lang="el-GR" dirty="0" smtClean="0"/>
              <a:t>Έχουν καταγραφεί ασκήσεις του σχολικού βιβλίου που μπορούν να αξιοποιηθούν την τρέχουσα σχολική χρονιά</a:t>
            </a:r>
            <a:endParaRPr lang="el-GR" dirty="0"/>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21</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11700" y="0"/>
            <a:ext cx="8520600" cy="572700"/>
          </a:xfrm>
        </p:spPr>
        <p:txBody>
          <a:bodyPr/>
          <a:lstStyle/>
          <a:p>
            <a:pPr algn="ctr"/>
            <a:r>
              <a:rPr lang="el-GR" b="1" dirty="0" smtClean="0"/>
              <a:t>ΔΡΑΣΤΗΡΙΟΤΗΤΕΣ</a:t>
            </a:r>
            <a:r>
              <a:rPr lang="el-GR" dirty="0" smtClean="0"/>
              <a:t/>
            </a:r>
            <a:br>
              <a:rPr lang="el-GR" dirty="0" smtClean="0"/>
            </a:br>
            <a:endParaRPr lang="el-GR" dirty="0"/>
          </a:p>
        </p:txBody>
      </p:sp>
      <p:graphicFrame>
        <p:nvGraphicFramePr>
          <p:cNvPr id="4" name="3 - Πίνακας"/>
          <p:cNvGraphicFramePr>
            <a:graphicFrameLocks noGrp="1"/>
          </p:cNvGraphicFramePr>
          <p:nvPr/>
        </p:nvGraphicFramePr>
        <p:xfrm>
          <a:off x="320633" y="676892"/>
          <a:ext cx="8419605" cy="3901440"/>
        </p:xfrm>
        <a:graphic>
          <a:graphicData uri="http://schemas.openxmlformats.org/drawingml/2006/table">
            <a:tbl>
              <a:tblPr/>
              <a:tblGrid>
                <a:gridCol w="5095726"/>
                <a:gridCol w="3323879"/>
              </a:tblGrid>
              <a:tr h="230382">
                <a:tc>
                  <a:txBody>
                    <a:bodyPr/>
                    <a:lstStyle/>
                    <a:p>
                      <a:pPr>
                        <a:spcAft>
                          <a:spcPts val="0"/>
                        </a:spcAft>
                      </a:pPr>
                      <a:r>
                        <a:rPr lang="el-GR" sz="1600" b="1" dirty="0">
                          <a:solidFill>
                            <a:srgbClr val="000000"/>
                          </a:solidFill>
                          <a:latin typeface="Calibri"/>
                          <a:ea typeface="Calibri"/>
                        </a:rPr>
                        <a:t>ΔΡ1.</a:t>
                      </a:r>
                      <a:endParaRPr lang="el-GR" sz="1600" dirty="0">
                        <a:solidFill>
                          <a:srgbClr val="000000"/>
                        </a:solidFill>
                        <a:latin typeface="Times New Roman"/>
                        <a:ea typeface="Times New Roman"/>
                      </a:endParaRPr>
                    </a:p>
                  </a:txBody>
                  <a:tcPr marL="43405" marR="43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b="1">
                          <a:solidFill>
                            <a:srgbClr val="000000"/>
                          </a:solidFill>
                          <a:latin typeface="Calibri"/>
                          <a:ea typeface="Calibri"/>
                        </a:rPr>
                        <a:t>Προσέγγιση</a:t>
                      </a:r>
                      <a:endParaRPr lang="el-GR" sz="1600">
                        <a:solidFill>
                          <a:srgbClr val="000000"/>
                        </a:solidFill>
                        <a:latin typeface="Times New Roman"/>
                        <a:ea typeface="Times New Roman"/>
                      </a:endParaRPr>
                    </a:p>
                  </a:txBody>
                  <a:tcPr marL="43405" marR="43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3431">
                <a:tc>
                  <a:txBody>
                    <a:bodyPr/>
                    <a:lstStyle/>
                    <a:p>
                      <a:pPr marL="270510" indent="-270510">
                        <a:spcAft>
                          <a:spcPts val="0"/>
                        </a:spcAft>
                      </a:pPr>
                      <a:r>
                        <a:rPr lang="el-GR" sz="1600" dirty="0">
                          <a:solidFill>
                            <a:srgbClr val="000000"/>
                          </a:solidFill>
                          <a:latin typeface="Calibri"/>
                          <a:ea typeface="Calibri"/>
                        </a:rPr>
                        <a:t>α)	Να αναφέρετε ένα πρόβλημα από την καθημερινότητά </a:t>
                      </a:r>
                      <a:r>
                        <a:rPr lang="el-GR" sz="1600" dirty="0" smtClean="0">
                          <a:solidFill>
                            <a:srgbClr val="000000"/>
                          </a:solidFill>
                          <a:latin typeface="Calibri"/>
                          <a:ea typeface="Calibri"/>
                        </a:rPr>
                        <a:t>σας</a:t>
                      </a:r>
                      <a:r>
                        <a:rPr lang="el-GR" sz="1600" baseline="0" dirty="0" smtClean="0">
                          <a:solidFill>
                            <a:srgbClr val="000000"/>
                          </a:solidFill>
                          <a:latin typeface="Calibri"/>
                          <a:ea typeface="Calibri"/>
                        </a:rPr>
                        <a:t> </a:t>
                      </a:r>
                      <a:r>
                        <a:rPr lang="el-GR" sz="1600" dirty="0" smtClean="0">
                          <a:solidFill>
                            <a:srgbClr val="000000"/>
                          </a:solidFill>
                          <a:latin typeface="Calibri"/>
                          <a:ea typeface="Calibri"/>
                        </a:rPr>
                        <a:t>και </a:t>
                      </a:r>
                      <a:r>
                        <a:rPr lang="el-GR" sz="1600" dirty="0">
                          <a:solidFill>
                            <a:srgbClr val="000000"/>
                          </a:solidFill>
                          <a:latin typeface="Calibri"/>
                          <a:ea typeface="Calibri"/>
                        </a:rPr>
                        <a:t>ένα επιστημονικό πρόβλημα</a:t>
                      </a:r>
                      <a:endParaRPr lang="el-GR" sz="1600" dirty="0">
                        <a:solidFill>
                          <a:srgbClr val="000000"/>
                        </a:solidFill>
                        <a:latin typeface="Times New Roman"/>
                        <a:ea typeface="Times New Roman"/>
                      </a:endParaRPr>
                    </a:p>
                    <a:p>
                      <a:pPr marL="270510" indent="-270510">
                        <a:spcAft>
                          <a:spcPts val="0"/>
                        </a:spcAft>
                      </a:pPr>
                      <a:r>
                        <a:rPr lang="el-GR" sz="1600" dirty="0">
                          <a:solidFill>
                            <a:srgbClr val="000000"/>
                          </a:solidFill>
                          <a:latin typeface="Calibri"/>
                          <a:ea typeface="Calibri"/>
                        </a:rPr>
                        <a:t>β)	Έχετε ακούσει για μη επιλύσιμα και ανοικτά προβλήματα;</a:t>
                      </a:r>
                      <a:endParaRPr lang="el-GR" sz="1600" dirty="0">
                        <a:solidFill>
                          <a:srgbClr val="000000"/>
                        </a:solidFill>
                        <a:latin typeface="Times New Roman"/>
                        <a:ea typeface="Times New Roman"/>
                      </a:endParaRPr>
                    </a:p>
                    <a:p>
                      <a:pPr marL="270510" indent="-270510">
                        <a:spcAft>
                          <a:spcPts val="0"/>
                        </a:spcAft>
                      </a:pPr>
                      <a:r>
                        <a:rPr lang="el-GR" sz="1600" dirty="0">
                          <a:solidFill>
                            <a:srgbClr val="000000"/>
                          </a:solidFill>
                          <a:latin typeface="Calibri"/>
                          <a:ea typeface="Calibri"/>
                        </a:rPr>
                        <a:t>γ)	Μελετήστε το χάρτη του παραδείγματος 2.3. του σχολικού βιβλίου και απαντήστε στα ερωτήματα.</a:t>
                      </a:r>
                      <a:endParaRPr lang="el-GR" sz="1600" dirty="0">
                        <a:solidFill>
                          <a:srgbClr val="000000"/>
                        </a:solidFill>
                        <a:latin typeface="Times New Roman"/>
                        <a:ea typeface="Times New Roman"/>
                      </a:endParaRPr>
                    </a:p>
                    <a:p>
                      <a:pPr marL="270510" indent="-270510">
                        <a:spcAft>
                          <a:spcPts val="0"/>
                        </a:spcAft>
                      </a:pPr>
                      <a:r>
                        <a:rPr lang="el-GR" sz="1600" dirty="0">
                          <a:solidFill>
                            <a:srgbClr val="000000"/>
                          </a:solidFill>
                          <a:latin typeface="Calibri"/>
                          <a:ea typeface="Calibri"/>
                        </a:rPr>
                        <a:t>δ)	Να διερευνήσετε την πρωτοβάθμια εξίσωση (α</a:t>
                      </a:r>
                      <a:r>
                        <a:rPr lang="en-US" sz="1600" dirty="0">
                          <a:solidFill>
                            <a:srgbClr val="000000"/>
                          </a:solidFill>
                          <a:latin typeface="Calibri"/>
                          <a:ea typeface="Calibri"/>
                        </a:rPr>
                        <a:t>x</a:t>
                      </a:r>
                      <a:r>
                        <a:rPr lang="el-GR" sz="1600" dirty="0">
                          <a:solidFill>
                            <a:srgbClr val="000000"/>
                          </a:solidFill>
                          <a:latin typeface="Calibri"/>
                          <a:ea typeface="Calibri"/>
                        </a:rPr>
                        <a:t> + β = 0) ως προς </a:t>
                      </a:r>
                      <a:r>
                        <a:rPr lang="en-US" sz="1600" dirty="0">
                          <a:solidFill>
                            <a:srgbClr val="000000"/>
                          </a:solidFill>
                          <a:latin typeface="Calibri"/>
                          <a:ea typeface="Calibri"/>
                        </a:rPr>
                        <a:t>x</a:t>
                      </a:r>
                      <a:r>
                        <a:rPr lang="el-GR" sz="1600" dirty="0">
                          <a:solidFill>
                            <a:srgbClr val="000000"/>
                          </a:solidFill>
                          <a:latin typeface="Calibri"/>
                          <a:ea typeface="Calibri"/>
                        </a:rPr>
                        <a:t> για τις διάφορες τιμές του α και β.</a:t>
                      </a:r>
                      <a:endParaRPr lang="el-GR" sz="1600" dirty="0">
                        <a:solidFill>
                          <a:srgbClr val="000000"/>
                        </a:solidFill>
                        <a:latin typeface="Times New Roman"/>
                        <a:ea typeface="Times New Roman"/>
                      </a:endParaRPr>
                    </a:p>
                    <a:p>
                      <a:pPr marL="270510" indent="-270510">
                        <a:spcAft>
                          <a:spcPts val="0"/>
                        </a:spcAft>
                      </a:pPr>
                      <a:r>
                        <a:rPr lang="el-GR" sz="1600" dirty="0">
                          <a:solidFill>
                            <a:srgbClr val="000000"/>
                          </a:solidFill>
                          <a:latin typeface="Calibri"/>
                          <a:ea typeface="Calibri"/>
                        </a:rPr>
                        <a:t>ε)	Να σχεδιάσετε διαγραμματική και φραστική παρουσίαση της διερεύνησης.</a:t>
                      </a:r>
                      <a:endParaRPr lang="el-GR" sz="1600" dirty="0">
                        <a:solidFill>
                          <a:srgbClr val="000000"/>
                        </a:solidFill>
                        <a:latin typeface="Times New Roman"/>
                        <a:ea typeface="Times New Roman"/>
                      </a:endParaRPr>
                    </a:p>
                    <a:p>
                      <a:pPr marL="270510" indent="-270510">
                        <a:spcAft>
                          <a:spcPts val="0"/>
                        </a:spcAft>
                      </a:pPr>
                      <a:r>
                        <a:rPr lang="el-GR" sz="1600" dirty="0">
                          <a:solidFill>
                            <a:srgbClr val="000000"/>
                          </a:solidFill>
                          <a:latin typeface="Calibri"/>
                          <a:ea typeface="Calibri"/>
                        </a:rPr>
                        <a:t>στ)	Να περιγράψετε τα στάδια επίλυσης που </a:t>
                      </a:r>
                      <a:r>
                        <a:rPr lang="el-GR" sz="1600" dirty="0" err="1" smtClean="0">
                          <a:solidFill>
                            <a:srgbClr val="000000"/>
                          </a:solidFill>
                          <a:latin typeface="Calibri"/>
                          <a:ea typeface="Calibri"/>
                        </a:rPr>
                        <a:t>ακολούθησατε</a:t>
                      </a:r>
                      <a:r>
                        <a:rPr lang="el-GR" sz="1600" dirty="0" smtClean="0">
                          <a:solidFill>
                            <a:srgbClr val="000000"/>
                          </a:solidFill>
                          <a:latin typeface="Calibri"/>
                          <a:ea typeface="Calibri"/>
                        </a:rPr>
                        <a:t>.</a:t>
                      </a:r>
                      <a:endParaRPr lang="el-GR" sz="1600" dirty="0">
                        <a:solidFill>
                          <a:srgbClr val="000000"/>
                        </a:solidFill>
                        <a:latin typeface="Times New Roman"/>
                        <a:ea typeface="Times New Roman"/>
                      </a:endParaRPr>
                    </a:p>
                  </a:txBody>
                  <a:tcPr marL="43405" marR="43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dirty="0">
                          <a:solidFill>
                            <a:srgbClr val="000000"/>
                          </a:solidFill>
                          <a:latin typeface="Calibri"/>
                          <a:ea typeface="Calibri"/>
                        </a:rPr>
                        <a:t>Συζήτηση</a:t>
                      </a:r>
                      <a:endParaRPr lang="el-GR" sz="1600" dirty="0">
                        <a:solidFill>
                          <a:srgbClr val="000000"/>
                        </a:solidFill>
                        <a:latin typeface="Times New Roman"/>
                        <a:ea typeface="Times New Roman"/>
                      </a:endParaRPr>
                    </a:p>
                    <a:p>
                      <a:pPr>
                        <a:spcAft>
                          <a:spcPts val="0"/>
                        </a:spcAft>
                      </a:pPr>
                      <a:r>
                        <a:rPr lang="el-GR" sz="1600" dirty="0">
                          <a:solidFill>
                            <a:srgbClr val="000000"/>
                          </a:solidFill>
                          <a:latin typeface="Calibri"/>
                          <a:ea typeface="Calibri"/>
                        </a:rPr>
                        <a:t>Συζήτηση και αναζήτηση στο διαδίκτυο</a:t>
                      </a:r>
                      <a:endParaRPr lang="el-GR" sz="1600" dirty="0">
                        <a:solidFill>
                          <a:srgbClr val="000000"/>
                        </a:solidFill>
                        <a:latin typeface="Times New Roman"/>
                        <a:ea typeface="Times New Roman"/>
                      </a:endParaRPr>
                    </a:p>
                    <a:p>
                      <a:pPr>
                        <a:spcAft>
                          <a:spcPts val="0"/>
                        </a:spcAft>
                      </a:pPr>
                      <a:r>
                        <a:rPr lang="el-GR" sz="1600" dirty="0">
                          <a:solidFill>
                            <a:srgbClr val="000000"/>
                          </a:solidFill>
                          <a:latin typeface="Calibri"/>
                          <a:ea typeface="Calibri"/>
                        </a:rPr>
                        <a:t>Οι μαθητές μπορούν να εργαστούν σε ομάδες. Ο χάρτης μπορεί να περιλαμβάνεται σε φύλλο εργασίας ή να παρουσιαστεί μέσω προβολικού στο εργαστήριο.</a:t>
                      </a:r>
                      <a:endParaRPr lang="el-GR" sz="1600" dirty="0">
                        <a:solidFill>
                          <a:srgbClr val="000000"/>
                        </a:solidFill>
                        <a:latin typeface="Times New Roman"/>
                        <a:ea typeface="Times New Roman"/>
                      </a:endParaRPr>
                    </a:p>
                    <a:p>
                      <a:pPr>
                        <a:spcAft>
                          <a:spcPts val="0"/>
                        </a:spcAft>
                      </a:pPr>
                      <a:r>
                        <a:rPr lang="el-GR" sz="1600" dirty="0">
                          <a:solidFill>
                            <a:srgbClr val="000000"/>
                          </a:solidFill>
                          <a:latin typeface="Calibri"/>
                          <a:ea typeface="Calibri"/>
                        </a:rPr>
                        <a:t>Η εξίσωση μπορεί να περιλαμβάνεται σε φύλλο εργασίας.</a:t>
                      </a:r>
                      <a:endParaRPr lang="el-GR" sz="1600" dirty="0">
                        <a:solidFill>
                          <a:srgbClr val="000000"/>
                        </a:solidFill>
                        <a:latin typeface="Times New Roman"/>
                        <a:ea typeface="Times New Roman"/>
                      </a:endParaRPr>
                    </a:p>
                    <a:p>
                      <a:pPr>
                        <a:spcAft>
                          <a:spcPts val="0"/>
                        </a:spcAft>
                      </a:pPr>
                      <a:r>
                        <a:rPr lang="el-GR" sz="1600" dirty="0">
                          <a:solidFill>
                            <a:srgbClr val="000000"/>
                          </a:solidFill>
                          <a:latin typeface="Calibri"/>
                          <a:ea typeface="Calibri"/>
                        </a:rPr>
                        <a:t>Συζήτηση για δύο τρόπους παρουσίασης της διερεύνησης.</a:t>
                      </a:r>
                      <a:endParaRPr lang="el-GR" sz="1600" dirty="0">
                        <a:solidFill>
                          <a:srgbClr val="000000"/>
                        </a:solidFill>
                        <a:latin typeface="Times New Roman"/>
                        <a:ea typeface="Times New Roman"/>
                      </a:endParaRPr>
                    </a:p>
                    <a:p>
                      <a:pPr>
                        <a:spcAft>
                          <a:spcPts val="0"/>
                        </a:spcAft>
                      </a:pPr>
                      <a:r>
                        <a:rPr lang="el-GR" sz="1600" dirty="0">
                          <a:solidFill>
                            <a:srgbClr val="000000"/>
                          </a:solidFill>
                          <a:latin typeface="Calibri"/>
                          <a:ea typeface="Calibri"/>
                        </a:rPr>
                        <a:t>Επιβεβαιώνεται η ορθότητα τους ή εμπλουτίζεται ώστε να προκύψει επιστημολογική γνώση.</a:t>
                      </a:r>
                      <a:endParaRPr lang="el-GR" sz="1600" dirty="0">
                        <a:solidFill>
                          <a:srgbClr val="000000"/>
                        </a:solidFill>
                        <a:latin typeface="Times New Roman"/>
                        <a:ea typeface="Times New Roman"/>
                      </a:endParaRPr>
                    </a:p>
                  </a:txBody>
                  <a:tcPr marL="43405" marR="43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22</a:t>
            </a:fld>
            <a:endParaRPr lang="el"/>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11700" y="108535"/>
            <a:ext cx="8520600" cy="572700"/>
          </a:xfrm>
        </p:spPr>
        <p:txBody>
          <a:bodyPr/>
          <a:lstStyle/>
          <a:p>
            <a:pPr algn="ctr"/>
            <a:r>
              <a:rPr lang="el-GR" dirty="0" smtClean="0"/>
              <a:t>ΕΠΙΣΗΜΑΝΣΕΙΣ (2)</a:t>
            </a:r>
            <a:endParaRPr lang="el-GR" dirty="0"/>
          </a:p>
        </p:txBody>
      </p:sp>
      <p:sp>
        <p:nvSpPr>
          <p:cNvPr id="3" name="2 - Θέση κειμένου"/>
          <p:cNvSpPr>
            <a:spLocks noGrp="1"/>
          </p:cNvSpPr>
          <p:nvPr>
            <p:ph type="body" idx="1"/>
          </p:nvPr>
        </p:nvSpPr>
        <p:spPr>
          <a:xfrm>
            <a:off x="311700" y="640424"/>
            <a:ext cx="8520600" cy="4209553"/>
          </a:xfrm>
        </p:spPr>
        <p:txBody>
          <a:bodyPr/>
          <a:lstStyle/>
          <a:p>
            <a:pPr>
              <a:spcAft>
                <a:spcPts val="0"/>
              </a:spcAft>
            </a:pPr>
            <a:r>
              <a:rPr lang="el-GR" dirty="0" smtClean="0"/>
              <a:t>Αφαιρέθηκε από τη διδακτέα ύλη η Ενότητα 1: Βασικές Έννοιες και το Κεφάλαιο 1.1: Επιστήμη των Υπολογιστών. Οι τομείς που περιγράφονται στο κεφάλαιο θα παρουσιάζονται άμεσα στις ενότητες 2 και 3</a:t>
            </a:r>
          </a:p>
          <a:p>
            <a:pPr>
              <a:spcAft>
                <a:spcPts val="0"/>
              </a:spcAft>
            </a:pPr>
            <a:r>
              <a:rPr lang="el-GR" dirty="0" smtClean="0"/>
              <a:t>Επαναπροσδιορίστηκε η διδακτέα ύλη της Ενότητας 2: Θέματα Θεωρητικής Επιστήμης των Υπολογιστών</a:t>
            </a:r>
          </a:p>
          <a:p>
            <a:pPr marL="182563" lvl="0">
              <a:spcAft>
                <a:spcPts val="0"/>
              </a:spcAft>
            </a:pPr>
            <a:r>
              <a:rPr lang="el-GR" dirty="0" smtClean="0"/>
              <a:t>Για το Κεφάλαιο 2.1 περιλαμβάνεται νέα πρόταση διδακτικής προσέγγισης. Έχει σχεδιαστεί μία δραστηριότητα, έχει προταθεί σχετικό υλικό από το σχολικό βιβλίο με ασκήσεις και θέματα από την τράπεζα για περαιτέρω αξιοποίηση (εργασία στο σπίτι)</a:t>
            </a:r>
          </a:p>
          <a:p>
            <a:pPr marL="182563" lvl="0">
              <a:spcAft>
                <a:spcPts val="0"/>
              </a:spcAft>
            </a:pPr>
            <a:r>
              <a:rPr lang="el-GR" dirty="0" smtClean="0"/>
              <a:t>Στο Κεφάλαιο 2.2 αφαιρέθηκε η διδασκαλία της παραγράφου 2.2.2 (Χαρακτηριστικά αλγορίθμου), τα οποία μπορούν να προσεγγιστούν μέσα από τον ορισμό του αλγορίθμου και συνοδευτικές δραστηριότητες ΔΡ20 και ΔΡ21.</a:t>
            </a:r>
          </a:p>
          <a:p>
            <a:pPr marL="900113" lvl="0" indent="-900113">
              <a:spcAft>
                <a:spcPts val="0"/>
              </a:spcAft>
            </a:pPr>
            <a:endParaRPr lang="el-GR" dirty="0" smtClean="0"/>
          </a:p>
          <a:p>
            <a:pPr marL="900113" lvl="0" indent="-900113">
              <a:spcAft>
                <a:spcPts val="0"/>
              </a:spcAft>
            </a:pPr>
            <a:endParaRPr lang="el-GR" dirty="0" smtClean="0"/>
          </a:p>
          <a:p>
            <a:pPr marL="900113" lvl="0">
              <a:spcAft>
                <a:spcPts val="0"/>
              </a:spcAft>
            </a:pPr>
            <a:endParaRPr lang="el-GR" dirty="0" smtClean="0"/>
          </a:p>
          <a:p>
            <a:endParaRPr lang="el-GR" dirty="0" smtClean="0"/>
          </a:p>
          <a:p>
            <a:endParaRPr lang="el-GR" dirty="0"/>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23</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11700" y="108535"/>
            <a:ext cx="8520600" cy="572700"/>
          </a:xfrm>
        </p:spPr>
        <p:txBody>
          <a:bodyPr/>
          <a:lstStyle/>
          <a:p>
            <a:pPr algn="ctr"/>
            <a:r>
              <a:rPr lang="el-GR" dirty="0" smtClean="0"/>
              <a:t>ΕΠΙΣΗΜΑΝΣΕΙΣ (3)</a:t>
            </a:r>
            <a:endParaRPr lang="el-GR" dirty="0"/>
          </a:p>
        </p:txBody>
      </p:sp>
      <p:sp>
        <p:nvSpPr>
          <p:cNvPr id="3" name="2 - Θέση κειμένου"/>
          <p:cNvSpPr>
            <a:spLocks noGrp="1"/>
          </p:cNvSpPr>
          <p:nvPr>
            <p:ph type="body" idx="1"/>
          </p:nvPr>
        </p:nvSpPr>
        <p:spPr>
          <a:xfrm>
            <a:off x="311700" y="640424"/>
            <a:ext cx="8520600" cy="4209553"/>
          </a:xfrm>
        </p:spPr>
        <p:txBody>
          <a:bodyPr/>
          <a:lstStyle/>
          <a:p>
            <a:pPr lvl="0">
              <a:spcAft>
                <a:spcPts val="600"/>
              </a:spcAft>
            </a:pPr>
            <a:r>
              <a:rPr lang="el-GR" dirty="0" smtClean="0"/>
              <a:t>Συνέχεια για το Κεφάλαιο 2.2</a:t>
            </a:r>
          </a:p>
          <a:p>
            <a:pPr marL="182563" lvl="0">
              <a:spcAft>
                <a:spcPts val="600"/>
              </a:spcAft>
            </a:pPr>
            <a:r>
              <a:rPr lang="el-GR" dirty="0" smtClean="0"/>
              <a:t>Από την εντολή εκχώρησης μέχρι και τη δομή επανάληψης, μέσω μίας δραστηριότητας που έχει τη μορφή σκαλωσιάς μάθησης, προσεγγίζονται οι εντολές και δομές αλγορίθμου της παραγράφου 2.2.7</a:t>
            </a:r>
          </a:p>
          <a:p>
            <a:pPr marL="182563">
              <a:spcAft>
                <a:spcPts val="600"/>
              </a:spcAft>
            </a:pPr>
            <a:r>
              <a:rPr lang="el-GR" dirty="0" smtClean="0"/>
              <a:t>Έχει δοθεί βαρύτητα και στην εικονική εκτέλεση αλγορίθμου που έχει αριθμημένες όλες τις γραμμές του και μπορεί να αναπαρασταθεί η εικονική εκτέλεση ευκρινώς σε πίνακα</a:t>
            </a:r>
          </a:p>
          <a:p>
            <a:pPr marL="182563" lvl="0">
              <a:spcAft>
                <a:spcPts val="600"/>
              </a:spcAft>
            </a:pPr>
            <a:r>
              <a:rPr lang="el-GR" dirty="0" smtClean="0"/>
              <a:t>Με τις δραστηριότητες ΔΡ20 και ΔΡ21 προσεγγίζονται τα χαρακτηριστικά της </a:t>
            </a:r>
            <a:r>
              <a:rPr lang="el-GR" dirty="0" err="1" smtClean="0"/>
              <a:t>καθοριστικότητας</a:t>
            </a:r>
            <a:r>
              <a:rPr lang="el-GR" dirty="0" smtClean="0"/>
              <a:t> και της περατότητας, μέσω του ορισμού του αλγορίθμου</a:t>
            </a:r>
          </a:p>
          <a:p>
            <a:pPr marL="182563" lvl="0">
              <a:spcAft>
                <a:spcPts val="600"/>
              </a:spcAft>
            </a:pPr>
            <a:r>
              <a:rPr lang="el-GR" dirty="0" smtClean="0"/>
              <a:t>Κεφάλαιο 2.3 θα προσεγγιστεί μόνο με την υποπαράγραφο 2.3.1.1, ώστε οι μαθητές να έχουν μία γενική εικόνα των γλωσσών προγραμματισμού. Η βαρύτητα δίνεται στην ανάγκη ύπαρξης διαφορετικών γλωσσών</a:t>
            </a:r>
          </a:p>
          <a:p>
            <a:pPr marL="900113" lvl="0" indent="-900113">
              <a:spcAft>
                <a:spcPts val="0"/>
              </a:spcAft>
            </a:pPr>
            <a:endParaRPr lang="el-GR" dirty="0" smtClean="0"/>
          </a:p>
          <a:p>
            <a:pPr marL="900113" lvl="0" indent="-900113">
              <a:spcAft>
                <a:spcPts val="0"/>
              </a:spcAft>
            </a:pPr>
            <a:endParaRPr lang="el-GR" dirty="0" smtClean="0"/>
          </a:p>
          <a:p>
            <a:pPr marL="900113" lvl="0">
              <a:spcAft>
                <a:spcPts val="0"/>
              </a:spcAft>
            </a:pPr>
            <a:endParaRPr lang="el-GR" dirty="0" smtClean="0"/>
          </a:p>
          <a:p>
            <a:endParaRPr lang="el-GR" dirty="0" smtClean="0"/>
          </a:p>
          <a:p>
            <a:endParaRPr lang="el-GR" dirty="0"/>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24</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11700" y="108535"/>
            <a:ext cx="8520600" cy="572700"/>
          </a:xfrm>
        </p:spPr>
        <p:txBody>
          <a:bodyPr/>
          <a:lstStyle/>
          <a:p>
            <a:pPr algn="ctr"/>
            <a:r>
              <a:rPr lang="el-GR" dirty="0" smtClean="0"/>
              <a:t>ΕΠΙΣΗΜΑΝΣΕΙΣ (4)</a:t>
            </a:r>
            <a:endParaRPr lang="el-GR" dirty="0"/>
          </a:p>
        </p:txBody>
      </p:sp>
      <p:sp>
        <p:nvSpPr>
          <p:cNvPr id="3" name="2 - Θέση κειμένου"/>
          <p:cNvSpPr>
            <a:spLocks noGrp="1"/>
          </p:cNvSpPr>
          <p:nvPr>
            <p:ph type="body" idx="1"/>
          </p:nvPr>
        </p:nvSpPr>
        <p:spPr>
          <a:xfrm>
            <a:off x="311700" y="640424"/>
            <a:ext cx="8520600" cy="4209553"/>
          </a:xfrm>
        </p:spPr>
        <p:txBody>
          <a:bodyPr/>
          <a:lstStyle/>
          <a:p>
            <a:pPr>
              <a:spcAft>
                <a:spcPts val="600"/>
              </a:spcAft>
            </a:pPr>
            <a:r>
              <a:rPr lang="el-GR" b="1" dirty="0" smtClean="0"/>
              <a:t>Ενότητα 3</a:t>
            </a:r>
          </a:p>
          <a:p>
            <a:pPr marL="1792288" lvl="0" indent="-1433513">
              <a:spcAft>
                <a:spcPts val="600"/>
              </a:spcAft>
            </a:pPr>
            <a:r>
              <a:rPr lang="el-GR" dirty="0" smtClean="0"/>
              <a:t>Κεφάλαιο 3.2 Πληροφοριακά Συστήματα. Δίνεται η δυνατότητα να προσεγγιστούν ζητήματα βάσεων δεδομένων (προστέθηκε)</a:t>
            </a:r>
          </a:p>
          <a:p>
            <a:pPr marL="358775">
              <a:spcAft>
                <a:spcPts val="600"/>
              </a:spcAft>
            </a:pPr>
            <a:r>
              <a:rPr lang="el-GR" dirty="0" smtClean="0"/>
              <a:t>Κεφάλαιο 3.3  Δίκτυα</a:t>
            </a:r>
          </a:p>
          <a:p>
            <a:pPr marL="1974850">
              <a:spcAft>
                <a:spcPts val="600"/>
              </a:spcAft>
            </a:pPr>
            <a:r>
              <a:rPr lang="el-GR" dirty="0" smtClean="0"/>
              <a:t>Στόχοι:  </a:t>
            </a:r>
          </a:p>
          <a:p>
            <a:pPr marL="1974850">
              <a:spcAft>
                <a:spcPts val="600"/>
              </a:spcAft>
            </a:pPr>
            <a:r>
              <a:rPr lang="el-GR" dirty="0" smtClean="0"/>
              <a:t>α) την προσέγγιση του υπολογιστικού νέφους ή σύννεφου και </a:t>
            </a:r>
          </a:p>
          <a:p>
            <a:pPr marL="1974850">
              <a:spcAft>
                <a:spcPts val="600"/>
              </a:spcAft>
            </a:pPr>
            <a:r>
              <a:rPr lang="el-GR" dirty="0" smtClean="0"/>
              <a:t>β) να συσχετιστούν τα δίκτυα με τα πληροφοριακά συστήματα</a:t>
            </a:r>
          </a:p>
          <a:p>
            <a:pPr lvl="0">
              <a:spcAft>
                <a:spcPts val="600"/>
              </a:spcAft>
            </a:pPr>
            <a:endParaRPr lang="el-GR" dirty="0" smtClean="0"/>
          </a:p>
          <a:p>
            <a:pPr lvl="0">
              <a:spcAft>
                <a:spcPts val="600"/>
              </a:spcAft>
            </a:pPr>
            <a:endParaRPr lang="el-GR" dirty="0" smtClean="0"/>
          </a:p>
          <a:p>
            <a:pPr marL="900113" lvl="0" indent="-900113">
              <a:spcAft>
                <a:spcPts val="0"/>
              </a:spcAft>
            </a:pPr>
            <a:endParaRPr lang="el-GR" dirty="0" smtClean="0"/>
          </a:p>
          <a:p>
            <a:pPr marL="900113" lvl="0" indent="-900113">
              <a:spcAft>
                <a:spcPts val="0"/>
              </a:spcAft>
            </a:pPr>
            <a:endParaRPr lang="el-GR" dirty="0" smtClean="0"/>
          </a:p>
          <a:p>
            <a:pPr marL="900113" lvl="0">
              <a:spcAft>
                <a:spcPts val="0"/>
              </a:spcAft>
            </a:pPr>
            <a:endParaRPr lang="el-GR" dirty="0" smtClean="0"/>
          </a:p>
          <a:p>
            <a:endParaRPr lang="el-GR" dirty="0" smtClean="0"/>
          </a:p>
          <a:p>
            <a:endParaRPr lang="el-GR" dirty="0"/>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25</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l"/>
              <a:t>Στατιστικά στοιχεία </a:t>
            </a:r>
          </a:p>
        </p:txBody>
      </p:sp>
      <p:sp>
        <p:nvSpPr>
          <p:cNvPr id="121" name="Shape 12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l" dirty="0"/>
              <a:t>Ενδεικτικός προγραμματισμός για 50 διδακτικές ώρες</a:t>
            </a:r>
          </a:p>
          <a:p>
            <a:pPr marL="914400" lvl="1" indent="-228600"/>
            <a:r>
              <a:rPr lang="el-GR" sz="1800" dirty="0" smtClean="0"/>
              <a:t>Με τον παραπάνω εξορθολογισμό κατέστη δυνατόν να αφαιρεθούν συνολικά 11 σελίδες από το διδακτικό εγχειρίδιο (σε ποσοστό περίπου 17%) σε σχέση με </a:t>
            </a:r>
            <a:r>
              <a:rPr lang="el-GR" sz="1800" dirty="0" err="1" smtClean="0"/>
              <a:t>με</a:t>
            </a:r>
            <a:r>
              <a:rPr lang="el-GR" sz="1800" dirty="0" smtClean="0"/>
              <a:t> την ήδη μειωμένη διδακτέα ύλη του προηγούμενου σχολικού έτους</a:t>
            </a:r>
            <a:endParaRPr dirty="0"/>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26</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animEffect transition="in" filter="diamond(in)">
                                      <p:cBhvr>
                                        <p:cTn id="7" dur="1000"/>
                                        <p:tgtEl>
                                          <p:spTgt spid="1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270758" y="229546"/>
            <a:ext cx="8520600" cy="4913954"/>
          </a:xfrm>
        </p:spPr>
        <p:txBody>
          <a:bodyPr/>
          <a:lstStyle/>
          <a:p>
            <a:pPr>
              <a:lnSpc>
                <a:spcPct val="100000"/>
              </a:lnSpc>
            </a:pPr>
            <a:r>
              <a:rPr lang="el-GR" dirty="0" smtClean="0"/>
              <a:t>ΓΕ.Λ.</a:t>
            </a:r>
            <a:endParaRPr lang="el-GR" u="sng" dirty="0" smtClean="0">
              <a:hlinkClick r:id="rId2"/>
            </a:endParaRPr>
          </a:p>
          <a:p>
            <a:pPr>
              <a:lnSpc>
                <a:spcPct val="100000"/>
              </a:lnSpc>
            </a:pPr>
            <a:r>
              <a:rPr lang="en-US" u="sng" dirty="0" smtClean="0">
                <a:hlinkClick r:id="rId2"/>
              </a:rPr>
              <a:t>http://minedu.gov.gr/eidiseis/23594-16-09-16-odigies-gia-ti-didaskalia-ton-mathimaton-sto-imerisio-kai-esperino-gel-gia-to-sxol-etos-2016-2017</a:t>
            </a:r>
            <a:endParaRPr lang="el-GR" dirty="0" smtClean="0"/>
          </a:p>
          <a:p>
            <a:pPr>
              <a:lnSpc>
                <a:spcPct val="100000"/>
              </a:lnSpc>
              <a:spcAft>
                <a:spcPts val="600"/>
              </a:spcAft>
            </a:pPr>
            <a:r>
              <a:rPr lang="en-US" dirty="0" smtClean="0"/>
              <a:t> B</a:t>
            </a:r>
            <a:r>
              <a:rPr lang="el-GR" dirty="0" smtClean="0"/>
              <a:t>΄</a:t>
            </a:r>
            <a:r>
              <a:rPr lang="en-US" dirty="0" smtClean="0"/>
              <a:t> </a:t>
            </a:r>
            <a:r>
              <a:rPr lang="el-GR" dirty="0" smtClean="0"/>
              <a:t>ΓΕ.Λ.</a:t>
            </a:r>
          </a:p>
          <a:p>
            <a:pPr>
              <a:lnSpc>
                <a:spcPct val="100000"/>
              </a:lnSpc>
            </a:pPr>
            <a:r>
              <a:rPr lang="en-US" dirty="0" smtClean="0"/>
              <a:t> </a:t>
            </a:r>
            <a:r>
              <a:rPr lang="en-US" u="sng" dirty="0" smtClean="0">
                <a:hlinkClick r:id="rId3"/>
              </a:rPr>
              <a:t>http://minedu.gov.gr/publications/docs2016/%CE%9F%CE%94%CE%97%CE%93%CE%99%CE%95%CE%A3_%CE%95%CE%99%CE%A3%CE%91%CE%93_%CE%91%CE%A1%CE%A7_%CE%95%CE%A0%CE%99%CE%A3%CE%A4_%CE%97%CE%A5_%CE%92_%CE%93%CE%95%CE%9B_2016_17.pdf</a:t>
            </a:r>
            <a:endParaRPr lang="el-GR" dirty="0" smtClean="0"/>
          </a:p>
          <a:p>
            <a:endParaRPr lang="el-GR" dirty="0"/>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27</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p:txBody>
          <a:bodyPr/>
          <a:lstStyle/>
          <a:p>
            <a:endParaRPr lang="el-GR" dirty="0"/>
          </a:p>
        </p:txBody>
      </p:sp>
      <p:pic>
        <p:nvPicPr>
          <p:cNvPr id="52227" name="Picture 3"/>
          <p:cNvPicPr>
            <a:picLocks noChangeAspect="1" noChangeArrowheads="1"/>
          </p:cNvPicPr>
          <p:nvPr/>
        </p:nvPicPr>
        <p:blipFill>
          <a:blip r:embed="rId2"/>
          <a:srcRect/>
          <a:stretch>
            <a:fillRect/>
          </a:stretch>
        </p:blipFill>
        <p:spPr bwMode="auto">
          <a:xfrm>
            <a:off x="216000" y="148841"/>
            <a:ext cx="8762400" cy="4723197"/>
          </a:xfrm>
          <a:prstGeom prst="rect">
            <a:avLst/>
          </a:prstGeom>
          <a:noFill/>
          <a:ln w="9525">
            <a:noFill/>
            <a:miter lim="800000"/>
            <a:headEnd/>
            <a:tailEnd/>
          </a:ln>
        </p:spPr>
      </p:pic>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28</a:t>
            </a:fld>
            <a:endParaRPr lang="el"/>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47326" y="0"/>
            <a:ext cx="8520600" cy="572700"/>
          </a:xfrm>
        </p:spPr>
        <p:txBody>
          <a:bodyPr/>
          <a:lstStyle/>
          <a:p>
            <a:pPr algn="ctr"/>
            <a:r>
              <a:rPr lang="en-US" dirty="0" smtClean="0"/>
              <a:t>PYTHON (1)</a:t>
            </a:r>
            <a:endParaRPr lang="el-GR" dirty="0"/>
          </a:p>
        </p:txBody>
      </p:sp>
      <p:sp>
        <p:nvSpPr>
          <p:cNvPr id="3" name="2 - Θέση κειμένου"/>
          <p:cNvSpPr>
            <a:spLocks noGrp="1"/>
          </p:cNvSpPr>
          <p:nvPr>
            <p:ph type="body" idx="1"/>
          </p:nvPr>
        </p:nvSpPr>
        <p:spPr>
          <a:xfrm>
            <a:off x="0" y="475014"/>
            <a:ext cx="9144000" cy="4405744"/>
          </a:xfrm>
        </p:spPr>
        <p:txBody>
          <a:bodyPr/>
          <a:lstStyle/>
          <a:p>
            <a:pPr lvl="0"/>
            <a:r>
              <a:rPr lang="el-GR" sz="2400" dirty="0" smtClean="0"/>
              <a:t>Από το </a:t>
            </a:r>
            <a:r>
              <a:rPr lang="el-GR" sz="2400" dirty="0" err="1" smtClean="0"/>
              <a:t>σχολ</a:t>
            </a:r>
            <a:r>
              <a:rPr lang="el-GR" sz="2400" dirty="0" smtClean="0"/>
              <a:t>. έτος 2017-18 η εισαγωγή και χρήση της γλώσσας προγραμματισμού </a:t>
            </a:r>
            <a:r>
              <a:rPr lang="el-GR" sz="2400" dirty="0" err="1" smtClean="0"/>
              <a:t>Python</a:t>
            </a:r>
            <a:r>
              <a:rPr lang="el-GR" sz="2400" dirty="0" smtClean="0"/>
              <a:t>, ως γλώσσας προγραμματισμού, για τη διδασκαλία των εννοιών πληροφορικής του μαθήματος </a:t>
            </a:r>
            <a:r>
              <a:rPr lang="el-GR" sz="2000" dirty="0" smtClean="0"/>
              <a:t>«ΕΙΣΑΓΩΓΗ ΣΤΙΣ ΑΡΧΕΣ ΠΡΟΓΡΑΜΜΑΤΙΣΜΟΥ ΥΠΟΛΟΓΙΣΤΩΝ Β΄ ΓΕ.Λ». Το μάθημα διδάσκεται στην Β΄ ΤΑΞΗ ΗΜΕΡΗΣΙΟΥ ΓΕΝΙΚΟΥ ΛΥΚΕΙΟΥ και στην Γ΄ ΤΑΞΗ ΕΣΠΕΡΙΝΟΥ ΓΕΝΙΚΟΥ ΛΥΚΕΙΟΥ. </a:t>
            </a:r>
            <a:endParaRPr lang="en-US" sz="2000" dirty="0" smtClean="0"/>
          </a:p>
          <a:p>
            <a:pPr lvl="0"/>
            <a:r>
              <a:rPr lang="el-GR" sz="2400" dirty="0" smtClean="0"/>
              <a:t>Παράλληλα προτείνεται και η συγγραφή συμπληρωματικού εκπαιδευτικού υλικού (Τετράδιο μαθητή και Εργαστηριακός οδηγός), με στόχο την υλοποίηση των αλγορίθμων του βιβλίου σε </a:t>
            </a:r>
            <a:r>
              <a:rPr lang="el-GR" sz="2400" dirty="0" err="1" smtClean="0"/>
              <a:t>Python</a:t>
            </a:r>
            <a:r>
              <a:rPr lang="el-GR" sz="2400" dirty="0" smtClean="0"/>
              <a:t> και περαιτέρω προσεγγίσεις.</a:t>
            </a:r>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29</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l"/>
              <a:t>Διαδικασία εξορθολογισμού της διδακτέας ύλης</a:t>
            </a:r>
          </a:p>
        </p:txBody>
      </p:sp>
      <p:sp>
        <p:nvSpPr>
          <p:cNvPr id="67" name="Shape 6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l" dirty="0"/>
              <a:t>Π</a:t>
            </a:r>
            <a:r>
              <a:rPr lang="el" dirty="0" smtClean="0"/>
              <a:t>ραγματοποιήθηκαν </a:t>
            </a:r>
            <a:r>
              <a:rPr lang="el" dirty="0"/>
              <a:t>εξ αποστάσεως συναντήσεις μέσω τηλεδιάσκεψης της ολομέλειας του γνωστικού αντικειμένου της Πληροφορικής</a:t>
            </a:r>
          </a:p>
          <a:p>
            <a:pPr marL="457200" lvl="0" indent="-228600">
              <a:spcBef>
                <a:spcPts val="0"/>
              </a:spcBef>
            </a:pPr>
            <a:r>
              <a:rPr lang="el" dirty="0"/>
              <a:t>Π</a:t>
            </a:r>
            <a:r>
              <a:rPr lang="el" dirty="0" smtClean="0"/>
              <a:t>ραγματοποιήθηκαν </a:t>
            </a:r>
            <a:r>
              <a:rPr lang="el" dirty="0"/>
              <a:t>εξ αποστάσεως συναντήσεις μέσω τηλεδιάσκεψης της ομάδας ΓΕΛ</a:t>
            </a:r>
          </a:p>
          <a:p>
            <a:pPr marL="457200" lvl="0" indent="-228600">
              <a:spcBef>
                <a:spcPts val="0"/>
              </a:spcBef>
            </a:pPr>
            <a:r>
              <a:rPr lang="el" dirty="0"/>
              <a:t>Τ</a:t>
            </a:r>
            <a:r>
              <a:rPr lang="el" dirty="0" smtClean="0"/>
              <a:t>α </a:t>
            </a:r>
            <a:r>
              <a:rPr lang="el" dirty="0"/>
              <a:t>μέλη της ομάδας ΓΕΛ </a:t>
            </a:r>
            <a:r>
              <a:rPr lang="el" dirty="0" smtClean="0"/>
              <a:t>εργάστηκαν </a:t>
            </a:r>
            <a:r>
              <a:rPr lang="el" dirty="0"/>
              <a:t>ατομικά αλλά και ομαδικά χρησιμοποιώντας διάφορους ασύγχρονους τρόπους επικοινωνίας (Google Drive, E-mail), όπως και τηλεφωνική </a:t>
            </a:r>
            <a:r>
              <a:rPr lang="el" dirty="0" smtClean="0"/>
              <a:t>επικοινωνία</a:t>
            </a:r>
            <a:endParaRPr lang="el" dirty="0"/>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3</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animEffect transition="in" filter="diamond(in)">
                                      <p:cBhvr>
                                        <p:cTn id="7" dur="1000"/>
                                        <p:tgtEl>
                                          <p:spTgt spid="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7">
                                            <p:txEl>
                                              <p:pRg st="1" end="1"/>
                                            </p:txEl>
                                          </p:spTgt>
                                        </p:tgtEl>
                                        <p:attrNameLst>
                                          <p:attrName>style.visibility</p:attrName>
                                        </p:attrNameLst>
                                      </p:cBhvr>
                                      <p:to>
                                        <p:strVal val="visible"/>
                                      </p:to>
                                    </p:set>
                                    <p:animEffect transition="in" filter="diamond(in)">
                                      <p:cBhvr>
                                        <p:cTn id="12" dur="1000"/>
                                        <p:tgtEl>
                                          <p:spTgt spid="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7">
                                            <p:txEl>
                                              <p:pRg st="2" end="2"/>
                                            </p:txEl>
                                          </p:spTgt>
                                        </p:tgtEl>
                                        <p:attrNameLst>
                                          <p:attrName>style.visibility</p:attrName>
                                        </p:attrNameLst>
                                      </p:cBhvr>
                                      <p:to>
                                        <p:strVal val="visible"/>
                                      </p:to>
                                    </p:set>
                                    <p:animEffect transition="in" filter="diamond(in)">
                                      <p:cBhvr>
                                        <p:cTn id="17" dur="1000"/>
                                        <p:tgtEl>
                                          <p:spTgt spid="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76" y="0"/>
            <a:ext cx="8520600" cy="572700"/>
          </a:xfrm>
        </p:spPr>
        <p:txBody>
          <a:bodyPr/>
          <a:lstStyle/>
          <a:p>
            <a:pPr algn="ctr"/>
            <a:r>
              <a:rPr lang="en-US" dirty="0" smtClean="0"/>
              <a:t>PYTHON (2)</a:t>
            </a:r>
            <a:endParaRPr lang="el-GR" dirty="0"/>
          </a:p>
        </p:txBody>
      </p:sp>
      <p:sp>
        <p:nvSpPr>
          <p:cNvPr id="3" name="2 - Θέση κειμένου"/>
          <p:cNvSpPr>
            <a:spLocks noGrp="1"/>
          </p:cNvSpPr>
          <p:nvPr>
            <p:ph type="body" idx="1"/>
          </p:nvPr>
        </p:nvSpPr>
        <p:spPr>
          <a:xfrm>
            <a:off x="311700" y="594334"/>
            <a:ext cx="8520600" cy="4549165"/>
          </a:xfrm>
        </p:spPr>
        <p:txBody>
          <a:bodyPr/>
          <a:lstStyle/>
          <a:p>
            <a:r>
              <a:rPr lang="el-GR" sz="2400" dirty="0" smtClean="0"/>
              <a:t>Από το </a:t>
            </a:r>
            <a:r>
              <a:rPr lang="el-GR" sz="2400" dirty="0" err="1" smtClean="0"/>
              <a:t>σχολ</a:t>
            </a:r>
            <a:r>
              <a:rPr lang="el-GR" sz="2400" dirty="0" smtClean="0"/>
              <a:t>. έτος 2018-19 η εισαγωγή και χρήση της γλώσσας προγραμματισμού </a:t>
            </a:r>
            <a:r>
              <a:rPr lang="el-GR" sz="2400" dirty="0" err="1" smtClean="0"/>
              <a:t>Python</a:t>
            </a:r>
            <a:r>
              <a:rPr lang="el-GR" sz="2400" dirty="0" smtClean="0"/>
              <a:t>, ως γλώσσας προγραμματισμού, για τη διδασκαλία των εννοιών πληροφορικής του μαθήματος «Α.Ε.Π.Π.». Το μάθημα διδάσκεται στην Γ΄ ΤΑΞΗ ΗΜΕΡΗΣΙΟΥ ΓΕΝΙΚΟΥ ΛΥΚΕΙΟΥ και στην Δ΄ ΤΑΞΗ ΕΣΠΕΡΙΝΟΥ ΓΕΝΙΚΟΥ ΛΥΚΕΙΟΥ. </a:t>
            </a:r>
            <a:endParaRPr lang="en-US" sz="2400" dirty="0" smtClean="0"/>
          </a:p>
          <a:p>
            <a:r>
              <a:rPr lang="el-GR" sz="2400" dirty="0" smtClean="0"/>
              <a:t>Παράλληλα προτείνεται και η συγγραφή αντίστοιχου εκπαιδευτικού υλικού (Βιβλίο μαθητή, Τετράδιο μαθητή, Βιβλίο Μαθητή) και η σύνταξη αντίστοιχου Προγράμματος Σπουδών.</a:t>
            </a:r>
          </a:p>
          <a:p>
            <a:endParaRPr lang="el-GR" sz="2400" dirty="0"/>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30</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sz="4800" b="1" dirty="0" smtClean="0">
                <a:solidFill>
                  <a:schemeClr val="dk2"/>
                </a:solidFill>
                <a:latin typeface="Monotype Corsiva" pitchFamily="66" charset="0"/>
              </a:rPr>
              <a:t>Ερωτήσεις ;</a:t>
            </a:r>
          </a:p>
        </p:txBody>
      </p:sp>
      <p:pic>
        <p:nvPicPr>
          <p:cNvPr id="4" name="Picture 2" descr="http://www.pianoblog.com/.a/6a00e54fc1c761883401538f271b72970b-800wi"/>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14400" y="1566215"/>
            <a:ext cx="3556800" cy="3017865"/>
          </a:xfrm>
          <a:prstGeom prst="rect">
            <a:avLst/>
          </a:prstGeom>
          <a:noFill/>
          <a:extLst>
            <a:ext uri="{909E8E84-426E-40DD-AFC4-6F175D3DCCD1}">
              <a14:hiddenFill xmlns:a14="http://schemas.microsoft.com/office/drawing/2010/main" xmlns="">
                <a:solidFill>
                  <a:srgbClr val="FFFFFF"/>
                </a:solidFill>
              </a14:hiddenFill>
            </a:ext>
          </a:extLst>
        </p:spPr>
      </p:pic>
      <p:sp>
        <p:nvSpPr>
          <p:cNvPr id="5" name="4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31</a:t>
            </a:fld>
            <a:endParaRPr lang="el"/>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351153" y="-684000"/>
            <a:ext cx="8520600" cy="1836000"/>
          </a:xfrm>
        </p:spPr>
        <p:txBody>
          <a:bodyPr/>
          <a:lstStyle/>
          <a:p>
            <a:pPr algn="ctr">
              <a:spcAft>
                <a:spcPts val="600"/>
              </a:spcAft>
            </a:pPr>
            <a:r>
              <a:rPr lang="el-GR" sz="5400" b="1" dirty="0" smtClean="0">
                <a:latin typeface="Monotype Corsiva" pitchFamily="66" charset="0"/>
              </a:rPr>
              <a:t>Ευχαριστούμε </a:t>
            </a:r>
          </a:p>
          <a:p>
            <a:pPr algn="ctr">
              <a:spcAft>
                <a:spcPts val="600"/>
              </a:spcAft>
            </a:pPr>
            <a:r>
              <a:rPr lang="el-GR" sz="5400" b="1" dirty="0" smtClean="0">
                <a:latin typeface="Monotype Corsiva" pitchFamily="66" charset="0"/>
              </a:rPr>
              <a:t>για την προσοχή σας</a:t>
            </a:r>
            <a:endParaRPr lang="el-GR" sz="5400" dirty="0"/>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32</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path" presetSubtype="0" accel="50000" decel="50000" fill="hold" nodeType="withEffect">
                                  <p:stCondLst>
                                    <p:cond delay="0"/>
                                  </p:stCondLst>
                                  <p:childTnLst>
                                    <p:animMotion origin="layout" path="M 0 0  C -0.066 0.01067  -0.115 0.03734  -0.115 0.05868  C -0.115 0.07825  -0.067 0.09247  -0.003 0.09247  C 0.061 0.09247  0.115 0.07825  0.115 0.05868  C 0.115 0.03734  0.059 0.03201  -0.005 0.04624  C -0.068 0.06224  -0.115 0.08892  -0.115 0.10848  C -0.115 0.12804  -0.066 0.14404  -0.003 0.14404  C 0.061 0.14404  0.115 0.12804  0.115 0.10848  C 0.115 0.08892  0.059 0.08358  -0.004 0.09781  C -0.068 0.11203  -0.115 0.13871  -0.115 0.15827  C -0.115 0.17961  -0.066 0.19562  -0.002 0.19562  C 0.061 0.19562  0.115 0.17961  0.115 0.15827  C 0.115 0.14049  0.059 0.13515  -0.004 0.1476  C -0.067 0.16183  -0.115 0.19028  -0.115 0.20984  C -0.115 0.2294  -0.065 0.24541  -0.002 0.24541  C 0.063 0.24541  0.115 0.2294  0.115 0.20984  C 0.115 0.19028  0.06 0.18495  -0.003 0.19917  C -0.066 0.2134  -0.115 0.24007  -0.115 0.25964  C -0.115 0.28098  -0.065 0.2952  -0.001 0.2952  C 0.063 0.2952  0.115 0.2792  0.115 0.25964  C 0.115 0.24007  0.06 0.23474  -0.003 0.24897  C -0.066 0.26319  -0.115 0.29165  -0.115 0.30943  C -0.115 0.32899  -0.064 0.345  -0.001 0.345  C 0.063 0.345  0.115 0.32899  0.115 0.30943  C 0.115 0.29165  0.061 0.28631  -0.003 0.29876  C -0.066 0.31299  -0.115 0.34144  -0.115 0.361  C -0.115 0.37878  -0.064 0.39657  0 0.39657  C 0.064 0.39657  0.115 0.38056  0.115 0.361  C 0.115 0.34144  0.061 0.3361  -0.002 0.35033  C -0.065 0.36456  -0.116 0.39123  -0.115 0.41079  C -0.114 0.43036  -0.064 0.44458  0 0.44458  C 0.064 0.44458  0.115 0.42858  0.115 0.40902  C 0.115 0.39123  0.063 0.3859  0 0.4019  E" pathEditMode="relative" ptsTypes="">
                                      <p:cBhvr>
                                        <p:cTn id="6" dur="2000" fill="hold"/>
                                        <p:tgtEl>
                                          <p:spTgt spid="3">
                                            <p:txEl>
                                              <p:pRg st="0" end="0"/>
                                            </p:txEl>
                                          </p:spTgt>
                                        </p:tgtEl>
                                        <p:attrNameLst>
                                          <p:attrName>ppt_x</p:attrName>
                                          <p:attrName>ppt_y</p:attrName>
                                        </p:attrNameLst>
                                      </p:cBhvr>
                                    </p:animMotion>
                                  </p:childTnLst>
                                </p:cTn>
                              </p:par>
                              <p:par>
                                <p:cTn id="7" presetID="53" presetClass="path" presetSubtype="0" accel="50000" decel="50000" fill="hold" nodeType="withEffect">
                                  <p:stCondLst>
                                    <p:cond delay="0"/>
                                  </p:stCondLst>
                                  <p:childTnLst>
                                    <p:animMotion origin="layout" path="M 0 0  C -0.066 0.01067  -0.115 0.03734  -0.115 0.05868  C -0.115 0.07825  -0.067 0.09247  -0.003 0.09247  C 0.061 0.09247  0.115 0.07825  0.115 0.05868  C 0.115 0.03734  0.059 0.03201  -0.005 0.04624  C -0.068 0.06224  -0.115 0.08892  -0.115 0.10848  C -0.115 0.12804  -0.066 0.14404  -0.003 0.14404  C 0.061 0.14404  0.115 0.12804  0.115 0.10848  C 0.115 0.08892  0.059 0.08358  -0.004 0.09781  C -0.068 0.11203  -0.115 0.13871  -0.115 0.15827  C -0.115 0.17961  -0.066 0.19562  -0.002 0.19562  C 0.061 0.19562  0.115 0.17961  0.115 0.15827  C 0.115 0.14049  0.059 0.13515  -0.004 0.1476  C -0.067 0.16183  -0.115 0.19028  -0.115 0.20984  C -0.115 0.2294  -0.065 0.24541  -0.002 0.24541  C 0.063 0.24541  0.115 0.2294  0.115 0.20984  C 0.115 0.19028  0.06 0.18495  -0.003 0.19917  C -0.066 0.2134  -0.115 0.24007  -0.115 0.25964  C -0.115 0.28098  -0.065 0.2952  -0.001 0.2952  C 0.063 0.2952  0.115 0.2792  0.115 0.25964  C 0.115 0.24007  0.06 0.23474  -0.003 0.24897  C -0.066 0.26319  -0.115 0.29165  -0.115 0.30943  C -0.115 0.32899  -0.064 0.345  -0.001 0.345  C 0.063 0.345  0.115 0.32899  0.115 0.30943  C 0.115 0.29165  0.061 0.28631  -0.003 0.29876  C -0.066 0.31299  -0.115 0.34144  -0.115 0.361  C -0.115 0.37878  -0.064 0.39657  0 0.39657  C 0.064 0.39657  0.115 0.38056  0.115 0.361  C 0.115 0.34144  0.061 0.3361  -0.002 0.35033  C -0.065 0.36456  -0.116 0.39123  -0.115 0.41079  C -0.114 0.43036  -0.064 0.44458  0 0.44458  C 0.064 0.44458  0.115 0.42858  0.115 0.40902  C 0.115 0.39123  0.063 0.3859  0 0.4019  E" pathEditMode="relative" ptsTypes="">
                                      <p:cBhvr>
                                        <p:cTn id="8" dur="2000" fill="hold"/>
                                        <p:tgtEl>
                                          <p:spTgt spid="3">
                                            <p:txEl>
                                              <p:pRg st="1" end="1"/>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192537"/>
            <a:ext cx="8520600" cy="572700"/>
          </a:xfrm>
          <a:prstGeom prst="rect">
            <a:avLst/>
          </a:prstGeom>
        </p:spPr>
        <p:txBody>
          <a:bodyPr lIns="91425" tIns="91425" rIns="91425" bIns="91425" anchor="t" anchorCtr="0">
            <a:noAutofit/>
          </a:bodyPr>
          <a:lstStyle/>
          <a:p>
            <a:pPr lvl="0">
              <a:spcBef>
                <a:spcPts val="0"/>
              </a:spcBef>
              <a:buNone/>
            </a:pPr>
            <a:r>
              <a:rPr lang="el" dirty="0"/>
              <a:t>Στόχοι </a:t>
            </a:r>
          </a:p>
        </p:txBody>
      </p:sp>
      <p:sp>
        <p:nvSpPr>
          <p:cNvPr id="73" name="Shape 73"/>
          <p:cNvSpPr txBox="1">
            <a:spLocks noGrp="1"/>
          </p:cNvSpPr>
          <p:nvPr>
            <p:ph type="body" idx="1"/>
          </p:nvPr>
        </p:nvSpPr>
        <p:spPr>
          <a:xfrm>
            <a:off x="311700" y="824922"/>
            <a:ext cx="8520600" cy="3999561"/>
          </a:xfrm>
          <a:prstGeom prst="rect">
            <a:avLst/>
          </a:prstGeom>
        </p:spPr>
        <p:txBody>
          <a:bodyPr lIns="91425" tIns="91425" rIns="91425" bIns="91425" anchor="t" anchorCtr="0">
            <a:noAutofit/>
          </a:bodyPr>
          <a:lstStyle/>
          <a:p>
            <a:pPr lvl="0">
              <a:spcBef>
                <a:spcPts val="0"/>
              </a:spcBef>
              <a:buNone/>
            </a:pPr>
            <a:r>
              <a:rPr lang="el" dirty="0"/>
              <a:t>Βασικός στόχος: Η μείωση - εξορθολογισμός της διδακτέας ύλης </a:t>
            </a:r>
          </a:p>
          <a:p>
            <a:pPr lvl="0">
              <a:spcBef>
                <a:spcPts val="0"/>
              </a:spcBef>
              <a:buNone/>
            </a:pPr>
            <a:r>
              <a:rPr lang="el" dirty="0"/>
              <a:t>Στη διδακτέα ύλη είχαμε ως στόχο να μην περιλαμβάνονται</a:t>
            </a:r>
          </a:p>
          <a:p>
            <a:pPr marL="457200" lvl="0" indent="-228600" rtl="0">
              <a:spcBef>
                <a:spcPts val="0"/>
              </a:spcBef>
            </a:pPr>
            <a:r>
              <a:rPr lang="el" dirty="0"/>
              <a:t>τετριμμένες και παρωχημένες έννοιες </a:t>
            </a:r>
          </a:p>
          <a:p>
            <a:pPr marL="457200" lvl="0" indent="-228600" rtl="0">
              <a:spcBef>
                <a:spcPts val="0"/>
              </a:spcBef>
            </a:pPr>
            <a:r>
              <a:rPr lang="el" dirty="0"/>
              <a:t>έννοιες που συνεισφέρουν ελάχιστα στο γνωστικό αντικείμενο του μαθήματος της πληροφορικής</a:t>
            </a:r>
          </a:p>
          <a:p>
            <a:pPr lvl="0" rtl="0">
              <a:spcBef>
                <a:spcPts val="0"/>
              </a:spcBef>
              <a:buNone/>
            </a:pPr>
            <a:r>
              <a:rPr lang="el" dirty="0"/>
              <a:t>Επίσης θέλαμε να συμπεριλάβουμε τμήματα της ύλης που αναδεικνύουν</a:t>
            </a:r>
          </a:p>
          <a:p>
            <a:pPr marL="457200" marR="0" lvl="0" indent="-228600" algn="l" rtl="0">
              <a:lnSpc>
                <a:spcPct val="115000"/>
              </a:lnSpc>
              <a:spcBef>
                <a:spcPts val="0"/>
              </a:spcBef>
              <a:spcAft>
                <a:spcPts val="1600"/>
              </a:spcAft>
            </a:pPr>
            <a:r>
              <a:rPr lang="el" dirty="0"/>
              <a:t>τον εργαστηριακό χαρακτήρα του μαθήματος</a:t>
            </a:r>
          </a:p>
          <a:p>
            <a:pPr marL="457200" marR="0" lvl="0" indent="-228600" algn="l" rtl="0">
              <a:lnSpc>
                <a:spcPct val="115000"/>
              </a:lnSpc>
              <a:spcBef>
                <a:spcPts val="0"/>
              </a:spcBef>
              <a:spcAft>
                <a:spcPts val="1600"/>
              </a:spcAft>
            </a:pPr>
            <a:r>
              <a:rPr lang="el" dirty="0"/>
              <a:t>τον προγραμματισμό και την υπολογιστική σκέψη</a:t>
            </a:r>
          </a:p>
          <a:p>
            <a:pPr lvl="0">
              <a:spcBef>
                <a:spcPts val="0"/>
              </a:spcBef>
              <a:buNone/>
            </a:pPr>
            <a:endParaRPr dirty="0"/>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4</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animEffect transition="in" filter="diamond(in)">
                                      <p:cBhvr>
                                        <p:cTn id="7" dur="1000"/>
                                        <p:tgtEl>
                                          <p:spTgt spid="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3">
                                            <p:txEl>
                                              <p:pRg st="1" end="1"/>
                                            </p:txEl>
                                          </p:spTgt>
                                        </p:tgtEl>
                                        <p:attrNameLst>
                                          <p:attrName>style.visibility</p:attrName>
                                        </p:attrNameLst>
                                      </p:cBhvr>
                                      <p:to>
                                        <p:strVal val="visible"/>
                                      </p:to>
                                    </p:set>
                                    <p:animEffect transition="in" filter="diamond(in)">
                                      <p:cBhvr>
                                        <p:cTn id="12" dur="1000"/>
                                        <p:tgtEl>
                                          <p:spTgt spid="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73">
                                            <p:txEl>
                                              <p:pRg st="2" end="2"/>
                                            </p:txEl>
                                          </p:spTgt>
                                        </p:tgtEl>
                                        <p:attrNameLst>
                                          <p:attrName>style.visibility</p:attrName>
                                        </p:attrNameLst>
                                      </p:cBhvr>
                                      <p:to>
                                        <p:strVal val="visible"/>
                                      </p:to>
                                    </p:set>
                                    <p:animEffect transition="in" filter="diamond(in)">
                                      <p:cBhvr>
                                        <p:cTn id="17" dur="1000"/>
                                        <p:tgtEl>
                                          <p:spTgt spid="7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3">
                                            <p:txEl>
                                              <p:pRg st="3" end="3"/>
                                            </p:txEl>
                                          </p:spTgt>
                                        </p:tgtEl>
                                        <p:attrNameLst>
                                          <p:attrName>style.visibility</p:attrName>
                                        </p:attrNameLst>
                                      </p:cBhvr>
                                      <p:to>
                                        <p:strVal val="visible"/>
                                      </p:to>
                                    </p:set>
                                    <p:animEffect transition="in" filter="diamond(in)">
                                      <p:cBhvr>
                                        <p:cTn id="22" dur="1000"/>
                                        <p:tgtEl>
                                          <p:spTgt spid="7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73">
                                            <p:txEl>
                                              <p:pRg st="4" end="4"/>
                                            </p:txEl>
                                          </p:spTgt>
                                        </p:tgtEl>
                                        <p:attrNameLst>
                                          <p:attrName>style.visibility</p:attrName>
                                        </p:attrNameLst>
                                      </p:cBhvr>
                                      <p:to>
                                        <p:strVal val="visible"/>
                                      </p:to>
                                    </p:set>
                                    <p:animEffect transition="in" filter="diamond(in)">
                                      <p:cBhvr>
                                        <p:cTn id="27" dur="1000"/>
                                        <p:tgtEl>
                                          <p:spTgt spid="7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73">
                                            <p:txEl>
                                              <p:pRg st="5" end="5"/>
                                            </p:txEl>
                                          </p:spTgt>
                                        </p:tgtEl>
                                        <p:attrNameLst>
                                          <p:attrName>style.visibility</p:attrName>
                                        </p:attrNameLst>
                                      </p:cBhvr>
                                      <p:to>
                                        <p:strVal val="visible"/>
                                      </p:to>
                                    </p:set>
                                    <p:animEffect transition="in" filter="diamond(in)">
                                      <p:cBhvr>
                                        <p:cTn id="32" dur="1000"/>
                                        <p:tgtEl>
                                          <p:spTgt spid="7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73">
                                            <p:txEl>
                                              <p:pRg st="6" end="6"/>
                                            </p:txEl>
                                          </p:spTgt>
                                        </p:tgtEl>
                                        <p:attrNameLst>
                                          <p:attrName>style.visibility</p:attrName>
                                        </p:attrNameLst>
                                      </p:cBhvr>
                                      <p:to>
                                        <p:strVal val="visible"/>
                                      </p:to>
                                    </p:set>
                                    <p:animEffect transition="in" filter="diamond(in)">
                                      <p:cBhvr>
                                        <p:cTn id="37" dur="1000"/>
                                        <p:tgtEl>
                                          <p:spTgt spid="7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29833"/>
            <a:ext cx="8520600" cy="572700"/>
          </a:xfrm>
          <a:prstGeom prst="rect">
            <a:avLst/>
          </a:prstGeom>
        </p:spPr>
        <p:txBody>
          <a:bodyPr lIns="91425" tIns="91425" rIns="91425" bIns="91425" anchor="t" anchorCtr="0">
            <a:noAutofit/>
          </a:bodyPr>
          <a:lstStyle/>
          <a:p>
            <a:pPr lvl="0">
              <a:spcBef>
                <a:spcPts val="0"/>
              </a:spcBef>
              <a:buNone/>
            </a:pPr>
            <a:r>
              <a:rPr lang="el" dirty="0"/>
              <a:t>Στοιχεία - Δεδομένα</a:t>
            </a:r>
          </a:p>
        </p:txBody>
      </p:sp>
      <p:sp>
        <p:nvSpPr>
          <p:cNvPr id="79" name="Shape 79"/>
          <p:cNvSpPr txBox="1">
            <a:spLocks noGrp="1"/>
          </p:cNvSpPr>
          <p:nvPr>
            <p:ph type="body" idx="1"/>
          </p:nvPr>
        </p:nvSpPr>
        <p:spPr>
          <a:xfrm>
            <a:off x="311700" y="439335"/>
            <a:ext cx="8520600" cy="4597290"/>
          </a:xfrm>
          <a:prstGeom prst="rect">
            <a:avLst/>
          </a:prstGeom>
        </p:spPr>
        <p:txBody>
          <a:bodyPr lIns="91425" tIns="91425" rIns="91425" bIns="91425" anchor="t" anchorCtr="0">
            <a:noAutofit/>
          </a:bodyPr>
          <a:lstStyle/>
          <a:p>
            <a:pPr lvl="0">
              <a:lnSpc>
                <a:spcPct val="100000"/>
              </a:lnSpc>
              <a:spcBef>
                <a:spcPts val="0"/>
              </a:spcBef>
              <a:spcAft>
                <a:spcPts val="600"/>
              </a:spcAft>
              <a:buNone/>
            </a:pPr>
            <a:r>
              <a:rPr lang="el" dirty="0"/>
              <a:t>Από την ομάδα εξορθολογισμού ελήφθησαν υπόψη τα παρακάτω στοιχεία - δεδομένα:</a:t>
            </a:r>
          </a:p>
          <a:p>
            <a:pPr>
              <a:spcAft>
                <a:spcPts val="600"/>
              </a:spcAft>
            </a:pPr>
            <a:r>
              <a:rPr lang="el" dirty="0" smtClean="0"/>
              <a:t>Τα ισχύοντα Προγράμματα Σπουδών (</a:t>
            </a:r>
            <a:r>
              <a:rPr lang="el-GR" dirty="0" smtClean="0"/>
              <a:t>ΦΕΚ Β΄ 932/2014 και Φ.Ε.Κ. Β΄ 934/14.04.2014)</a:t>
            </a:r>
          </a:p>
          <a:p>
            <a:pPr>
              <a:spcAft>
                <a:spcPts val="600"/>
              </a:spcAft>
            </a:pPr>
            <a:r>
              <a:rPr lang="el" dirty="0" smtClean="0"/>
              <a:t>Τα εγχειρίδια </a:t>
            </a:r>
            <a:r>
              <a:rPr lang="el" dirty="0"/>
              <a:t>διδασκαλίας του </a:t>
            </a:r>
            <a:r>
              <a:rPr lang="el" dirty="0" smtClean="0"/>
              <a:t>μαθήματος</a:t>
            </a:r>
          </a:p>
          <a:p>
            <a:pPr>
              <a:spcAft>
                <a:spcPts val="600"/>
              </a:spcAft>
            </a:pPr>
            <a:r>
              <a:rPr lang="el" dirty="0" smtClean="0"/>
              <a:t>Οι </a:t>
            </a:r>
            <a:r>
              <a:rPr lang="el" dirty="0"/>
              <a:t>οδηγίες διδασκαλίας και η διδακτέα ύλη για το σχολ. έτος 2015-16 </a:t>
            </a:r>
            <a:endParaRPr lang="el" dirty="0" smtClean="0"/>
          </a:p>
          <a:p>
            <a:pPr>
              <a:spcAft>
                <a:spcPts val="600"/>
              </a:spcAft>
            </a:pPr>
            <a:r>
              <a:rPr lang="el" dirty="0" smtClean="0"/>
              <a:t>Η </a:t>
            </a:r>
            <a:r>
              <a:rPr lang="el" dirty="0"/>
              <a:t>αποφυγή επικαλύψεων με έννοιες που διδάσκονται στο Γυμνάσιο αλλά και στο </a:t>
            </a:r>
            <a:r>
              <a:rPr lang="el" dirty="0" smtClean="0"/>
              <a:t>Δημοτικό</a:t>
            </a:r>
          </a:p>
          <a:p>
            <a:pPr>
              <a:spcAft>
                <a:spcPts val="600"/>
              </a:spcAft>
            </a:pPr>
            <a:r>
              <a:rPr lang="el-GR" dirty="0" smtClean="0"/>
              <a:t>Ο περιορισμένος χρόνος διδασκαλίας</a:t>
            </a:r>
          </a:p>
          <a:p>
            <a:pPr>
              <a:spcAft>
                <a:spcPts val="600"/>
              </a:spcAft>
            </a:pPr>
            <a:r>
              <a:rPr lang="el" dirty="0" smtClean="0"/>
              <a:t>Η </a:t>
            </a:r>
            <a:r>
              <a:rPr lang="el" dirty="0"/>
              <a:t>ιδιαιτερότητα </a:t>
            </a:r>
            <a:r>
              <a:rPr lang="el" dirty="0" smtClean="0"/>
              <a:t>των μαθημάτων </a:t>
            </a:r>
            <a:r>
              <a:rPr lang="el" dirty="0"/>
              <a:t>«ΕΦΑΡΜΟΓΕΣ ΠΛΗΡΟΦΟΡΙΚΗΣ, Α΄ ΓΕ.Λ</a:t>
            </a:r>
            <a:r>
              <a:rPr lang="el" dirty="0" smtClean="0"/>
              <a:t>.» (επιλεγόμενο) και </a:t>
            </a:r>
            <a:r>
              <a:rPr lang="el-GR" dirty="0" smtClean="0"/>
              <a:t> «ΕΙΣΑΓΩΓΗ ΣΤΙΣ ΑΡΧΕΣ ΤΗΣ ΕΠΙΣΤΗΜΗΣ ΤΩΝ Η/Υ», Β΄ τάξη Ημερησίου και της Γ΄ τάξη Εσπερινού ΓΕ.Λ. (γενικής παιδείας και σημαντική σχέση με το Α.Ε.Π.Π.)</a:t>
            </a:r>
            <a:endParaRPr lang="el" dirty="0"/>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5</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animEffect transition="in" filter="diamond(in)">
                                      <p:cBhvr>
                                        <p:cTn id="7" dur="1000"/>
                                        <p:tgtEl>
                                          <p:spTgt spid="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9">
                                            <p:txEl>
                                              <p:pRg st="1" end="1"/>
                                            </p:txEl>
                                          </p:spTgt>
                                        </p:tgtEl>
                                        <p:attrNameLst>
                                          <p:attrName>style.visibility</p:attrName>
                                        </p:attrNameLst>
                                      </p:cBhvr>
                                      <p:to>
                                        <p:strVal val="visible"/>
                                      </p:to>
                                    </p:set>
                                    <p:animEffect transition="in" filter="diamond(in)">
                                      <p:cBhvr>
                                        <p:cTn id="12" dur="1000"/>
                                        <p:tgtEl>
                                          <p:spTgt spid="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79">
                                            <p:txEl>
                                              <p:pRg st="2" end="2"/>
                                            </p:txEl>
                                          </p:spTgt>
                                        </p:tgtEl>
                                        <p:attrNameLst>
                                          <p:attrName>style.visibility</p:attrName>
                                        </p:attrNameLst>
                                      </p:cBhvr>
                                      <p:to>
                                        <p:strVal val="visible"/>
                                      </p:to>
                                    </p:set>
                                    <p:animEffect transition="in" filter="diamond(in)">
                                      <p:cBhvr>
                                        <p:cTn id="17" dur="1000"/>
                                        <p:tgtEl>
                                          <p:spTgt spid="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9">
                                            <p:txEl>
                                              <p:pRg st="3" end="3"/>
                                            </p:txEl>
                                          </p:spTgt>
                                        </p:tgtEl>
                                        <p:attrNameLst>
                                          <p:attrName>style.visibility</p:attrName>
                                        </p:attrNameLst>
                                      </p:cBhvr>
                                      <p:to>
                                        <p:strVal val="visible"/>
                                      </p:to>
                                    </p:set>
                                    <p:animEffect transition="in" filter="diamond(in)">
                                      <p:cBhvr>
                                        <p:cTn id="22" dur="1000"/>
                                        <p:tgtEl>
                                          <p:spTgt spid="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79">
                                            <p:txEl>
                                              <p:pRg st="4" end="4"/>
                                            </p:txEl>
                                          </p:spTgt>
                                        </p:tgtEl>
                                        <p:attrNameLst>
                                          <p:attrName>style.visibility</p:attrName>
                                        </p:attrNameLst>
                                      </p:cBhvr>
                                      <p:to>
                                        <p:strVal val="visible"/>
                                      </p:to>
                                    </p:set>
                                    <p:animEffect transition="in" filter="diamond(in)">
                                      <p:cBhvr>
                                        <p:cTn id="27" dur="1000"/>
                                        <p:tgtEl>
                                          <p:spTgt spid="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79">
                                            <p:txEl>
                                              <p:pRg st="5" end="5"/>
                                            </p:txEl>
                                          </p:spTgt>
                                        </p:tgtEl>
                                        <p:attrNameLst>
                                          <p:attrName>style.visibility</p:attrName>
                                        </p:attrNameLst>
                                      </p:cBhvr>
                                      <p:to>
                                        <p:strVal val="visible"/>
                                      </p:to>
                                    </p:set>
                                    <p:animEffect transition="in" filter="diamond(in)">
                                      <p:cBhvr>
                                        <p:cTn id="32" dur="1000"/>
                                        <p:tgtEl>
                                          <p:spTgt spid="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79">
                                            <p:txEl>
                                              <p:pRg st="6" end="6"/>
                                            </p:txEl>
                                          </p:spTgt>
                                        </p:tgtEl>
                                        <p:attrNameLst>
                                          <p:attrName>style.visibility</p:attrName>
                                        </p:attrNameLst>
                                      </p:cBhvr>
                                      <p:to>
                                        <p:strVal val="visible"/>
                                      </p:to>
                                    </p:set>
                                    <p:animEffect transition="in" filter="diamond(in)">
                                      <p:cBhvr>
                                        <p:cTn id="37" dur="1000"/>
                                        <p:tgtEl>
                                          <p:spTgt spid="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3050"/>
            <a:ext cx="8520600" cy="572700"/>
          </a:xfrm>
          <a:prstGeom prst="rect">
            <a:avLst/>
          </a:prstGeom>
        </p:spPr>
        <p:txBody>
          <a:bodyPr lIns="91425" tIns="91425" rIns="91425" bIns="91425" anchor="t" anchorCtr="0">
            <a:noAutofit/>
          </a:bodyPr>
          <a:lstStyle/>
          <a:p>
            <a:pPr lvl="0">
              <a:spcBef>
                <a:spcPts val="0"/>
              </a:spcBef>
              <a:buNone/>
            </a:pPr>
            <a:r>
              <a:rPr lang="el" dirty="0"/>
              <a:t>Σημαντικές Επισημάνσεις</a:t>
            </a:r>
          </a:p>
        </p:txBody>
      </p:sp>
      <p:sp>
        <p:nvSpPr>
          <p:cNvPr id="85" name="Shape 85"/>
          <p:cNvSpPr txBox="1">
            <a:spLocks noGrp="1"/>
          </p:cNvSpPr>
          <p:nvPr>
            <p:ph type="body" idx="1"/>
          </p:nvPr>
        </p:nvSpPr>
        <p:spPr>
          <a:xfrm>
            <a:off x="311700" y="482485"/>
            <a:ext cx="8520600" cy="4944539"/>
          </a:xfrm>
          <a:prstGeom prst="rect">
            <a:avLst/>
          </a:prstGeom>
        </p:spPr>
        <p:txBody>
          <a:bodyPr lIns="91425" tIns="91425" rIns="91425" bIns="91425" anchor="t" anchorCtr="0">
            <a:noAutofit/>
          </a:bodyPr>
          <a:lstStyle/>
          <a:p>
            <a:pPr marL="457200" lvl="0" indent="-228600">
              <a:spcBef>
                <a:spcPts val="0"/>
              </a:spcBef>
              <a:spcAft>
                <a:spcPts val="600"/>
              </a:spcAft>
            </a:pPr>
            <a:r>
              <a:rPr lang="el" dirty="0"/>
              <a:t>Η σχεδίαση </a:t>
            </a:r>
            <a:r>
              <a:rPr lang="el" dirty="0" smtClean="0"/>
              <a:t>των μαθημάτων </a:t>
            </a:r>
            <a:r>
              <a:rPr lang="el" dirty="0"/>
              <a:t>να έχει ως αφετηρία το Πρόγραμμα Σπουδών</a:t>
            </a:r>
          </a:p>
          <a:p>
            <a:pPr marL="457200" lvl="0" indent="-228600">
              <a:spcBef>
                <a:spcPts val="0"/>
              </a:spcBef>
              <a:spcAft>
                <a:spcPts val="600"/>
              </a:spcAft>
            </a:pPr>
            <a:r>
              <a:rPr lang="el" dirty="0"/>
              <a:t>Ο προτεινόμενος χρονοπρογραμματισμός είναι ενδεικτικός</a:t>
            </a:r>
          </a:p>
          <a:p>
            <a:pPr marL="457200" lvl="0" indent="-228600">
              <a:spcBef>
                <a:spcPts val="0"/>
              </a:spcBef>
              <a:spcAft>
                <a:spcPts val="600"/>
              </a:spcAft>
            </a:pPr>
            <a:r>
              <a:rPr lang="el" dirty="0"/>
              <a:t>Σε καμία περίπτωση δε θα πρέπει να ζητείται από τους μαθητές να αποστηθίσουν</a:t>
            </a:r>
          </a:p>
          <a:p>
            <a:pPr marL="457200" lvl="0" indent="-228600">
              <a:spcBef>
                <a:spcPts val="0"/>
              </a:spcBef>
              <a:spcAft>
                <a:spcPts val="600"/>
              </a:spcAft>
            </a:pPr>
            <a:r>
              <a:rPr lang="el" dirty="0"/>
              <a:t>Στο πλαίσιο </a:t>
            </a:r>
            <a:r>
              <a:rPr lang="el" dirty="0" smtClean="0"/>
              <a:t>των μαθημάτων </a:t>
            </a:r>
            <a:r>
              <a:rPr lang="el" dirty="0"/>
              <a:t>ενισχύεται η διερευνητική προσέγγιση, η αυτενέργεια και η συνεργατική μάθηση</a:t>
            </a:r>
          </a:p>
          <a:p>
            <a:pPr marL="457200" lvl="0" indent="-228600">
              <a:spcBef>
                <a:spcPts val="0"/>
              </a:spcBef>
              <a:spcAft>
                <a:spcPts val="600"/>
              </a:spcAft>
            </a:pPr>
            <a:r>
              <a:rPr lang="el" dirty="0"/>
              <a:t>Συστήνεται η αξιοποίηση διδακτικών σεναρίων (πλατφόρμα Αίσωπος </a:t>
            </a:r>
            <a:r>
              <a:rPr lang="el" u="sng" dirty="0">
                <a:solidFill>
                  <a:schemeClr val="hlink"/>
                </a:solidFill>
                <a:hlinkClick r:id="rId3"/>
              </a:rPr>
              <a:t>http://aesop.iep.edu.gr/</a:t>
            </a:r>
            <a:r>
              <a:rPr lang="el" dirty="0"/>
              <a:t>)</a:t>
            </a:r>
          </a:p>
          <a:p>
            <a:pPr marL="457200" lvl="0" indent="-228600" rtl="0">
              <a:spcBef>
                <a:spcPts val="0"/>
              </a:spcBef>
              <a:spcAft>
                <a:spcPts val="600"/>
              </a:spcAft>
            </a:pPr>
            <a:r>
              <a:rPr lang="el" dirty="0" smtClean="0"/>
              <a:t>Τα μαθήματα έχουν </a:t>
            </a:r>
            <a:r>
              <a:rPr lang="el" dirty="0"/>
              <a:t>σαφή εργαστηριακό προσανατολισμό</a:t>
            </a:r>
          </a:p>
          <a:p>
            <a:pPr marL="457200" lvl="0" indent="-228600">
              <a:spcAft>
                <a:spcPts val="600"/>
              </a:spcAft>
            </a:pPr>
            <a:r>
              <a:rPr lang="el" dirty="0"/>
              <a:t>Για την υλοποίηση των δραστηριοτήτων και των εργασιών προτείνεται να χρησιμοποιηθεί </a:t>
            </a:r>
            <a:r>
              <a:rPr lang="el" dirty="0" smtClean="0"/>
              <a:t>ΕΛ/ΛΑΚ και εκπαιδευτικό υλικό από πιστοποιημένους φορείς (Φωτόδεντρο, </a:t>
            </a:r>
            <a:r>
              <a:rPr lang="el-GR" dirty="0" smtClean="0"/>
              <a:t>Π.Σ.Δ. </a:t>
            </a:r>
            <a:r>
              <a:rPr lang="el-GR" dirty="0" smtClean="0">
                <a:hlinkClick r:id="rId4"/>
              </a:rPr>
              <a:t>http://www.sch.gr</a:t>
            </a:r>
            <a:r>
              <a:rPr lang="el-GR" dirty="0" smtClean="0"/>
              <a:t>, Ψηφιακό Σχολείο </a:t>
            </a:r>
            <a:r>
              <a:rPr lang="el-GR" dirty="0" smtClean="0">
                <a:hlinkClick r:id="rId5"/>
              </a:rPr>
              <a:t>http://dschool.edu.gr/</a:t>
            </a:r>
            <a:r>
              <a:rPr lang="el-GR" dirty="0" smtClean="0"/>
              <a:t>, </a:t>
            </a:r>
            <a:r>
              <a:rPr lang="el" dirty="0" smtClean="0"/>
              <a:t>Τράπεζα Θεμάτων</a:t>
            </a:r>
            <a:r>
              <a:rPr lang="el-GR" dirty="0" smtClean="0"/>
              <a:t> </a:t>
            </a:r>
            <a:r>
              <a:rPr lang="el" dirty="0" smtClean="0"/>
              <a:t>κ.λπ.) </a:t>
            </a:r>
            <a:endParaRPr lang="el" dirty="0"/>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6</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animEffect transition="in" filter="diamond(in)">
                                      <p:cBhvr>
                                        <p:cTn id="7" dur="1000"/>
                                        <p:tgtEl>
                                          <p:spTgt spid="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5">
                                            <p:txEl>
                                              <p:pRg st="1" end="1"/>
                                            </p:txEl>
                                          </p:spTgt>
                                        </p:tgtEl>
                                        <p:attrNameLst>
                                          <p:attrName>style.visibility</p:attrName>
                                        </p:attrNameLst>
                                      </p:cBhvr>
                                      <p:to>
                                        <p:strVal val="visible"/>
                                      </p:to>
                                    </p:set>
                                    <p:animEffect transition="in" filter="diamond(in)">
                                      <p:cBhvr>
                                        <p:cTn id="12" dur="1000"/>
                                        <p:tgtEl>
                                          <p:spTgt spid="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5">
                                            <p:txEl>
                                              <p:pRg st="2" end="2"/>
                                            </p:txEl>
                                          </p:spTgt>
                                        </p:tgtEl>
                                        <p:attrNameLst>
                                          <p:attrName>style.visibility</p:attrName>
                                        </p:attrNameLst>
                                      </p:cBhvr>
                                      <p:to>
                                        <p:strVal val="visible"/>
                                      </p:to>
                                    </p:set>
                                    <p:animEffect transition="in" filter="diamond(in)">
                                      <p:cBhvr>
                                        <p:cTn id="17" dur="1000"/>
                                        <p:tgtEl>
                                          <p:spTgt spid="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5">
                                            <p:txEl>
                                              <p:pRg st="3" end="3"/>
                                            </p:txEl>
                                          </p:spTgt>
                                        </p:tgtEl>
                                        <p:attrNameLst>
                                          <p:attrName>style.visibility</p:attrName>
                                        </p:attrNameLst>
                                      </p:cBhvr>
                                      <p:to>
                                        <p:strVal val="visible"/>
                                      </p:to>
                                    </p:set>
                                    <p:animEffect transition="in" filter="diamond(in)">
                                      <p:cBhvr>
                                        <p:cTn id="22" dur="1000"/>
                                        <p:tgtEl>
                                          <p:spTgt spid="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85">
                                            <p:txEl>
                                              <p:pRg st="4" end="4"/>
                                            </p:txEl>
                                          </p:spTgt>
                                        </p:tgtEl>
                                        <p:attrNameLst>
                                          <p:attrName>style.visibility</p:attrName>
                                        </p:attrNameLst>
                                      </p:cBhvr>
                                      <p:to>
                                        <p:strVal val="visible"/>
                                      </p:to>
                                    </p:set>
                                    <p:animEffect transition="in" filter="diamond(in)">
                                      <p:cBhvr>
                                        <p:cTn id="27" dur="1000"/>
                                        <p:tgtEl>
                                          <p:spTgt spid="8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85">
                                            <p:txEl>
                                              <p:pRg st="5" end="5"/>
                                            </p:txEl>
                                          </p:spTgt>
                                        </p:tgtEl>
                                        <p:attrNameLst>
                                          <p:attrName>style.visibility</p:attrName>
                                        </p:attrNameLst>
                                      </p:cBhvr>
                                      <p:to>
                                        <p:strVal val="visible"/>
                                      </p:to>
                                    </p:set>
                                    <p:animEffect transition="in" filter="diamond(in)">
                                      <p:cBhvr>
                                        <p:cTn id="32" dur="1000"/>
                                        <p:tgtEl>
                                          <p:spTgt spid="8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85">
                                            <p:txEl>
                                              <p:pRg st="6" end="6"/>
                                            </p:txEl>
                                          </p:spTgt>
                                        </p:tgtEl>
                                        <p:attrNameLst>
                                          <p:attrName>style.visibility</p:attrName>
                                        </p:attrNameLst>
                                      </p:cBhvr>
                                      <p:to>
                                        <p:strVal val="visible"/>
                                      </p:to>
                                    </p:set>
                                    <p:animEffect transition="in" filter="diamond(in)">
                                      <p:cBhvr>
                                        <p:cTn id="37" dur="1000"/>
                                        <p:tgtEl>
                                          <p:spTgt spid="8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5"/>
          <p:cNvSpPr txBox="1">
            <a:spLocks noGrp="1"/>
          </p:cNvSpPr>
          <p:nvPr>
            <p:ph type="body" idx="1"/>
          </p:nvPr>
        </p:nvSpPr>
        <p:spPr>
          <a:xfrm>
            <a:off x="311700" y="1793725"/>
            <a:ext cx="8520600" cy="806954"/>
          </a:xfrm>
          <a:prstGeom prst="rect">
            <a:avLst/>
          </a:prstGeom>
        </p:spPr>
        <p:txBody>
          <a:bodyPr lIns="91425" tIns="91425" rIns="91425" bIns="91425" anchor="t" anchorCtr="0">
            <a:noAutofit/>
          </a:bodyPr>
          <a:lstStyle/>
          <a:p>
            <a:pPr lvl="0" algn="ctr">
              <a:spcBef>
                <a:spcPts val="0"/>
              </a:spcBef>
              <a:buNone/>
            </a:pPr>
            <a:r>
              <a:rPr lang="el" sz="3200" dirty="0"/>
              <a:t>ΕΦΑΡΜΟΓΕΣ ΠΛΗΡΟΦΟΡΙΚΗΣ, Α΄ ΓΕ.Λ</a:t>
            </a:r>
          </a:p>
        </p:txBody>
      </p:sp>
      <p:sp>
        <p:nvSpPr>
          <p:cNvPr id="3" name="2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7</a:t>
            </a:fld>
            <a:endParaRPr lang="e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l"/>
              <a:t>Πρόταση για τη Διδακτέα ύλη</a:t>
            </a:r>
          </a:p>
        </p:txBody>
      </p:sp>
      <p:sp>
        <p:nvSpPr>
          <p:cNvPr id="91" name="Shape 9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l" dirty="0"/>
              <a:t>Η διδακτέα ύλη περιλαμβάνει τα κεφάλαια </a:t>
            </a:r>
          </a:p>
          <a:p>
            <a:pPr lvl="0">
              <a:spcBef>
                <a:spcPts val="0"/>
              </a:spcBef>
              <a:buNone/>
            </a:pPr>
            <a:r>
              <a:rPr lang="el" dirty="0"/>
              <a:t>7, 9 (μόνο 9.3), 10, 11, 13, 14 (μόνο 14.2), 15, 16 </a:t>
            </a:r>
          </a:p>
          <a:p>
            <a:pPr lvl="0">
              <a:spcBef>
                <a:spcPts val="0"/>
              </a:spcBef>
              <a:buNone/>
            </a:pPr>
            <a:r>
              <a:rPr lang="el" dirty="0"/>
              <a:t>του σχολικού βιβλίου «Εφαρμογές Πληροφορικής» </a:t>
            </a:r>
          </a:p>
          <a:p>
            <a:pPr lvl="0">
              <a:spcBef>
                <a:spcPts val="0"/>
              </a:spcBef>
              <a:buNone/>
            </a:pPr>
            <a:r>
              <a:rPr lang="el" dirty="0"/>
              <a:t>(συγγραφείς: Γ. Πανσεληνάς, Ν. Αγγελιδάκης, Α. Μιχαηλίδη, Χ. Μπλάτσιος, Σ. Παπαδάκης, Γ. Παυλίδης, Ε. Τζαγκαράκης, Α. Τζωρμπατζάκης).</a:t>
            </a:r>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8</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animEffect transition="in" filter="diamond(in)">
                                      <p:cBhvr>
                                        <p:cTn id="7" dur="1000"/>
                                        <p:tgtEl>
                                          <p:spTgt spid="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1">
                                            <p:txEl>
                                              <p:pRg st="1" end="1"/>
                                            </p:txEl>
                                          </p:spTgt>
                                        </p:tgtEl>
                                        <p:attrNameLst>
                                          <p:attrName>style.visibility</p:attrName>
                                        </p:attrNameLst>
                                      </p:cBhvr>
                                      <p:to>
                                        <p:strVal val="visible"/>
                                      </p:to>
                                    </p:set>
                                    <p:animEffect transition="in" filter="diamond(in)">
                                      <p:cBhvr>
                                        <p:cTn id="12" dur="1000"/>
                                        <p:tgtEl>
                                          <p:spTgt spid="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1">
                                            <p:txEl>
                                              <p:pRg st="2" end="2"/>
                                            </p:txEl>
                                          </p:spTgt>
                                        </p:tgtEl>
                                        <p:attrNameLst>
                                          <p:attrName>style.visibility</p:attrName>
                                        </p:attrNameLst>
                                      </p:cBhvr>
                                      <p:to>
                                        <p:strVal val="visible"/>
                                      </p:to>
                                    </p:set>
                                    <p:animEffect transition="in" filter="diamond(in)">
                                      <p:cBhvr>
                                        <p:cTn id="17" dur="1000"/>
                                        <p:tgtEl>
                                          <p:spTgt spid="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91">
                                            <p:txEl>
                                              <p:pRg st="3" end="3"/>
                                            </p:txEl>
                                          </p:spTgt>
                                        </p:tgtEl>
                                        <p:attrNameLst>
                                          <p:attrName>style.visibility</p:attrName>
                                        </p:attrNameLst>
                                      </p:cBhvr>
                                      <p:to>
                                        <p:strVal val="visible"/>
                                      </p:to>
                                    </p:set>
                                    <p:animEffect transition="in" filter="diamond(in)">
                                      <p:cBhvr>
                                        <p:cTn id="22" dur="1000"/>
                                        <p:tgtEl>
                                          <p:spTgt spid="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213009"/>
            <a:ext cx="8520600" cy="572700"/>
          </a:xfrm>
          <a:prstGeom prst="rect">
            <a:avLst/>
          </a:prstGeom>
        </p:spPr>
        <p:txBody>
          <a:bodyPr lIns="91425" tIns="91425" rIns="91425" bIns="91425" anchor="t" anchorCtr="0">
            <a:noAutofit/>
          </a:bodyPr>
          <a:lstStyle/>
          <a:p>
            <a:pPr lvl="0">
              <a:spcBef>
                <a:spcPts val="0"/>
              </a:spcBef>
              <a:buClr>
                <a:srgbClr val="000000"/>
              </a:buClr>
              <a:buSzPct val="39285"/>
              <a:buFont typeface="Arial"/>
              <a:buNone/>
            </a:pPr>
            <a:r>
              <a:rPr lang="el" dirty="0"/>
              <a:t>Προγραμματιστικά Περιβάλλοντα - Δημιουργία Εφαρμογών</a:t>
            </a:r>
          </a:p>
        </p:txBody>
      </p:sp>
      <p:sp>
        <p:nvSpPr>
          <p:cNvPr id="97" name="Shape 9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l" dirty="0"/>
              <a:t>7.1 Προγραμματισμός εφαρμογών για φορητές συσκευές (10 ώρες)</a:t>
            </a:r>
          </a:p>
          <a:p>
            <a:pPr lvl="0">
              <a:spcBef>
                <a:spcPts val="0"/>
              </a:spcBef>
              <a:buNone/>
            </a:pPr>
            <a:r>
              <a:rPr lang="el" dirty="0"/>
              <a:t>7.2 Αντικειμενοστρεφής προγραμματισμός σε 3D περιβάλλον (6 ώρες)</a:t>
            </a:r>
            <a:br>
              <a:rPr lang="el" dirty="0"/>
            </a:br>
            <a:r>
              <a:rPr lang="el" dirty="0"/>
              <a:t/>
            </a:r>
            <a:br>
              <a:rPr lang="el" dirty="0"/>
            </a:br>
            <a:r>
              <a:rPr lang="el" dirty="0"/>
              <a:t>Σύνολο: 16 διδακτικές ώρες</a:t>
            </a:r>
          </a:p>
          <a:p>
            <a:pPr marL="457200" lvl="0" indent="-228600" rtl="0">
              <a:spcBef>
                <a:spcPts val="0"/>
              </a:spcBef>
            </a:pPr>
            <a:r>
              <a:rPr lang="el" dirty="0"/>
              <a:t>(8 ώρες για προγραμματισμό με τo App Inventor)</a:t>
            </a:r>
          </a:p>
          <a:p>
            <a:pPr marL="457200" lvl="0" indent="-228600" rtl="0">
              <a:spcBef>
                <a:spcPts val="0"/>
              </a:spcBef>
            </a:pPr>
            <a:r>
              <a:rPr lang="el" dirty="0"/>
              <a:t>(6 ώρες προγραμματισμό με το Alice 3D)</a:t>
            </a:r>
          </a:p>
          <a:p>
            <a:pPr marL="457200" lvl="0" indent="-228600">
              <a:spcBef>
                <a:spcPts val="0"/>
              </a:spcBef>
            </a:pPr>
            <a:r>
              <a:rPr lang="el" dirty="0"/>
              <a:t>(2 ώρες προγραμματισμό Arduino + App Inventor )</a:t>
            </a:r>
            <a:br>
              <a:rPr lang="el" dirty="0"/>
            </a:br>
            <a:r>
              <a:rPr lang="el" dirty="0"/>
              <a:t/>
            </a:r>
            <a:br>
              <a:rPr lang="el" dirty="0"/>
            </a:br>
            <a:endParaRPr lang="el" dirty="0"/>
          </a:p>
        </p:txBody>
      </p:sp>
      <p:sp>
        <p:nvSpPr>
          <p:cNvPr id="4" name="3 - Θέση αριθμού διαφάνειας"/>
          <p:cNvSpPr>
            <a:spLocks noGrp="1"/>
          </p:cNvSpPr>
          <p:nvPr>
            <p:ph type="sldNum" idx="12"/>
          </p:nvPr>
        </p:nvSpPr>
        <p:spPr/>
        <p:txBody>
          <a:bodyPr/>
          <a:lstStyle/>
          <a:p>
            <a:pPr lvl="0">
              <a:spcBef>
                <a:spcPts val="0"/>
              </a:spcBef>
              <a:buNone/>
            </a:pPr>
            <a:fld id="{00000000-1234-1234-1234-123412341234}" type="slidenum">
              <a:rPr lang="el" smtClean="0"/>
              <a:pPr lvl="0">
                <a:spcBef>
                  <a:spcPts val="0"/>
                </a:spcBef>
                <a:buNone/>
              </a:pPr>
              <a:t>9</a:t>
            </a:fld>
            <a:endParaRPr lang="e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animEffect transition="in" filter="diamond(in)">
                                      <p:cBhvr>
                                        <p:cTn id="7" dur="1000"/>
                                        <p:tgtEl>
                                          <p:spTgt spid="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7">
                                            <p:txEl>
                                              <p:pRg st="1" end="1"/>
                                            </p:txEl>
                                          </p:spTgt>
                                        </p:tgtEl>
                                        <p:attrNameLst>
                                          <p:attrName>style.visibility</p:attrName>
                                        </p:attrNameLst>
                                      </p:cBhvr>
                                      <p:to>
                                        <p:strVal val="visible"/>
                                      </p:to>
                                    </p:set>
                                    <p:animEffect transition="in" filter="diamond(in)">
                                      <p:cBhvr>
                                        <p:cTn id="12" dur="1000"/>
                                        <p:tgtEl>
                                          <p:spTgt spid="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7">
                                            <p:txEl>
                                              <p:pRg st="2" end="2"/>
                                            </p:txEl>
                                          </p:spTgt>
                                        </p:tgtEl>
                                        <p:attrNameLst>
                                          <p:attrName>style.visibility</p:attrName>
                                        </p:attrNameLst>
                                      </p:cBhvr>
                                      <p:to>
                                        <p:strVal val="visible"/>
                                      </p:to>
                                    </p:set>
                                    <p:animEffect transition="in" filter="diamond(in)">
                                      <p:cBhvr>
                                        <p:cTn id="17" dur="1000"/>
                                        <p:tgtEl>
                                          <p:spTgt spid="9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97">
                                            <p:txEl>
                                              <p:pRg st="3" end="3"/>
                                            </p:txEl>
                                          </p:spTgt>
                                        </p:tgtEl>
                                        <p:attrNameLst>
                                          <p:attrName>style.visibility</p:attrName>
                                        </p:attrNameLst>
                                      </p:cBhvr>
                                      <p:to>
                                        <p:strVal val="visible"/>
                                      </p:to>
                                    </p:set>
                                    <p:animEffect transition="in" filter="diamond(in)">
                                      <p:cBhvr>
                                        <p:cTn id="22" dur="1000"/>
                                        <p:tgtEl>
                                          <p:spTgt spid="9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97">
                                            <p:txEl>
                                              <p:pRg st="4" end="4"/>
                                            </p:txEl>
                                          </p:spTgt>
                                        </p:tgtEl>
                                        <p:attrNameLst>
                                          <p:attrName>style.visibility</p:attrName>
                                        </p:attrNameLst>
                                      </p:cBhvr>
                                      <p:to>
                                        <p:strVal val="visible"/>
                                      </p:to>
                                    </p:set>
                                    <p:animEffect transition="in" filter="diamond(in)">
                                      <p:cBhvr>
                                        <p:cTn id="27" dur="1000"/>
                                        <p:tgtEl>
                                          <p:spTgt spid="9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build="p"/>
    </p:bldLst>
  </p:timing>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1369</Words>
  <Application>Microsoft Office PowerPoint</Application>
  <PresentationFormat>Προβολή στην οθόνη (16:9)</PresentationFormat>
  <Paragraphs>197</Paragraphs>
  <Slides>32</Slides>
  <Notes>14</Notes>
  <HiddenSlides>0</HiddenSlides>
  <MMClips>0</MMClips>
  <ScaleCrop>false</ScaleCrop>
  <HeadingPairs>
    <vt:vector size="4" baseType="variant">
      <vt:variant>
        <vt:lpstr>Θέμα</vt:lpstr>
      </vt:variant>
      <vt:variant>
        <vt:i4>1</vt:i4>
      </vt:variant>
      <vt:variant>
        <vt:lpstr>Τίτλοι διαφανειών</vt:lpstr>
      </vt:variant>
      <vt:variant>
        <vt:i4>32</vt:i4>
      </vt:variant>
    </vt:vector>
  </HeadingPairs>
  <TitlesOfParts>
    <vt:vector size="33" baseType="lpstr">
      <vt:lpstr>simple-light-2</vt:lpstr>
      <vt:lpstr>Αναδιάρθρωση και εξορθολογισμός της διδακτέας ύλης Πληροφορικής Α΄ &amp; Β΄ ΓΕ.Λ.</vt:lpstr>
      <vt:lpstr>Ομάδα Εργασίας ΓΕΛ</vt:lpstr>
      <vt:lpstr>Διαδικασία εξορθολογισμού της διδακτέας ύλης</vt:lpstr>
      <vt:lpstr>Στόχοι </vt:lpstr>
      <vt:lpstr>Στοιχεία - Δεδομένα</vt:lpstr>
      <vt:lpstr>Σημαντικές Επισημάνσεις</vt:lpstr>
      <vt:lpstr>Διαφάνεια 7</vt:lpstr>
      <vt:lpstr>Πρόταση για τη Διδακτέα ύλη</vt:lpstr>
      <vt:lpstr>Προγραμματιστικά Περιβάλλοντα - Δημιουργία Εφαρμογών</vt:lpstr>
      <vt:lpstr>Επικοινωνία και Διαδίκτυο</vt:lpstr>
      <vt:lpstr>Συνεργασία και Ασφάλεια στο Διαδίκτυο</vt:lpstr>
      <vt:lpstr>Συνεργασία και Ασφάλεια στο Διαδίκτυο</vt:lpstr>
      <vt:lpstr>Στατιστικά στοιχεία </vt:lpstr>
      <vt:lpstr>Διαφάνεια 14</vt:lpstr>
      <vt:lpstr>Διαφάνεια 15</vt:lpstr>
      <vt:lpstr>Ερωτήσεις ;</vt:lpstr>
      <vt:lpstr>Διαφάνεια 17</vt:lpstr>
      <vt:lpstr>Πρόταση για τη Διδακτέα ύλη</vt:lpstr>
      <vt:lpstr>ΕΝΟΤΗΤΑ 2: ΘΕΜΑΤΑ ΘΕΩΡΗΤΙΚΗΣ ΕΠΙΣΤΗΜΗΣ ΤΩΝ ΥΠΟΛΟΓΙΣΤΩΝ</vt:lpstr>
      <vt:lpstr>ΕΝΟΤΗΤΑ 3: ΘΕΜΑΤΑ ΕΦΑΡΜΟΣΜΕΝΗΣ ΕΠΙΣΤΗΜΗΣ ΤΩΝ ΥΠΟΛΟΓΙΣΤΩΝ </vt:lpstr>
      <vt:lpstr>ΕΠΙΣΗΜΑΝΣΕΙΣ (1)</vt:lpstr>
      <vt:lpstr>ΔΡΑΣΤΗΡΙΟΤΗΤΕΣ </vt:lpstr>
      <vt:lpstr>ΕΠΙΣΗΜΑΝΣΕΙΣ (2)</vt:lpstr>
      <vt:lpstr>ΕΠΙΣΗΜΑΝΣΕΙΣ (3)</vt:lpstr>
      <vt:lpstr>ΕΠΙΣΗΜΑΝΣΕΙΣ (4)</vt:lpstr>
      <vt:lpstr>Στατιστικά στοιχεία </vt:lpstr>
      <vt:lpstr>Διαφάνεια 27</vt:lpstr>
      <vt:lpstr>Διαφάνεια 28</vt:lpstr>
      <vt:lpstr>PYTHON (1)</vt:lpstr>
      <vt:lpstr>PYTHON (2)</vt:lpstr>
      <vt:lpstr>Ερωτήσεις ;</vt:lpstr>
      <vt:lpstr>Διαφάνεια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Πρόταση για την αναδιάρθρωση και τον εξορθολογισμό της διδακτέας ύλης</dc:title>
  <dc:creator>ΣΤΑΥΡΟΣ</dc:creator>
  <cp:lastModifiedBy>stavros_cotsakis</cp:lastModifiedBy>
  <cp:revision>89</cp:revision>
  <dcterms:modified xsi:type="dcterms:W3CDTF">2016-09-20T08:19:39Z</dcterms:modified>
</cp:coreProperties>
</file>