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9" r:id="rId3"/>
    <p:sldId id="292" r:id="rId4"/>
    <p:sldId id="318" r:id="rId5"/>
    <p:sldId id="355" r:id="rId6"/>
    <p:sldId id="319" r:id="rId7"/>
    <p:sldId id="309" r:id="rId8"/>
    <p:sldId id="279" r:id="rId9"/>
    <p:sldId id="280" r:id="rId10"/>
    <p:sldId id="293" r:id="rId11"/>
    <p:sldId id="295" r:id="rId12"/>
    <p:sldId id="351" r:id="rId13"/>
    <p:sldId id="298" r:id="rId14"/>
    <p:sldId id="307" r:id="rId15"/>
    <p:sldId id="352" r:id="rId16"/>
    <p:sldId id="296" r:id="rId17"/>
    <p:sldId id="337" r:id="rId18"/>
    <p:sldId id="297" r:id="rId19"/>
    <p:sldId id="308" r:id="rId20"/>
    <p:sldId id="301" r:id="rId21"/>
    <p:sldId id="302" r:id="rId22"/>
    <p:sldId id="303" r:id="rId23"/>
    <p:sldId id="353" r:id="rId24"/>
    <p:sldId id="354" r:id="rId25"/>
    <p:sldId id="336" r:id="rId26"/>
    <p:sldId id="320" r:id="rId27"/>
    <p:sldId id="321" r:id="rId28"/>
    <p:sldId id="322" r:id="rId29"/>
    <p:sldId id="323" r:id="rId30"/>
    <p:sldId id="306" r:id="rId31"/>
    <p:sldId id="325" r:id="rId32"/>
    <p:sldId id="285" r:id="rId33"/>
    <p:sldId id="330" r:id="rId34"/>
    <p:sldId id="326" r:id="rId35"/>
    <p:sldId id="327" r:id="rId36"/>
    <p:sldId id="328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5A6466"/>
    <a:srgbClr val="4C5456"/>
    <a:srgbClr val="333399"/>
    <a:srgbClr val="0C466A"/>
    <a:srgbClr val="6600FF"/>
    <a:srgbClr val="12699C"/>
    <a:srgbClr val="820C5B"/>
    <a:srgbClr val="960E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93" autoAdjust="0"/>
  </p:normalViewPr>
  <p:slideViewPr>
    <p:cSldViewPr>
      <p:cViewPr>
        <p:scale>
          <a:sx n="67" d="100"/>
          <a:sy n="67" d="100"/>
        </p:scale>
        <p:origin x="-8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78AD9-2AD8-40DC-B81B-5AAF60275998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1F014A75-F6A3-4EA7-810C-7E9DFA66829A}">
      <dgm:prSet phldrT="[Κείμενο]"/>
      <dgm:spPr/>
      <dgm:t>
        <a:bodyPr/>
        <a:lstStyle/>
        <a:p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Στόχοι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7164C8-C902-4017-BD68-6E92DA9D6A52}" type="parTrans" cxnId="{D33FE052-C20B-429E-A62D-82B1375D2B1C}">
      <dgm:prSet/>
      <dgm:spPr/>
      <dgm:t>
        <a:bodyPr/>
        <a:lstStyle/>
        <a:p>
          <a:endParaRPr lang="el-GR"/>
        </a:p>
      </dgm:t>
    </dgm:pt>
    <dgm:pt modelId="{D7D0168C-3BDC-4CDC-988A-7285BEC2F6D3}" type="sibTrans" cxnId="{D33FE052-C20B-429E-A62D-82B1375D2B1C}">
      <dgm:prSet/>
      <dgm:spPr/>
      <dgm:t>
        <a:bodyPr/>
        <a:lstStyle/>
        <a:p>
          <a:endParaRPr lang="el-GR"/>
        </a:p>
      </dgm:t>
    </dgm:pt>
    <dgm:pt modelId="{FBF32652-0AA7-47A4-8CDA-E5BDE5DF9ECB}">
      <dgm:prSet phldrT="[Κείμενο]"/>
      <dgm:spPr/>
      <dgm:t>
        <a:bodyPr/>
        <a:lstStyle/>
        <a:p>
          <a:pPr>
            <a:lnSpc>
              <a:spcPct val="100000"/>
            </a:lnSpc>
          </a:pPr>
          <a:r>
            <a:rPr lang="el-GR" dirty="0" smtClean="0"/>
            <a:t>Εξοικείωση με το ψηφιακό υλικό στο Πανελλήνιο Αποθετήριο Μαθησιακών Αντικειμένων </a:t>
          </a:r>
          <a:r>
            <a:rPr lang="el-GR" dirty="0" smtClean="0"/>
            <a:t>(</a:t>
          </a:r>
          <a:r>
            <a:rPr lang="el-GR" dirty="0" err="1" smtClean="0"/>
            <a:t>Φωτόδεντρο</a:t>
          </a:r>
          <a:r>
            <a:rPr lang="el-GR" dirty="0" smtClean="0"/>
            <a:t>) </a:t>
          </a:r>
          <a:r>
            <a:rPr lang="el-GR" dirty="0" smtClean="0"/>
            <a:t>και ενσωμάτωσή του στη </a:t>
          </a:r>
          <a:r>
            <a:rPr lang="el-GR" dirty="0" smtClean="0"/>
            <a:t>διδασκαλία.</a:t>
          </a:r>
          <a:endParaRPr lang="el-GR" dirty="0"/>
        </a:p>
      </dgm:t>
    </dgm:pt>
    <dgm:pt modelId="{C0D927E6-D2F9-44A3-8CBC-0D2194FFA20D}" type="parTrans" cxnId="{854A50D5-5E8C-4D4C-93CF-0AFA1021EF58}">
      <dgm:prSet/>
      <dgm:spPr/>
      <dgm:t>
        <a:bodyPr/>
        <a:lstStyle/>
        <a:p>
          <a:endParaRPr lang="el-GR"/>
        </a:p>
      </dgm:t>
    </dgm:pt>
    <dgm:pt modelId="{4887309A-EF71-4456-8320-B442C0617293}" type="sibTrans" cxnId="{854A50D5-5E8C-4D4C-93CF-0AFA1021EF58}">
      <dgm:prSet/>
      <dgm:spPr/>
      <dgm:t>
        <a:bodyPr/>
        <a:lstStyle/>
        <a:p>
          <a:endParaRPr lang="el-GR"/>
        </a:p>
      </dgm:t>
    </dgm:pt>
    <dgm:pt modelId="{173A2C33-AE60-4ADD-A0BF-37413D3675F4}">
      <dgm:prSet phldrT="[Κείμενο]"/>
      <dgm:spPr/>
      <dgm:t>
        <a:bodyPr/>
        <a:lstStyle/>
        <a:p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Μέθοδος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43A112-766D-417E-AA61-378A5AB88709}" type="parTrans" cxnId="{69658A8C-C9B3-4885-AECD-78BC6A8E73D7}">
      <dgm:prSet/>
      <dgm:spPr/>
      <dgm:t>
        <a:bodyPr/>
        <a:lstStyle/>
        <a:p>
          <a:endParaRPr lang="el-GR"/>
        </a:p>
      </dgm:t>
    </dgm:pt>
    <dgm:pt modelId="{97D9C4BF-90B3-42A6-9352-6975F6641957}" type="sibTrans" cxnId="{69658A8C-C9B3-4885-AECD-78BC6A8E73D7}">
      <dgm:prSet/>
      <dgm:spPr/>
      <dgm:t>
        <a:bodyPr/>
        <a:lstStyle/>
        <a:p>
          <a:endParaRPr lang="el-GR"/>
        </a:p>
      </dgm:t>
    </dgm:pt>
    <dgm:pt modelId="{378222D3-E46F-44C1-AF1F-ABDBA56D1C89}">
      <dgm:prSet phldrT="[Κείμενο]"/>
      <dgm:spPr/>
      <dgm:t>
        <a:bodyPr/>
        <a:lstStyle/>
        <a:p>
          <a:r>
            <a:rPr lang="el-GR" dirty="0" smtClean="0"/>
            <a:t>Παρουσίαση </a:t>
          </a:r>
          <a:endParaRPr lang="el-GR" dirty="0"/>
        </a:p>
      </dgm:t>
    </dgm:pt>
    <dgm:pt modelId="{8102C9AF-466F-41A6-9768-8008C3598918}" type="parTrans" cxnId="{57CF08EC-CA94-459D-A495-A5FAA393FD82}">
      <dgm:prSet/>
      <dgm:spPr/>
      <dgm:t>
        <a:bodyPr/>
        <a:lstStyle/>
        <a:p>
          <a:endParaRPr lang="el-GR"/>
        </a:p>
      </dgm:t>
    </dgm:pt>
    <dgm:pt modelId="{38E504D3-BB6C-4060-B725-B579BE4FB425}" type="sibTrans" cxnId="{57CF08EC-CA94-459D-A495-A5FAA393FD82}">
      <dgm:prSet/>
      <dgm:spPr/>
      <dgm:t>
        <a:bodyPr/>
        <a:lstStyle/>
        <a:p>
          <a:endParaRPr lang="el-GR"/>
        </a:p>
      </dgm:t>
    </dgm:pt>
    <dgm:pt modelId="{28567C6A-BFD4-4FB5-9938-6987A453C66B}">
      <dgm:prSet phldrT="[Κείμενο]"/>
      <dgm:spPr/>
      <dgm:t>
        <a:bodyPr/>
        <a:lstStyle/>
        <a:p>
          <a:r>
            <a:rPr lang="el-GR" dirty="0" smtClean="0"/>
            <a:t>Συζήτηση </a:t>
          </a:r>
          <a:endParaRPr lang="el-GR" dirty="0"/>
        </a:p>
      </dgm:t>
    </dgm:pt>
    <dgm:pt modelId="{2538307D-0A1E-4535-97F6-0386CA3CFD9E}" type="sibTrans" cxnId="{94E70D2E-679F-41B5-A93B-DC769D3447FA}">
      <dgm:prSet/>
      <dgm:spPr/>
      <dgm:t>
        <a:bodyPr/>
        <a:lstStyle/>
        <a:p>
          <a:endParaRPr lang="en-US"/>
        </a:p>
      </dgm:t>
    </dgm:pt>
    <dgm:pt modelId="{41FA411D-694E-4FC3-994E-4A75DEB915A5}" type="parTrans" cxnId="{94E70D2E-679F-41B5-A93B-DC769D3447FA}">
      <dgm:prSet/>
      <dgm:spPr/>
      <dgm:t>
        <a:bodyPr/>
        <a:lstStyle/>
        <a:p>
          <a:endParaRPr lang="en-US"/>
        </a:p>
      </dgm:t>
    </dgm:pt>
    <dgm:pt modelId="{D75DCCA6-BF3E-42CE-A956-ACCB779E4A42}">
      <dgm:prSet phldrT="[Κείμενο]"/>
      <dgm:spPr/>
      <dgm:t>
        <a:bodyPr/>
        <a:lstStyle/>
        <a:p>
          <a:r>
            <a:rPr lang="el-GR" dirty="0" smtClean="0"/>
            <a:t>Άσκηση </a:t>
          </a:r>
          <a:endParaRPr lang="el-GR" dirty="0"/>
        </a:p>
      </dgm:t>
    </dgm:pt>
    <dgm:pt modelId="{83DEA8FB-C43D-4644-A9AA-086089E4871A}" type="sibTrans" cxnId="{C5D409F2-14BC-4505-BA44-7D7BA3DF8466}">
      <dgm:prSet/>
      <dgm:spPr/>
      <dgm:t>
        <a:bodyPr/>
        <a:lstStyle/>
        <a:p>
          <a:endParaRPr lang="el-GR"/>
        </a:p>
      </dgm:t>
    </dgm:pt>
    <dgm:pt modelId="{D5D0B35E-CAAF-4126-81D2-8F12B4C54016}" type="parTrans" cxnId="{C5D409F2-14BC-4505-BA44-7D7BA3DF8466}">
      <dgm:prSet/>
      <dgm:spPr/>
      <dgm:t>
        <a:bodyPr/>
        <a:lstStyle/>
        <a:p>
          <a:endParaRPr lang="el-GR"/>
        </a:p>
      </dgm:t>
    </dgm:pt>
    <dgm:pt modelId="{8EA12A72-68EF-431A-8E63-7AF0542AEA8E}" type="pres">
      <dgm:prSet presAssocID="{6D278AD9-2AD8-40DC-B81B-5AAF602759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14E54FC-B415-4596-B2C2-500CB7C27AA8}" type="pres">
      <dgm:prSet presAssocID="{1F014A75-F6A3-4EA7-810C-7E9DFA66829A}" presName="linNode" presStyleCnt="0"/>
      <dgm:spPr/>
      <dgm:t>
        <a:bodyPr/>
        <a:lstStyle/>
        <a:p>
          <a:endParaRPr lang="el-GR"/>
        </a:p>
      </dgm:t>
    </dgm:pt>
    <dgm:pt modelId="{5E980F70-3A82-4960-A577-D396BCDE0D3D}" type="pres">
      <dgm:prSet presAssocID="{1F014A75-F6A3-4EA7-810C-7E9DFA66829A}" presName="parentText" presStyleLbl="node1" presStyleIdx="0" presStyleCnt="2" custScaleX="76239" custLinFactNeighborX="-606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A0B2EB-9B2F-42CF-B35D-B360282AB8EE}" type="pres">
      <dgm:prSet presAssocID="{1F014A75-F6A3-4EA7-810C-7E9DFA66829A}" presName="descendantText" presStyleLbl="alignAccFollowNode1" presStyleIdx="0" presStyleCnt="2" custScaleX="110041" custScaleY="113606" custLinFactNeighborX="-15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EDBF57-4015-48A1-933C-CA87E15A30E4}" type="pres">
      <dgm:prSet presAssocID="{D7D0168C-3BDC-4CDC-988A-7285BEC2F6D3}" presName="sp" presStyleCnt="0"/>
      <dgm:spPr/>
      <dgm:t>
        <a:bodyPr/>
        <a:lstStyle/>
        <a:p>
          <a:endParaRPr lang="el-GR"/>
        </a:p>
      </dgm:t>
    </dgm:pt>
    <dgm:pt modelId="{2DEA3E67-8541-49A7-8C93-CE84E9971C5A}" type="pres">
      <dgm:prSet presAssocID="{173A2C33-AE60-4ADD-A0BF-37413D3675F4}" presName="linNode" presStyleCnt="0"/>
      <dgm:spPr/>
      <dgm:t>
        <a:bodyPr/>
        <a:lstStyle/>
        <a:p>
          <a:endParaRPr lang="el-GR"/>
        </a:p>
      </dgm:t>
    </dgm:pt>
    <dgm:pt modelId="{AED4B081-50EA-4025-9C12-7C2A5D75130A}" type="pres">
      <dgm:prSet presAssocID="{173A2C33-AE60-4ADD-A0BF-37413D3675F4}" presName="parentText" presStyleLbl="node1" presStyleIdx="1" presStyleCnt="2" custScaleX="76239" custLinFactNeighborX="-606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9EFA10-81CF-48FB-A291-F59A46A2960F}" type="pres">
      <dgm:prSet presAssocID="{173A2C33-AE60-4ADD-A0BF-37413D3675F4}" presName="descendantText" presStyleLbl="alignAccFollowNode1" presStyleIdx="1" presStyleCnt="2" custScaleX="110856" custScaleY="73542" custLinFactNeighborX="-15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6F8744C-4E43-4E5D-8960-C298C27243E6}" type="presOf" srcId="{173A2C33-AE60-4ADD-A0BF-37413D3675F4}" destId="{AED4B081-50EA-4025-9C12-7C2A5D75130A}" srcOrd="0" destOrd="0" presId="urn:microsoft.com/office/officeart/2005/8/layout/vList5"/>
    <dgm:cxn modelId="{D33FE052-C20B-429E-A62D-82B1375D2B1C}" srcId="{6D278AD9-2AD8-40DC-B81B-5AAF60275998}" destId="{1F014A75-F6A3-4EA7-810C-7E9DFA66829A}" srcOrd="0" destOrd="0" parTransId="{347164C8-C902-4017-BD68-6E92DA9D6A52}" sibTransId="{D7D0168C-3BDC-4CDC-988A-7285BEC2F6D3}"/>
    <dgm:cxn modelId="{0196B4E8-6D14-484D-BB47-AF4F2FA9CE0D}" type="presOf" srcId="{1F014A75-F6A3-4EA7-810C-7E9DFA66829A}" destId="{5E980F70-3A82-4960-A577-D396BCDE0D3D}" srcOrd="0" destOrd="0" presId="urn:microsoft.com/office/officeart/2005/8/layout/vList5"/>
    <dgm:cxn modelId="{8D5DAEB4-7802-489D-BA79-67E9E0C8032A}" type="presOf" srcId="{6D278AD9-2AD8-40DC-B81B-5AAF60275998}" destId="{8EA12A72-68EF-431A-8E63-7AF0542AEA8E}" srcOrd="0" destOrd="0" presId="urn:microsoft.com/office/officeart/2005/8/layout/vList5"/>
    <dgm:cxn modelId="{57CF08EC-CA94-459D-A495-A5FAA393FD82}" srcId="{173A2C33-AE60-4ADD-A0BF-37413D3675F4}" destId="{378222D3-E46F-44C1-AF1F-ABDBA56D1C89}" srcOrd="0" destOrd="0" parTransId="{8102C9AF-466F-41A6-9768-8008C3598918}" sibTransId="{38E504D3-BB6C-4060-B725-B579BE4FB425}"/>
    <dgm:cxn modelId="{FF547ECA-7124-49CA-A5EB-FCE78E2E4BE5}" type="presOf" srcId="{D75DCCA6-BF3E-42CE-A956-ACCB779E4A42}" destId="{809EFA10-81CF-48FB-A291-F59A46A2960F}" srcOrd="0" destOrd="1" presId="urn:microsoft.com/office/officeart/2005/8/layout/vList5"/>
    <dgm:cxn modelId="{34A66EC1-6006-4241-8460-28384CD04DCE}" type="presOf" srcId="{FBF32652-0AA7-47A4-8CDA-E5BDE5DF9ECB}" destId="{BFA0B2EB-9B2F-42CF-B35D-B360282AB8EE}" srcOrd="0" destOrd="0" presId="urn:microsoft.com/office/officeart/2005/8/layout/vList5"/>
    <dgm:cxn modelId="{854A50D5-5E8C-4D4C-93CF-0AFA1021EF58}" srcId="{1F014A75-F6A3-4EA7-810C-7E9DFA66829A}" destId="{FBF32652-0AA7-47A4-8CDA-E5BDE5DF9ECB}" srcOrd="0" destOrd="0" parTransId="{C0D927E6-D2F9-44A3-8CBC-0D2194FFA20D}" sibTransId="{4887309A-EF71-4456-8320-B442C0617293}"/>
    <dgm:cxn modelId="{989F9A01-E420-4189-B209-43DBED1CA49A}" type="presOf" srcId="{28567C6A-BFD4-4FB5-9938-6987A453C66B}" destId="{809EFA10-81CF-48FB-A291-F59A46A2960F}" srcOrd="0" destOrd="2" presId="urn:microsoft.com/office/officeart/2005/8/layout/vList5"/>
    <dgm:cxn modelId="{94E70D2E-679F-41B5-A93B-DC769D3447FA}" srcId="{173A2C33-AE60-4ADD-A0BF-37413D3675F4}" destId="{28567C6A-BFD4-4FB5-9938-6987A453C66B}" srcOrd="2" destOrd="0" parTransId="{41FA411D-694E-4FC3-994E-4A75DEB915A5}" sibTransId="{2538307D-0A1E-4535-97F6-0386CA3CFD9E}"/>
    <dgm:cxn modelId="{69658A8C-C9B3-4885-AECD-78BC6A8E73D7}" srcId="{6D278AD9-2AD8-40DC-B81B-5AAF60275998}" destId="{173A2C33-AE60-4ADD-A0BF-37413D3675F4}" srcOrd="1" destOrd="0" parTransId="{FE43A112-766D-417E-AA61-378A5AB88709}" sibTransId="{97D9C4BF-90B3-42A6-9352-6975F6641957}"/>
    <dgm:cxn modelId="{24F1D499-A157-479F-B2B9-850CA97D373D}" type="presOf" srcId="{378222D3-E46F-44C1-AF1F-ABDBA56D1C89}" destId="{809EFA10-81CF-48FB-A291-F59A46A2960F}" srcOrd="0" destOrd="0" presId="urn:microsoft.com/office/officeart/2005/8/layout/vList5"/>
    <dgm:cxn modelId="{C5D409F2-14BC-4505-BA44-7D7BA3DF8466}" srcId="{173A2C33-AE60-4ADD-A0BF-37413D3675F4}" destId="{D75DCCA6-BF3E-42CE-A956-ACCB779E4A42}" srcOrd="1" destOrd="0" parTransId="{D5D0B35E-CAAF-4126-81D2-8F12B4C54016}" sibTransId="{83DEA8FB-C43D-4644-A9AA-086089E4871A}"/>
    <dgm:cxn modelId="{13D9958E-FF39-43AF-BBEA-FB6DA50AA333}" type="presParOf" srcId="{8EA12A72-68EF-431A-8E63-7AF0542AEA8E}" destId="{714E54FC-B415-4596-B2C2-500CB7C27AA8}" srcOrd="0" destOrd="0" presId="urn:microsoft.com/office/officeart/2005/8/layout/vList5"/>
    <dgm:cxn modelId="{8E197716-0130-4A13-914C-F3638DF94C66}" type="presParOf" srcId="{714E54FC-B415-4596-B2C2-500CB7C27AA8}" destId="{5E980F70-3A82-4960-A577-D396BCDE0D3D}" srcOrd="0" destOrd="0" presId="urn:microsoft.com/office/officeart/2005/8/layout/vList5"/>
    <dgm:cxn modelId="{350671F7-20E6-4043-898C-EF68654C165D}" type="presParOf" srcId="{714E54FC-B415-4596-B2C2-500CB7C27AA8}" destId="{BFA0B2EB-9B2F-42CF-B35D-B360282AB8EE}" srcOrd="1" destOrd="0" presId="urn:microsoft.com/office/officeart/2005/8/layout/vList5"/>
    <dgm:cxn modelId="{8E4BBFB0-C616-4DD5-B551-5B7C319670AA}" type="presParOf" srcId="{8EA12A72-68EF-431A-8E63-7AF0542AEA8E}" destId="{B0EDBF57-4015-48A1-933C-CA87E15A30E4}" srcOrd="1" destOrd="0" presId="urn:microsoft.com/office/officeart/2005/8/layout/vList5"/>
    <dgm:cxn modelId="{34B1B314-0846-4865-998D-D760CE674EE9}" type="presParOf" srcId="{8EA12A72-68EF-431A-8E63-7AF0542AEA8E}" destId="{2DEA3E67-8541-49A7-8C93-CE84E9971C5A}" srcOrd="2" destOrd="0" presId="urn:microsoft.com/office/officeart/2005/8/layout/vList5"/>
    <dgm:cxn modelId="{80EA3855-63D5-4EA7-B2C8-90CBBAB75397}" type="presParOf" srcId="{2DEA3E67-8541-49A7-8C93-CE84E9971C5A}" destId="{AED4B081-50EA-4025-9C12-7C2A5D75130A}" srcOrd="0" destOrd="0" presId="urn:microsoft.com/office/officeart/2005/8/layout/vList5"/>
    <dgm:cxn modelId="{89E58086-C661-4B36-A5DA-FF00E305CA0E}" type="presParOf" srcId="{2DEA3E67-8541-49A7-8C93-CE84E9971C5A}" destId="{809EFA10-81CF-48FB-A291-F59A46A2960F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0B2EB-9B2F-42CF-B35D-B360282AB8EE}">
      <dsp:nvSpPr>
        <dsp:cNvPr id="0" name=""/>
        <dsp:cNvSpPr/>
      </dsp:nvSpPr>
      <dsp:spPr>
        <a:xfrm rot="5400000">
          <a:off x="3839265" y="-1444239"/>
          <a:ext cx="2605569" cy="575551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000" kern="1200" dirty="0" smtClean="0"/>
            <a:t>Εξοικείωση με προτεινόμενες διδακτικές μεθόδους (Βιωματική και Διερευνητική)</a:t>
          </a:r>
          <a:endParaRPr lang="el-GR" sz="3000" kern="1200" dirty="0"/>
        </a:p>
      </dsp:txBody>
      <dsp:txXfrm rot="5400000">
        <a:off x="3839265" y="-1444239"/>
        <a:ext cx="2605569" cy="5755514"/>
      </dsp:txXfrm>
    </dsp:sp>
    <dsp:sp modelId="{5E980F70-3A82-4960-A577-D396BCDE0D3D}">
      <dsp:nvSpPr>
        <dsp:cNvPr id="0" name=""/>
        <dsp:cNvSpPr/>
      </dsp:nvSpPr>
      <dsp:spPr>
        <a:xfrm>
          <a:off x="0" y="71"/>
          <a:ext cx="2243000" cy="28668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Στόχοι</a:t>
          </a:r>
          <a:endParaRPr lang="el-GR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71"/>
        <a:ext cx="2243000" cy="2866891"/>
      </dsp:txXfrm>
    </dsp:sp>
    <dsp:sp modelId="{809EFA10-81CF-48FB-A291-F59A46A2960F}">
      <dsp:nvSpPr>
        <dsp:cNvPr id="0" name=""/>
        <dsp:cNvSpPr/>
      </dsp:nvSpPr>
      <dsp:spPr>
        <a:xfrm rot="5400000">
          <a:off x="4320015" y="1544683"/>
          <a:ext cx="1686695" cy="579814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000" kern="1200" dirty="0" smtClean="0"/>
            <a:t>Παρουσίαση</a:t>
          </a:r>
          <a:endParaRPr lang="el-G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000" kern="1200" dirty="0" smtClean="0"/>
            <a:t>Άσκηση/</a:t>
          </a:r>
          <a:r>
            <a:rPr lang="el-GR" sz="3000" kern="1200" dirty="0" err="1" smtClean="0"/>
            <a:t>Ομαδοσυνεργασία</a:t>
          </a:r>
          <a:r>
            <a:rPr lang="el-GR" sz="3000" kern="1200" dirty="0" smtClean="0"/>
            <a:t> </a:t>
          </a:r>
          <a:endParaRPr lang="el-G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000" kern="1200" dirty="0" smtClean="0"/>
            <a:t>Συζήτηση </a:t>
          </a:r>
          <a:endParaRPr lang="el-GR" sz="3000" kern="1200" dirty="0"/>
        </a:p>
      </dsp:txBody>
      <dsp:txXfrm rot="5400000">
        <a:off x="4320015" y="1544683"/>
        <a:ext cx="1686695" cy="5798141"/>
      </dsp:txXfrm>
    </dsp:sp>
    <dsp:sp modelId="{AED4B081-50EA-4025-9C12-7C2A5D75130A}">
      <dsp:nvSpPr>
        <dsp:cNvPr id="0" name=""/>
        <dsp:cNvSpPr/>
      </dsp:nvSpPr>
      <dsp:spPr>
        <a:xfrm>
          <a:off x="0" y="3010308"/>
          <a:ext cx="2243000" cy="28668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Μέθοδος</a:t>
          </a:r>
          <a:endParaRPr lang="el-GR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10308"/>
        <a:ext cx="2243000" cy="2866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2D29A-4CE0-4C1D-A85D-CAE45F316E13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649C-714A-4FF8-9185-96F1E251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CF69-3C6E-41E9-9D1B-B6FDAE9638AC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0747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Κεντρική διαδικτυακή υπηρεσία του ΥΠΑΙΘ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όπου συγκεντρώνεται, οργανώνεται και διατίθεται 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εκπαιδευτική κοινότητα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ψηφιακό εκπαιδευτικό περιεχόμενο για τη σχολική εκπαίδευση.</a:t>
            </a:r>
            <a:endParaRPr lang="en-US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Αποθετήριο ΜΑ είναι το </a:t>
            </a:r>
            <a:r>
              <a:rPr lang="el-GR" sz="1200" dirty="0" err="1" smtClean="0">
                <a:solidFill>
                  <a:srgbClr val="800000"/>
                </a:solidFill>
              </a:rPr>
              <a:t>Φωτόδενδρο</a:t>
            </a:r>
            <a:r>
              <a:rPr lang="el-GR" sz="1200" dirty="0" smtClean="0"/>
              <a:t>, το Ελληνικό Εθνικό Αποθετήριο Μαθησιακών Αντικειμένων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Κεντρική διαδικτυακή υπηρεσία του ΥΠΑΙΘ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όπου συγκεντρώνεται, οργανώνεται και διατίθεται 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εκπαιδευτική κοινότητα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ψηφιακό εκπαιδευτικό περιεχόμενο για τη σχολική εκπαίδευση.</a:t>
            </a:r>
            <a:endParaRPr lang="en-US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Αποθετήριο ΜΑ είναι το </a:t>
            </a:r>
            <a:r>
              <a:rPr lang="el-GR" sz="1200" dirty="0" err="1" smtClean="0">
                <a:solidFill>
                  <a:srgbClr val="800000"/>
                </a:solidFill>
              </a:rPr>
              <a:t>Φωτόδενδρο</a:t>
            </a:r>
            <a:r>
              <a:rPr lang="el-GR" sz="1200" dirty="0" smtClean="0"/>
              <a:t>, το Ελληνικό Εθνικό Αποθετήριο Μαθησιακών Αντικειμένων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1200" dirty="0" smtClean="0"/>
              <a:t>Δημιουργήθηκε η ανάγκη για ψηφιακό υλικό το οποίο να είναι εύκολα επαναχρησιμοποιήσιμο ως μαθησιακό υλικό σε πολλαπλά εκπαιδευτικά πλαίσια</a:t>
            </a:r>
          </a:p>
          <a:p>
            <a:endParaRPr lang="el-GR" dirty="0" smtClean="0"/>
          </a:p>
          <a:p>
            <a:r>
              <a:rPr lang="el-GR" dirty="0" smtClean="0"/>
              <a:t>Διάρκεια 12</a:t>
            </a:r>
            <a:r>
              <a:rPr lang="el-GR" baseline="0" dirty="0" smtClean="0"/>
              <a:t> λεπτά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A24E-0140-4086-8BD5-35AACF30E72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754D-DCD6-40A9-A1D9-5D6E5DDAF3F0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hyperlink" Target="http://photodentro.edu.gr/lor/r/8521/7751?locale=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lor/r/8521/8676?locale=el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://photodentro.edu.gr/lor/r/8521/4472?locale=el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photodentro.edu.gr/lor/r/8521/7752?locale=e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hyperlink" Target="http://photodentro.edu.gr/lor/simple-search?query=%CE%98%CE%95%CE%9F%CE%A3&amp;submit=&amp;newQuery=y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photodentro.edu.gr/lor/r/8521/7282?locale=el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photodentro.edu.gr/lor/r/8521/4035?locale=e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lor/r/8521/2225?locale=e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hyperlink" Target="http://photodentro.edu.gr/lor/r/8521/7329?locale=el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photodentro.edu.gr/lor/r/8521/1034?locale=el" TargetMode="External"/><Relationship Id="rId9" Type="http://schemas.openxmlformats.org/officeDocument/2006/relationships/hyperlink" Target="http://photodentro.edu.gr/lor/r/8521/555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lor/r/8521/4507?locale=e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lor/r/8521/626?locale=el" TargetMode="External"/><Relationship Id="rId11" Type="http://schemas.openxmlformats.org/officeDocument/2006/relationships/hyperlink" Target="http://photodentro.edu.gr/lor/r/8521/1397?locale=el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jpeg"/><Relationship Id="rId9" Type="http://schemas.openxmlformats.org/officeDocument/2006/relationships/hyperlink" Target="http://photodentro.edu.gr/lor/r/8521/7226?locale=e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hyperlink" Target="http://photodentro.edu.gr/lor/r/8521/5991?locale=e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lor/r/8521/989?locale=e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hyperlink" Target="http://photodentro.edu.gr/lor/r/8521/1161?locale=e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photodentro.edu.gr/lor/r/8521/9351?locale=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photodentro.edu.gr/lor/r/8521/1397?locale=el" TargetMode="Externa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lor/r/8521/9171?locale=el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photodentro.edu.gr/lor/r/8521/4267?locale=e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lor/r/8521/8342?locale=el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photodentro.edu.gr/lor/r/8521/640?locale=e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photodentro.edu.gr/lor/r/8521/6186?locale=el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photodentro.edu.gr/lor/r/8521/154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v/item/ds/8521/1547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hotodentro.edu.gr/lor/r/8521/6297?locale=el" TargetMode="Externa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photodentro.edu.gr/aggregator/lo/photodentro-lor-8521-7641" TargetMode="Externa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://photodentro.edu.gr/lor/r/8521/7661?locale=el" TargetMode="Externa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lor/r/8521/1080?locale=el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photodentro.edu.gr/lor/r/8521/1051?locale=el" TargetMode="External"/><Relationship Id="rId12" Type="http://schemas.openxmlformats.org/officeDocument/2006/relationships/hyperlink" Target="http://photodentro.edu.gr/lor/r/8521/1044?locale=e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lor/r/8521/9182" TargetMode="External"/><Relationship Id="rId11" Type="http://schemas.openxmlformats.org/officeDocument/2006/relationships/hyperlink" Target="http://photodentro.edu.gr/lor/r/8521/1312?locale=el" TargetMode="External"/><Relationship Id="rId5" Type="http://schemas.openxmlformats.org/officeDocument/2006/relationships/hyperlink" Target="http://photodentro.edu.gr/lor/r/8521/8925?locale=el" TargetMode="External"/><Relationship Id="rId10" Type="http://schemas.openxmlformats.org/officeDocument/2006/relationships/hyperlink" Target="http://photodentro.edu.gr/lor/r/8521/6299?locale=el" TargetMode="External"/><Relationship Id="rId4" Type="http://schemas.openxmlformats.org/officeDocument/2006/relationships/hyperlink" Target="http://photodentro.edu.gr/lor/r/8521/1311?locale=el" TargetMode="External"/><Relationship Id="rId9" Type="http://schemas.openxmlformats.org/officeDocument/2006/relationships/hyperlink" Target="http://photodentro.edu.gr/lor/r/8521/1073?locale=e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el.wikipedia.org/wiki/%CE%9D%CE%AD%CF%81%CF%89%CE%BD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lor/r/8521/1090" TargetMode="External"/><Relationship Id="rId5" Type="http://schemas.openxmlformats.org/officeDocument/2006/relationships/hyperlink" Target="http://photodentro.edu.gr/lor/r/8521/1365?locale=el" TargetMode="External"/><Relationship Id="rId4" Type="http://schemas.openxmlformats.org/officeDocument/2006/relationships/hyperlink" Target="http://explorethemed.com/ChristianEl.as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lor/r/8521/1068?locale=el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photodentro.edu.gr/lor/r/8521/6249?locale=e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lor/r/8521/1103?locale=el" TargetMode="External"/><Relationship Id="rId5" Type="http://schemas.openxmlformats.org/officeDocument/2006/relationships/hyperlink" Target="http://photodentro.edu.gr/lor/r/8521/1102?locale=el" TargetMode="External"/><Relationship Id="rId4" Type="http://schemas.openxmlformats.org/officeDocument/2006/relationships/hyperlink" Target="http://photodentro.edu.gr/lor/r/8521/1365" TargetMode="External"/><Relationship Id="rId9" Type="http://schemas.openxmlformats.org/officeDocument/2006/relationships/hyperlink" Target="http://photodentro.edu.gr/v/item/ds/745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aggregator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9144000" cy="785794"/>
          </a:xfrm>
          <a:solidFill>
            <a:srgbClr val="5A6466"/>
          </a:solidFill>
          <a:effectLst/>
        </p:spPr>
        <p:txBody>
          <a:bodyPr anchor="ctr">
            <a:noAutofit/>
          </a:bodyPr>
          <a:lstStyle/>
          <a:p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βασιλικη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μητροπουλου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αναπλ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.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καθηγητρια</a:t>
            </a:r>
            <a:endParaRPr lang="el-GR" sz="2200" b="1" cap="small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Αριστοτελειο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πανεπιστημιο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θεσσαλονικησ</a:t>
            </a:r>
            <a:endParaRPr lang="el-GR" sz="2200" b="1" cap="small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5" name="4 - Εικόνα" descr="PPT (1η σελίδα)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2768442"/>
          </a:xfrm>
          <a:prstGeom prst="rect">
            <a:avLst/>
          </a:prstGeom>
          <a:effectLst>
            <a:outerShdw blurRad="3810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1 - Τίτλος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30963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000" dirty="0" smtClean="0">
                <a:solidFill>
                  <a:srgbClr val="12699C"/>
                </a:solidFill>
                <a:latin typeface="Cambria" pitchFamily="18" charset="0"/>
              </a:rPr>
              <a:t>Διδακτική αξιοποίηση </a:t>
            </a:r>
            <a:br>
              <a:rPr lang="el-GR" sz="4000" dirty="0" smtClean="0">
                <a:solidFill>
                  <a:srgbClr val="12699C"/>
                </a:solidFill>
                <a:latin typeface="Cambria" pitchFamily="18" charset="0"/>
              </a:rPr>
            </a:br>
            <a:r>
              <a:rPr lang="el-GR" sz="4000" dirty="0" smtClean="0">
                <a:solidFill>
                  <a:srgbClr val="12699C"/>
                </a:solidFill>
                <a:latin typeface="Cambria" pitchFamily="18" charset="0"/>
              </a:rPr>
              <a:t>Ψηφιακού Υλικού </a:t>
            </a:r>
            <a:br>
              <a:rPr lang="el-GR" sz="4000" dirty="0" smtClean="0">
                <a:solidFill>
                  <a:srgbClr val="12699C"/>
                </a:solidFill>
                <a:latin typeface="Cambria" pitchFamily="18" charset="0"/>
              </a:rPr>
            </a:br>
            <a:r>
              <a:rPr lang="el-GR" sz="4000" dirty="0" smtClean="0">
                <a:solidFill>
                  <a:srgbClr val="12699C"/>
                </a:solidFill>
                <a:latin typeface="Cambria" pitchFamily="18" charset="0"/>
              </a:rPr>
              <a:t>στη Θρησκευτική Εκπαίδευση</a:t>
            </a:r>
            <a:endParaRPr lang="en-US" sz="4000" dirty="0">
              <a:solidFill>
                <a:srgbClr val="12699C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428596" y="857232"/>
            <a:ext cx="814393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l-GR" sz="3200" dirty="0" smtClean="0">
                <a:latin typeface="Corbel" pitchFamily="34" charset="0"/>
              </a:rPr>
              <a:t> </a:t>
            </a:r>
            <a:r>
              <a:rPr lang="el-GR" sz="3200" dirty="0" err="1" smtClean="0">
                <a:latin typeface="Corbel" pitchFamily="34" charset="0"/>
              </a:rPr>
              <a:t>Επανάχρηση</a:t>
            </a:r>
            <a:r>
              <a:rPr lang="el-GR" sz="3200" dirty="0" smtClean="0">
                <a:latin typeface="Corbel" pitchFamily="34" charset="0"/>
              </a:rPr>
              <a:t> 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l-GR" sz="3200" dirty="0" smtClean="0">
                <a:latin typeface="Corbel" pitchFamily="34" charset="0"/>
              </a:rPr>
              <a:t> Ευελιξία χρήσης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l-GR" sz="3200" dirty="0" smtClean="0">
                <a:latin typeface="Corbel" pitchFamily="34" charset="0"/>
              </a:rPr>
              <a:t> </a:t>
            </a:r>
            <a:r>
              <a:rPr lang="el-GR" sz="3200" dirty="0" err="1" smtClean="0">
                <a:latin typeface="Corbel" pitchFamily="34" charset="0"/>
              </a:rPr>
              <a:t>Μαθητοκεντρικός</a:t>
            </a:r>
            <a:r>
              <a:rPr lang="el-GR" sz="3200" dirty="0" smtClean="0">
                <a:latin typeface="Corbel" pitchFamily="34" charset="0"/>
              </a:rPr>
              <a:t>   προσανατολισμός που προσφέρει : 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l-GR" sz="2800" dirty="0" smtClean="0">
                <a:latin typeface="Corbel" pitchFamily="34" charset="0"/>
              </a:rPr>
              <a:t>δυνατότητες ενεργητικής συμμετοχής στη διδακτική διαδικασία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l-GR" sz="2800" dirty="0" smtClean="0">
                <a:latin typeface="Corbel" pitchFamily="34" charset="0"/>
              </a:rPr>
              <a:t>συσχετισμούς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l-GR" sz="2800" dirty="0" smtClean="0">
                <a:latin typeface="Corbel" pitchFamily="34" charset="0"/>
              </a:rPr>
              <a:t>δημιουργικές συγκρίσεις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l-GR" sz="2800" dirty="0" smtClean="0">
                <a:latin typeface="Corbel" pitchFamily="34" charset="0"/>
              </a:rPr>
              <a:t>προώθηση συνεργασίας, γνώσεων, δεξιοτήτων, στάσεων, αξιών 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endParaRPr lang="el-GR" sz="3200" b="1" dirty="0">
              <a:latin typeface="Corbe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438" y="142852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Παιδαγωγικό πλαίσιο ανάπτυξης ψηφιακού υλικού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Πώς συμβάλλουν οι δραστηριότητες με ψηφιακά μαθησιακά αντικείμενα;</a:t>
            </a:r>
            <a:br>
              <a:rPr lang="el-GR" sz="3200" dirty="0" smtClean="0"/>
            </a:b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214282" y="1071546"/>
            <a:ext cx="8715436" cy="508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Δημιουργία ευνοϊκών συνθηκών για μια σύγχρονη και γόνιμη διδασκαλία </a:t>
            </a:r>
            <a:r>
              <a:rPr lang="el-GR" sz="2800" dirty="0" smtClean="0">
                <a:latin typeface="Corbel" pitchFamily="34" charset="0"/>
              </a:rPr>
              <a:t>ώστε οι μαθητές να αναπτύξουν δεξιότητες:</a:t>
            </a:r>
            <a:endParaRPr lang="el-GR" sz="28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γνωστικές,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διερεύνησης,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λύσης-προβλήματος,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διεπιστημονικής και </a:t>
            </a:r>
            <a:r>
              <a:rPr lang="el-GR" sz="2000" dirty="0" err="1" smtClean="0"/>
              <a:t>διαθεματικής</a:t>
            </a:r>
            <a:r>
              <a:rPr lang="el-GR" sz="2000" dirty="0" smtClean="0"/>
              <a:t> προσέγγισης,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επικοινωνίας,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μεταβίβασης της μάθησης σε νέες καταστάσεις (άλλα αντικείμενα ή εμπειρίες) </a:t>
            </a:r>
          </a:p>
          <a:p>
            <a:pPr>
              <a:buNone/>
            </a:pPr>
            <a:r>
              <a:rPr lang="el-GR" sz="2800" dirty="0" smtClean="0"/>
              <a:t>και ικανότητες :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κριτικής σκέψης,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λήψης αποφάσεων,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επιλογής πηγών πληροφοριών.</a:t>
            </a:r>
            <a:endParaRPr lang="el-GR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428596" y="1142984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Παρουσιάσεις (Συλλογή εικόνων, </a:t>
            </a:r>
            <a:r>
              <a:rPr lang="en-US" sz="2800" dirty="0" smtClean="0"/>
              <a:t>E</a:t>
            </a:r>
            <a:r>
              <a:rPr lang="el-GR" sz="2800" dirty="0" err="1" smtClean="0"/>
              <a:t>ικονικές</a:t>
            </a:r>
            <a:r>
              <a:rPr lang="el-GR" sz="2800" dirty="0" smtClean="0"/>
              <a:t> περιηγήσεις)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Δραστηριότητες </a:t>
            </a:r>
            <a:r>
              <a:rPr lang="el-GR" sz="2800" dirty="0" err="1" smtClean="0"/>
              <a:t>διαδραστικού</a:t>
            </a:r>
            <a:r>
              <a:rPr lang="el-GR" sz="2800" dirty="0" smtClean="0"/>
              <a:t> τύπου (αξιολόγησης π.χ. κουίζ διαφόρων τύπων)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err="1" smtClean="0"/>
              <a:t>Διαδραστικοί</a:t>
            </a:r>
            <a:r>
              <a:rPr lang="el-GR" sz="2800" dirty="0" smtClean="0"/>
              <a:t> Χάρτες, </a:t>
            </a:r>
            <a:r>
              <a:rPr lang="el-GR" sz="2800" dirty="0" err="1" smtClean="0"/>
              <a:t>Χρονολόγια</a:t>
            </a:r>
            <a:r>
              <a:rPr lang="el-GR" sz="2800" dirty="0" smtClean="0"/>
              <a:t>, Χρονολογικοί πίνακες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/>
              <a:t>Εκπαιδευτικ</a:t>
            </a:r>
            <a:r>
              <a:rPr lang="el-GR" sz="2800" dirty="0" smtClean="0"/>
              <a:t>ά</a:t>
            </a:r>
            <a:r>
              <a:rPr lang="en-US" sz="2800" dirty="0" smtClean="0"/>
              <a:t> </a:t>
            </a:r>
            <a:r>
              <a:rPr lang="en-US" sz="2800" dirty="0" err="1" smtClean="0"/>
              <a:t>παιχνίδι</a:t>
            </a:r>
            <a:r>
              <a:rPr lang="el-GR" sz="2800" dirty="0" smtClean="0"/>
              <a:t>α </a:t>
            </a:r>
            <a:r>
              <a:rPr lang="en-US" sz="2800" dirty="0" smtClean="0"/>
              <a:t>(</a:t>
            </a:r>
            <a:r>
              <a:rPr lang="en-US" sz="2800" dirty="0" err="1" smtClean="0"/>
              <a:t>Σταυρόλεξ</a:t>
            </a:r>
            <a:r>
              <a:rPr lang="el-GR" sz="2800" dirty="0" smtClean="0"/>
              <a:t>α</a:t>
            </a:r>
            <a:r>
              <a:rPr lang="en-US" sz="2800" dirty="0" smtClean="0"/>
              <a:t>, </a:t>
            </a:r>
            <a:r>
              <a:rPr lang="el-GR" sz="2800" dirty="0" err="1" smtClean="0"/>
              <a:t>παζλ</a:t>
            </a:r>
            <a:r>
              <a:rPr lang="el-GR" sz="2800" dirty="0" smtClean="0"/>
              <a:t>, ακροστιχίδες κ.α.</a:t>
            </a:r>
            <a:r>
              <a:rPr lang="en-US" sz="2800" dirty="0" smtClean="0"/>
              <a:t>) </a:t>
            </a:r>
            <a:endParaRPr lang="el-GR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/>
              <a:t>Ψηφιακ</a:t>
            </a:r>
            <a:r>
              <a:rPr lang="el-GR" sz="2800" dirty="0" smtClean="0"/>
              <a:t>ά</a:t>
            </a:r>
            <a:r>
              <a:rPr lang="en-US" sz="2800" dirty="0" smtClean="0"/>
              <a:t> </a:t>
            </a:r>
            <a:r>
              <a:rPr lang="en-US" sz="2800" dirty="0" err="1" smtClean="0"/>
              <a:t>κόμικ</a:t>
            </a:r>
            <a:endParaRPr lang="el-GR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/>
              <a:t>Αρχεία</a:t>
            </a:r>
            <a:r>
              <a:rPr lang="en-US" sz="2800" dirty="0" smtClean="0"/>
              <a:t> </a:t>
            </a:r>
            <a:r>
              <a:rPr lang="en-US" sz="2800" dirty="0" err="1" smtClean="0"/>
              <a:t>ήχου</a:t>
            </a:r>
            <a:r>
              <a:rPr lang="en-US" sz="2800" dirty="0" smtClean="0"/>
              <a:t>  </a:t>
            </a:r>
            <a:endParaRPr lang="el-GR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Video</a:t>
            </a:r>
            <a:endParaRPr lang="el-GR" sz="2800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71438" y="142852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Είδη ψηφιακών μαθησιακών αντικειμένων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bg1"/>
                </a:solidFill>
              </a:rPr>
              <a:t>Συλλογές εικόνων ή φωτογραφιών</a:t>
            </a: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285720" y="1166843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 smtClean="0"/>
              <a:t>Παρουσιάζουν φωτογραφίες, βυζαντινές εικόνες, πίνακες ζωγραφικής για </a:t>
            </a:r>
            <a:r>
              <a:rPr lang="en-US" sz="2400" dirty="0" smtClean="0"/>
              <a:t>Artful Thinking.</a:t>
            </a:r>
          </a:p>
          <a:p>
            <a:pPr>
              <a:defRPr/>
            </a:pPr>
            <a:r>
              <a:rPr lang="el-GR" sz="2400" dirty="0" smtClean="0"/>
              <a:t>Οι Μαθητές</a:t>
            </a:r>
            <a:r>
              <a:rPr lang="en-US" sz="2400" dirty="0" smtClean="0"/>
              <a:t>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400" dirty="0" smtClean="0"/>
              <a:t>Παρατηρούν και εντοπίζουν λεπτομέρειες (π.χ. κοιν</a:t>
            </a:r>
            <a:r>
              <a:rPr lang="el-GR" sz="2400" dirty="0" smtClean="0">
                <a:solidFill>
                  <a:schemeClr val="tx1">
                    <a:lumMod val="95000"/>
                  </a:schemeClr>
                </a:solidFill>
              </a:rPr>
              <a:t>ά στοιχεία, πρόσωπα που συμμετέχουν, στάσεις, εκφράσεις, </a:t>
            </a:r>
            <a:r>
              <a:rPr lang="el-GR" sz="2400" dirty="0" smtClean="0"/>
              <a:t>ρούχα κλπ)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400" dirty="0" smtClean="0"/>
              <a:t>Λαμβάνουν πληροφορίες (τίτλος, καλλιτέχνης, μουσείο που βρίσκεται κλπ)</a:t>
            </a:r>
            <a:endParaRPr lang="en-US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2400" dirty="0" smtClean="0"/>
              <a:t>Συμμετέχουν ενεργητικά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400" dirty="0" smtClean="0"/>
              <a:t>Εξασκούν τις παρατηρητικές τους δεξιότητες και την κριτική τους σκέψη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400" dirty="0" smtClean="0"/>
              <a:t>Κατανοούν το συμβολισμό των θρησκευτικών εικόνων</a:t>
            </a:r>
            <a:endParaRPr lang="en-US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2400" dirty="0" smtClean="0"/>
              <a:t>Εμπλέκονται σε διεπιστημονική προσέγγιση με άλλα μαθήματα π.χ. Εικαστικών ή Ιστορίας  κ.α.</a:t>
            </a: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spc="-100" dirty="0" smtClean="0">
                <a:solidFill>
                  <a:schemeClr val="bg1"/>
                </a:solidFill>
              </a:rPr>
              <a:t>Παρουσιάσεις: Συλλογές</a:t>
            </a:r>
            <a:r>
              <a:rPr lang="el-GR" sz="3200" b="1" dirty="0" smtClean="0">
                <a:solidFill>
                  <a:schemeClr val="bg1"/>
                </a:solidFill>
              </a:rPr>
              <a:t> </a:t>
            </a:r>
            <a:r>
              <a:rPr lang="el-GR" sz="3200" b="1" spc="-100" dirty="0" smtClean="0">
                <a:solidFill>
                  <a:schemeClr val="bg1"/>
                </a:solidFill>
              </a:rPr>
              <a:t>Φωτογραφιών</a:t>
            </a:r>
            <a:endParaRPr lang="el-GR" sz="3200" b="1" spc="-100" dirty="0">
              <a:solidFill>
                <a:schemeClr val="bg1"/>
              </a:solidFill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4" name="6 - Εικόνα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396601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- Εικόνα" descr="carousel_bud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500570"/>
            <a:ext cx="3786182" cy="18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4000496" y="12858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6"/>
              </a:rPr>
              <a:t>http://photodentro.edu.gr/lor/r/8521/8676?locale=el</a:t>
            </a:r>
            <a:r>
              <a:rPr lang="en-US" sz="2400" dirty="0" smtClean="0"/>
              <a:t> </a:t>
            </a:r>
            <a:r>
              <a:rPr lang="el-GR" sz="2400" dirty="0" smtClean="0"/>
              <a:t>(εκκλησιασμός)</a:t>
            </a:r>
            <a:endParaRPr lang="el-GR" sz="2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2428860" y="29289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7"/>
              </a:rPr>
              <a:t>http://photodentro.edu.gr/lor/r/8521/7751?locale=el</a:t>
            </a:r>
            <a:r>
              <a:rPr lang="en-US" sz="2400" dirty="0" smtClean="0"/>
              <a:t> </a:t>
            </a:r>
            <a:r>
              <a:rPr lang="el-GR" sz="2400" dirty="0" smtClean="0"/>
              <a:t> (δυτική τέχνη)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6583" y="2428868"/>
            <a:ext cx="2157417" cy="21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1071538" y="3643314"/>
            <a:ext cx="5929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9"/>
              </a:rPr>
              <a:t>http://photodentro.edu.gr/lor/r/8521/7752?locale=el</a:t>
            </a:r>
            <a:r>
              <a:rPr lang="el-GR" sz="2400" dirty="0" smtClean="0"/>
              <a:t> (ανατολική τέχνη) </a:t>
            </a:r>
            <a:endParaRPr lang="el-GR" sz="24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3857620" y="55007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10"/>
              </a:rPr>
              <a:t>http://photodentro.edu.gr/lor/r/8521/4472?locale=el</a:t>
            </a:r>
            <a:r>
              <a:rPr lang="el-GR" sz="2400" dirty="0" smtClean="0"/>
              <a:t>  (βούδας)</a:t>
            </a:r>
            <a:endParaRPr lang="el-G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bg1"/>
                </a:solidFill>
              </a:rPr>
              <a:t>Παρουσιάσεις </a:t>
            </a:r>
            <a:r>
              <a:rPr lang="el-GR" sz="3200" b="1" dirty="0" err="1" smtClean="0">
                <a:solidFill>
                  <a:schemeClr val="bg1"/>
                </a:solidFill>
              </a:rPr>
              <a:t>Διαδραστικού</a:t>
            </a:r>
            <a:r>
              <a:rPr lang="el-GR" sz="3200" b="1" dirty="0" smtClean="0">
                <a:solidFill>
                  <a:schemeClr val="bg1"/>
                </a:solidFill>
              </a:rPr>
              <a:t> τύπου </a:t>
            </a:r>
            <a:endParaRPr lang="el-GR" sz="3200" b="1" spc="-100" dirty="0">
              <a:solidFill>
                <a:schemeClr val="bg1"/>
              </a:solidFill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57232"/>
            <a:ext cx="3071802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2000232" y="5429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5"/>
              </a:rPr>
              <a:t>http://photodentro.edu.gr/lor/r/8521/7282?locale=el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5252" y="4357694"/>
            <a:ext cx="20277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500298" y="3500438"/>
            <a:ext cx="585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7"/>
              </a:rPr>
              <a:t>http://photodentro.edu.gr/lor/simple-search?query=%CE%98%CE%95%CE%9F%CE%A3&amp;submit=&amp;newQuery=yes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57496"/>
            <a:ext cx="2500330" cy="22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1428728" y="13572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9"/>
              </a:rPr>
              <a:t>http://photodentro.edu.gr/lor/r/8521/4035?locale=el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142852"/>
            <a:ext cx="9144000" cy="95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Εκπαιδευτικά Παιχνίδια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l-GR" sz="2800" b="1" dirty="0" smtClean="0">
                <a:solidFill>
                  <a:schemeClr val="bg1"/>
                </a:solidFill>
              </a:rPr>
              <a:t>π.χ. σταυρόλεξα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r>
              <a:rPr lang="el-GR" sz="2800" b="1" dirty="0" smtClean="0">
                <a:solidFill>
                  <a:schemeClr val="bg1"/>
                </a:solidFill>
              </a:rPr>
              <a:t/>
            </a:r>
            <a:br>
              <a:rPr lang="el-GR" sz="2800" b="1" dirty="0" smtClean="0">
                <a:solidFill>
                  <a:schemeClr val="bg1"/>
                </a:solidFill>
              </a:rPr>
            </a:b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20" y="1071546"/>
            <a:ext cx="8858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Βοηθούν τους μαθητές να εξοικειωθούν και να κατανοήσουν καλύτερα το περιεχόμενο του μαθήματος</a:t>
            </a:r>
            <a:r>
              <a:rPr lang="en-US" sz="2800" dirty="0" smtClean="0"/>
              <a:t> (</a:t>
            </a:r>
            <a:r>
              <a:rPr lang="el-GR" sz="2800" dirty="0" smtClean="0"/>
              <a:t>οργανωτές)</a:t>
            </a: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Μια άσκηση αντιστοίχισης λέξεων «</a:t>
            </a:r>
            <a:r>
              <a:rPr lang="el-GR" sz="2800" i="1" dirty="0" smtClean="0"/>
              <a:t>αναπαριστά τη νέα γνώση με λέξεις οι οποίες σύμφωνα με τον </a:t>
            </a:r>
            <a:r>
              <a:rPr lang="en-US" sz="2800" i="1" dirty="0" smtClean="0"/>
              <a:t>Bruner</a:t>
            </a:r>
            <a:r>
              <a:rPr lang="el-GR" sz="2800" i="1" dirty="0" smtClean="0"/>
              <a:t> αποτελούν αφηρημένα συστήματα συμβόλων» </a:t>
            </a:r>
            <a:r>
              <a:rPr lang="el-GR" sz="2800" dirty="0" smtClean="0"/>
              <a:t>(συμβολική αναπαράσταση της γνώσης)</a:t>
            </a:r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Οι μαθητές:</a:t>
            </a: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Μαθαίνουν τη συγκεκριμένη έννοια που αποκτά μια λέξη στο θρησκευτικό πλαίσιο</a:t>
            </a: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Εξοικειώνονται με αυτήν και κατανοούν καλύτερα το περιεχόμενο του μαθήματος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bg1"/>
                </a:solidFill>
              </a:rPr>
              <a:t>Σταυρόλεξα, ακροστιχίδες, κ.α.</a:t>
            </a: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2571736" y="1142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400" dirty="0" smtClean="0">
                <a:hlinkClick r:id="rId4"/>
              </a:rPr>
              <a:t>http://photodentro.edu.gr/lor/r/8521/1034?locale=el</a:t>
            </a:r>
            <a:r>
              <a:rPr lang="el-GR" sz="2400" dirty="0" smtClean="0"/>
              <a:t> (αιρέσεις)</a:t>
            </a:r>
            <a:endParaRPr lang="en-US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2000232" y="2571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5"/>
              </a:rPr>
              <a:t>http://photodentro.edu.gr/lor/r/8521/7329?locale=el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00240"/>
            <a:ext cx="2052641" cy="20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3412951"/>
            <a:ext cx="1785919" cy="17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2786050" y="42148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8"/>
              </a:rPr>
              <a:t>http://photodentro.edu.gr/lor/r/8521/2225?locale=el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2071670" y="5643578"/>
            <a:ext cx="5735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9"/>
              </a:rPr>
              <a:t>http://photodentro.edu.gr/lor/r/8521/5555</a:t>
            </a:r>
            <a:r>
              <a:rPr lang="el-GR" sz="2400" dirty="0" smtClean="0"/>
              <a:t> </a:t>
            </a:r>
          </a:p>
          <a:p>
            <a:r>
              <a:rPr lang="el-GR" sz="2400" dirty="0" smtClean="0"/>
              <a:t>ακροστιχίδα του Βαπτιστή</a:t>
            </a:r>
            <a:endParaRPr lang="el-G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215110"/>
            <a:ext cx="2071670" cy="212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857232"/>
            <a:ext cx="2071670" cy="20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bg1"/>
                </a:solidFill>
              </a:rPr>
              <a:t>Επαναληπτικές Ασκήσεις (</a:t>
            </a:r>
            <a:r>
              <a:rPr lang="en-US" sz="3200" b="1" dirty="0" smtClean="0">
                <a:solidFill>
                  <a:schemeClr val="bg1"/>
                </a:solidFill>
              </a:rPr>
              <a:t>quiz</a:t>
            </a:r>
            <a:r>
              <a:rPr lang="el-GR" sz="3200" b="1" dirty="0" smtClean="0">
                <a:solidFill>
                  <a:schemeClr val="bg1"/>
                </a:solidFill>
              </a:rPr>
              <a:t> κ.α.)</a:t>
            </a: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57158" y="764024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 smtClean="0"/>
              <a:t>Περιέχουν διάφορες ασκήσεις συμπεριφοριστικού τύπου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2000" dirty="0" smtClean="0"/>
              <a:t>σωστού-λάθους</a:t>
            </a:r>
          </a:p>
          <a:p>
            <a:pPr lvl="1">
              <a:buFont typeface="Arial" charset="0"/>
              <a:buChar char="•"/>
              <a:defRPr/>
            </a:pPr>
            <a:r>
              <a:rPr lang="el-GR" sz="2000" dirty="0" smtClean="0"/>
              <a:t> αντιστοίχισης</a:t>
            </a:r>
          </a:p>
          <a:p>
            <a:pPr lvl="1">
              <a:buFont typeface="Arial" charset="0"/>
              <a:buChar char="•"/>
              <a:defRPr/>
            </a:pPr>
            <a:r>
              <a:rPr lang="el-GR" sz="2000" dirty="0" smtClean="0"/>
              <a:t>πολλαπλής επιλογής</a:t>
            </a:r>
          </a:p>
          <a:p>
            <a:pPr lvl="1">
              <a:buFont typeface="Arial" charset="0"/>
              <a:buChar char="•"/>
              <a:defRPr/>
            </a:pPr>
            <a:r>
              <a:rPr lang="el-GR" sz="2000" dirty="0" smtClean="0"/>
              <a:t>σωστής σειράς</a:t>
            </a:r>
          </a:p>
          <a:p>
            <a:pPr lvl="1">
              <a:buFont typeface="Arial" charset="0"/>
              <a:buChar char="•"/>
              <a:defRPr/>
            </a:pPr>
            <a:r>
              <a:rPr lang="el-GR" sz="2000" dirty="0" smtClean="0"/>
              <a:t>συμπλήρωσης λέξεων.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000" dirty="0" smtClean="0"/>
              <a:t>Προσφέρουν στους μαθητές τη δυνατότητα αξιολόγησης (αυτό-αξιολόγησης)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000" dirty="0" smtClean="0"/>
              <a:t>Παρέχουν άμεση ανατροφοδότηση (γιατί όσο πιο κοντά χρονικά δίνεται τόσο καλύτερα εντυπώνεται στη μνήμη των μαθητών)</a:t>
            </a:r>
          </a:p>
          <a:p>
            <a:pPr>
              <a:defRPr/>
            </a:pPr>
            <a:r>
              <a:rPr lang="el-GR" sz="2000" dirty="0" smtClean="0"/>
              <a:t>Οι μαθητές: 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000" dirty="0" smtClean="0"/>
              <a:t>Λαμβάνουν άμεση ανατροφοδότηση στις απαντήσεις τους</a:t>
            </a:r>
            <a:endParaRPr lang="en-US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2000" dirty="0" smtClean="0"/>
              <a:t>Μπορούν να ξαναδούν τις ασκήσεις και τις σωστές απαντήσεις</a:t>
            </a:r>
            <a:endParaRPr lang="en-US" sz="2000" dirty="0" smtClean="0"/>
          </a:p>
          <a:p>
            <a:pPr>
              <a:defRPr/>
            </a:pPr>
            <a:r>
              <a:rPr lang="el-GR" sz="2000" dirty="0" smtClean="0"/>
              <a:t>Το τελικό ποσοστό σωστών απαντήσεων προσφέρει</a:t>
            </a:r>
            <a:endParaRPr lang="en-US" sz="2000" dirty="0" smtClean="0"/>
          </a:p>
          <a:p>
            <a:pPr>
              <a:defRPr/>
            </a:pPr>
            <a:r>
              <a:rPr lang="el-GR" sz="2000" dirty="0" smtClean="0"/>
              <a:t>Στον εκπαιδευτικό: τη δυνατότητα να ελέγξει εάν οι μαθητές πέτυχαν τους στόχους </a:t>
            </a:r>
            <a:endParaRPr lang="en-US" sz="2000" dirty="0" smtClean="0"/>
          </a:p>
          <a:p>
            <a:pPr>
              <a:defRPr/>
            </a:pPr>
            <a:r>
              <a:rPr lang="el-GR" sz="2000" dirty="0" smtClean="0"/>
              <a:t>Στους μαθητές</a:t>
            </a:r>
            <a:r>
              <a:rPr lang="en-US" sz="2000" dirty="0" smtClean="0"/>
              <a:t>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2000" dirty="0" smtClean="0"/>
              <a:t>Να ελέγξουν εάν η νέα γνώση ανταποκρίνεται στις απόψεις τους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000" dirty="0" smtClean="0"/>
              <a:t>Να βελτιώσουν τις </a:t>
            </a:r>
            <a:r>
              <a:rPr lang="el-GR" sz="2000" dirty="0" err="1" smtClean="0"/>
              <a:t>μεταγνωστικές</a:t>
            </a:r>
            <a:r>
              <a:rPr lang="el-GR" sz="2000" dirty="0" smtClean="0"/>
              <a:t> τους ικανότητες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bg1"/>
                </a:solidFill>
              </a:rPr>
              <a:t>Κουίζ  διαφόρων τύπων </a:t>
            </a: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6" name="6 - Εικόνα" descr="kouiz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28344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20461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1857356" y="43576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6"/>
              </a:rPr>
              <a:t>http://photodentro.edu.gr/lor/r/8521/626?locale=el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26" y="4786322"/>
            <a:ext cx="1643074" cy="158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3071802" y="55007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8"/>
              </a:rPr>
              <a:t>http://photodentro.edu.gr/lor/r/8521/4507?locale=el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2786050" y="1142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9"/>
              </a:rPr>
              <a:t>http://photodentro.edu.gr/lor/r/8521/7226?locale=el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22" y="1785926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Ορθογώνιο"/>
          <p:cNvSpPr/>
          <p:nvPr/>
        </p:nvSpPr>
        <p:spPr>
          <a:xfrm>
            <a:off x="2714612" y="3071810"/>
            <a:ext cx="4357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11"/>
              </a:rPr>
              <a:t>http://photodentro.edu.gr/lor/r/8521/1397?locale=el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1724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7 - Θέση περιεχομένου" descr="κεφαλίδα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b="1" dirty="0" err="1" smtClean="0">
                <a:solidFill>
                  <a:schemeClr val="bg1"/>
                </a:solidFill>
              </a:rPr>
              <a:t>Διαδραστικοί</a:t>
            </a:r>
            <a:r>
              <a:rPr lang="el-GR" sz="3200" b="1" dirty="0" smtClean="0">
                <a:solidFill>
                  <a:schemeClr val="bg1"/>
                </a:solidFill>
              </a:rPr>
              <a:t> χάρτες</a:t>
            </a: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428596" y="1714488"/>
            <a:ext cx="81439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Οι χάρτες προσφέρουν στους μαθητές τοποθέτηση στο χωροχρόνο και σύνδεση με το σήμερα. </a:t>
            </a:r>
          </a:p>
          <a:p>
            <a:r>
              <a:rPr lang="el-GR" sz="2800" dirty="0" smtClean="0"/>
              <a:t>Οι μαθητές:</a:t>
            </a:r>
            <a:r>
              <a:rPr lang="en-US" sz="28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l-GR" sz="2800" dirty="0" smtClean="0"/>
              <a:t> Συνειδητοποιούν το χρόνο και τον τόπο που συνέβη ένα γεγονός</a:t>
            </a: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l-GR" sz="2800" dirty="0" smtClean="0"/>
              <a:t> Αντιλαμβάνονται τη γεωγραφική τοποθεσία σήμερα και ότι τα ιστορικά γεγονότα δεν είναι φανταστικά αλλά σχετίζονται με το σήμερα</a:t>
            </a:r>
            <a:endParaRPr lang="en-US" sz="2800" dirty="0" smtClean="0"/>
          </a:p>
          <a:p>
            <a:endParaRPr lang="el-GR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spc="-100" dirty="0" err="1" smtClean="0">
                <a:solidFill>
                  <a:schemeClr val="bg1"/>
                </a:solidFill>
              </a:rPr>
              <a:t>Διαδραστικοί</a:t>
            </a:r>
            <a:r>
              <a:rPr lang="el-GR" sz="3200" b="1" spc="-100" dirty="0" smtClean="0">
                <a:solidFill>
                  <a:schemeClr val="bg1"/>
                </a:solidFill>
              </a:rPr>
              <a:t> Χάρτες</a:t>
            </a:r>
            <a:endParaRPr lang="el-GR" sz="3200" b="1" spc="-100" dirty="0">
              <a:solidFill>
                <a:schemeClr val="bg1"/>
              </a:solidFill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4" name="4 - Εικόνα" descr="xarths_fg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796" y="857232"/>
            <a:ext cx="235684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259666"/>
            <a:ext cx="2500330" cy="197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785786" y="1142984"/>
            <a:ext cx="5500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6"/>
              </a:rPr>
              <a:t>http://photodentro.edu.gr/lor/r/8521/989?locale=el</a:t>
            </a:r>
            <a:r>
              <a:rPr lang="el-GR" sz="2400" dirty="0" smtClean="0"/>
              <a:t>  (χάρτης  χωρών προέλευσης προσφύγων)</a:t>
            </a:r>
            <a:endParaRPr lang="el-GR" sz="2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2214546" y="3214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7"/>
              </a:rPr>
              <a:t>http://photodentro.edu.gr/lor/r/8521/5991?locale=el</a:t>
            </a:r>
            <a:r>
              <a:rPr lang="el-GR" sz="2400" dirty="0" smtClean="0"/>
              <a:t> (κατακόμβες) </a:t>
            </a:r>
            <a:endParaRPr lang="el-G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71744"/>
            <a:ext cx="220969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Ορθογώνιο"/>
          <p:cNvSpPr/>
          <p:nvPr/>
        </p:nvSpPr>
        <p:spPr>
          <a:xfrm>
            <a:off x="1714480" y="50720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9"/>
              </a:rPr>
              <a:t>http://photodentro.edu.gr/lor/r/8521/1161?locale=el</a:t>
            </a:r>
            <a:r>
              <a:rPr lang="el-GR" sz="2400" dirty="0" smtClean="0"/>
              <a:t> (Πεντηκοστή)</a:t>
            </a:r>
            <a:endParaRPr lang="el-G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bg1"/>
                </a:solidFill>
              </a:rPr>
              <a:t>Δραστηριότητες </a:t>
            </a:r>
            <a:r>
              <a:rPr lang="el-GR" sz="3200" b="1" dirty="0" err="1" smtClean="0">
                <a:solidFill>
                  <a:schemeClr val="bg1"/>
                </a:solidFill>
              </a:rPr>
              <a:t>Διαδραστικού</a:t>
            </a:r>
            <a:r>
              <a:rPr lang="el-GR" sz="3200" b="1" dirty="0" smtClean="0">
                <a:solidFill>
                  <a:schemeClr val="bg1"/>
                </a:solidFill>
              </a:rPr>
              <a:t> τύπου</a:t>
            </a: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4" name="6 - Εικόνα" descr="bapti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8937" y="2714637"/>
            <a:ext cx="36750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1000108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Κατανοούν γιατί ένα θέμα αναπαριστάται με ένα συγκεκριμένο τρόπο ή ποια πρόσωπα συμμετέχουν και ποια είναι η στάση που έχουν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Κατανοούν  συμβολισμούς</a:t>
            </a:r>
            <a:endParaRPr lang="el-GR" sz="2800" dirty="0"/>
          </a:p>
        </p:txBody>
      </p:sp>
      <p:sp>
        <p:nvSpPr>
          <p:cNvPr id="6" name="5 - Ορθογώνιο"/>
          <p:cNvSpPr/>
          <p:nvPr/>
        </p:nvSpPr>
        <p:spPr>
          <a:xfrm>
            <a:off x="2500298" y="5500702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5"/>
              </a:rPr>
              <a:t>http://photodentro.edu.gr/lor/r/8521/1397?locale=el</a:t>
            </a:r>
            <a:r>
              <a:rPr lang="el-GR" sz="2400" dirty="0" smtClean="0"/>
              <a:t> (προφητείες του Ησαΐα) </a:t>
            </a:r>
            <a:endParaRPr lang="el-G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38620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785786" y="3143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7"/>
              </a:rPr>
              <a:t>http://photodentro.edu.gr/lor/r/8521/9351?locale=el</a:t>
            </a:r>
            <a:r>
              <a:rPr lang="el-GR" sz="2400" dirty="0" smtClean="0"/>
              <a:t> (Βάπτιση) </a:t>
            </a:r>
            <a:endParaRPr lang="el-G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chemeClr val="bg1"/>
                </a:solidFill>
              </a:rPr>
              <a:t>Δραστηριότητες </a:t>
            </a:r>
            <a:r>
              <a:rPr lang="el-GR" sz="3600" b="1" dirty="0" err="1" smtClean="0">
                <a:solidFill>
                  <a:schemeClr val="bg1"/>
                </a:solidFill>
              </a:rPr>
              <a:t>Διαδραστικού</a:t>
            </a:r>
            <a:r>
              <a:rPr lang="el-GR" sz="3600" b="1" dirty="0" smtClean="0">
                <a:solidFill>
                  <a:schemeClr val="bg1"/>
                </a:solidFill>
              </a:rPr>
              <a:t> τύπου</a:t>
            </a:r>
            <a:endParaRPr lang="el-GR" sz="3600" b="1" spc="-100" dirty="0">
              <a:solidFill>
                <a:schemeClr val="bg1"/>
              </a:solidFill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2214546" y="135729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http://photodentro.edu.gr/lor/r/8521/4267?locale=el</a:t>
            </a:r>
            <a:r>
              <a:rPr lang="el-GR" sz="2400" dirty="0" smtClean="0"/>
              <a:t> (πέντε στύλοι του </a:t>
            </a:r>
            <a:r>
              <a:rPr lang="el-GR" sz="2400" dirty="0" err="1" smtClean="0"/>
              <a:t>ισλάμ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142983"/>
            <a:ext cx="2285984" cy="23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3643306" y="44291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6"/>
              </a:rPr>
              <a:t>http://photodentro.edu.gr/lor/r/8521/9171?locale=el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357562"/>
            <a:ext cx="2571768" cy="2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spc="-100" dirty="0" err="1" smtClean="0">
                <a:solidFill>
                  <a:schemeClr val="bg1"/>
                </a:solidFill>
              </a:rPr>
              <a:t>Χρονογραμμή</a:t>
            </a:r>
            <a:r>
              <a:rPr lang="el-GR" sz="3600" b="1" spc="-100" dirty="0" smtClean="0">
                <a:solidFill>
                  <a:schemeClr val="bg1"/>
                </a:solidFill>
              </a:rPr>
              <a:t> – Χρονολογικός Πίνακας</a:t>
            </a:r>
            <a:endParaRPr lang="el-GR" sz="3600" b="1" spc="-100" dirty="0">
              <a:solidFill>
                <a:schemeClr val="bg1"/>
              </a:solidFill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214282" y="1142984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Η </a:t>
            </a:r>
            <a:r>
              <a:rPr lang="el-GR" sz="2800" dirty="0" err="1" smtClean="0"/>
              <a:t>χρονογραμμή</a:t>
            </a:r>
            <a:r>
              <a:rPr lang="el-GR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προσφέρει οπτική αναπαράσταση της σχέσης της αφηρημένης έννοιας του χρόνου με την ανθρώπινη δραστηριότητα.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είναι οπτικό βοήθημα που διευκολύνει την αναγνώριση των αιτίων και των σχέσεών τους με τα αποτελέσματα.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δημιουργεί σύνδεση της νέας ύλης με τις ήδη υπάρχουσες γνώσεις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προσφέρει γόνιμο έδαφος για την ανάδυση των αντιλήψεων με το υπό εξέταση ζήτημα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αποτελεί χρήσιμο υλικό για ιστορική κατανόηση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spc="-100" dirty="0" err="1" smtClean="0">
                <a:solidFill>
                  <a:schemeClr val="bg1"/>
                </a:solidFill>
              </a:rPr>
              <a:t>Χρονογραμμή</a:t>
            </a:r>
            <a:r>
              <a:rPr lang="el-GR" sz="3600" b="1" spc="-100" dirty="0" smtClean="0">
                <a:solidFill>
                  <a:schemeClr val="bg1"/>
                </a:solidFill>
              </a:rPr>
              <a:t> – Χρονολογικός Πίνακας</a:t>
            </a:r>
            <a:endParaRPr lang="el-GR" sz="3600" b="1" spc="-100" dirty="0">
              <a:solidFill>
                <a:schemeClr val="bg1"/>
              </a:solidFill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5" name="Picture 2" descr="Εικονίδι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2143140" cy="214314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1643042" y="3286124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5"/>
              </a:rPr>
              <a:t>http://photodentro.edu.gr/lor/r/8521/6186?locale=el</a:t>
            </a:r>
            <a:r>
              <a:rPr lang="el-GR" sz="2400" dirty="0" smtClean="0"/>
              <a:t> (οικουμενικοί σύνοδοι)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3382" y="2357431"/>
            <a:ext cx="20848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143108" y="12144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7"/>
              </a:rPr>
              <a:t>http://photodentro.edu.gr/lor/r/8521/640?locale=el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2143108" y="5143512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8"/>
              </a:rPr>
              <a:t>http://photodentro.edu.gr/lor/r/8521/8342?locale=el</a:t>
            </a:r>
            <a:r>
              <a:rPr lang="en-US" sz="2400" dirty="0" smtClean="0"/>
              <a:t> </a:t>
            </a:r>
            <a:r>
              <a:rPr lang="el-GR" sz="2400" dirty="0" smtClean="0"/>
              <a:t> (περιοδείες απ. Παύλου)</a:t>
            </a:r>
            <a:endParaRPr lang="el-GR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61602"/>
            <a:ext cx="2143108" cy="2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928662" y="139463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chemeClr val="bg1"/>
                </a:solidFill>
              </a:rPr>
              <a:t>Ψηφιακό </a:t>
            </a:r>
            <a:r>
              <a:rPr lang="el-GR" sz="3600" b="1" dirty="0" err="1" smtClean="0">
                <a:solidFill>
                  <a:schemeClr val="bg1"/>
                </a:solidFill>
              </a:rPr>
              <a:t>κόμικ</a:t>
            </a:r>
            <a:endParaRPr lang="el-GR" sz="3600" b="1" spc="-100" dirty="0">
              <a:solidFill>
                <a:schemeClr val="bg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85720" y="1071546"/>
            <a:ext cx="8858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Οι μαθητές μπορούν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να διαβάσουν την ιστορία μέσα από τις σελίδες του </a:t>
            </a:r>
            <a:r>
              <a:rPr lang="el-GR" sz="2800" dirty="0" err="1" smtClean="0"/>
              <a:t>κόμικ</a:t>
            </a:r>
            <a:r>
              <a:rPr lang="el-GR" sz="2800" dirty="0" smtClean="0"/>
              <a:t> και να την αποτυπώσουν καλύτερα στη μνήμη τους, εφόσον συνδυάζεται κείμενο και εικόνα.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να διαβάσουν τους διαλόγους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να δραματοποιήσουν την ιστορία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να προβούν σε συμπεράσματα σχολιάζοντας τις εικόνες (από πλευράς περιεχομένου και αισθητικής).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να </a:t>
            </a:r>
            <a:r>
              <a:rPr lang="el-GR" sz="2800" dirty="0" err="1" smtClean="0"/>
              <a:t>αναδιηγηθούν</a:t>
            </a:r>
            <a:r>
              <a:rPr lang="el-GR" sz="2800" dirty="0" smtClean="0"/>
              <a:t> ελεύθερα την ιστορία,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να προτείνουν τη συνέχειά της κάτω από διαφορετικές συνθήκες δημιουργώντας τη δική τους εκδοχή ενεργοποιώντας την φαντασία τους.</a:t>
            </a:r>
            <a:endParaRPr lang="el-G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428728" y="14285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chemeClr val="bg1"/>
                </a:solidFill>
              </a:rPr>
              <a:t>Ψηφιακό </a:t>
            </a:r>
            <a:r>
              <a:rPr lang="el-GR" sz="3600" b="1" dirty="0" err="1" smtClean="0">
                <a:solidFill>
                  <a:schemeClr val="bg1"/>
                </a:solidFill>
              </a:rPr>
              <a:t>κόμικ</a:t>
            </a:r>
            <a:endParaRPr lang="el-GR" sz="3600" b="1" spc="-1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5"/>
            <a:ext cx="2786082" cy="323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398" y="3500438"/>
            <a:ext cx="5643602" cy="27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3357554" y="20716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6"/>
              </a:rPr>
              <a:t>http://photodentro.edu.gr/v/item/ds/8521/1547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3071802" y="1357298"/>
            <a:ext cx="5735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7"/>
              </a:rPr>
              <a:t>http://photodentro.edu.gr/lor/r/8521/1547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2214546" y="7141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</a:rPr>
              <a:t>Ύμνοι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3571900" cy="28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285720" y="4071942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Οι μαθητές ακούγοντας τον σχετικό ύμνο πληροφορούνται τα πιο σημαντικά στοιχεία για το έργο και την προσωπικότητα του Αγίου ή της γιορτής π.χ. Χριστουγέννων.</a:t>
            </a:r>
          </a:p>
          <a:p>
            <a:pPr algn="just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Ακούγεται ο ύμνος και ταυτόχρονα τα λόγια του ύμνου εμφανίζονται σταδιακά επάνω στην εικόνα για οπτικοακουστική προσέγγιση και καλύτερη αποτύπωση στη μνήμη</a:t>
            </a:r>
            <a:r>
              <a:rPr lang="el-GR" sz="2400" dirty="0" smtClean="0"/>
              <a:t>. 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4143372" y="20716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hlinkClick r:id="rId5"/>
              </a:rPr>
              <a:t>http://photodentro.edu.gr/lor/r/8521/6297?locale=el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97790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Οι συλλογές Μαθησιακών Αντικειμένων Θρησκευτικών 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987889"/>
            <a:ext cx="7000924" cy="488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31504"/>
            <a:ext cx="9144000" cy="85219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lvl="0" algn="r">
              <a:defRPr/>
            </a:pP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t="190" b="190"/>
          <a:stretch>
            <a:fillRect/>
          </a:stretch>
        </p:blipFill>
        <p:spPr bwMode="auto">
          <a:xfrm>
            <a:off x="612197" y="785794"/>
            <a:ext cx="8103207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ELINA\A ΨΗΦΙΑΚΟ ΣΧΟΛΕΙΟ\ΕΙΚΟΝΕΣ - TEMPLATES - LOGOS\LOGOS Apr 2014\digital-school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080851" cy="595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TextBox"/>
          <p:cNvSpPr txBox="1"/>
          <p:nvPr/>
        </p:nvSpPr>
        <p:spPr>
          <a:xfrm>
            <a:off x="5286412" y="-75980"/>
            <a:ext cx="37861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200" b="1" dirty="0" smtClean="0">
                <a:solidFill>
                  <a:schemeClr val="bg1"/>
                </a:solidFill>
              </a:rPr>
              <a:t>Άξονες &amp; Δράσεις</a:t>
            </a:r>
          </a:p>
          <a:p>
            <a:endParaRPr lang="el-GR" dirty="0"/>
          </a:p>
        </p:txBody>
      </p:sp>
      <p:sp>
        <p:nvSpPr>
          <p:cNvPr id="9" name="8 - Πεντάγωνο"/>
          <p:cNvSpPr/>
          <p:nvPr/>
        </p:nvSpPr>
        <p:spPr>
          <a:xfrm rot="8751955">
            <a:off x="6297007" y="1285860"/>
            <a:ext cx="1143008" cy="6429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Οι συλλογές Μαθησιακών Αντικειμένων Θρησκευτικών 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857232"/>
            <a:ext cx="651472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500166" y="55721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5"/>
              </a:rPr>
              <a:t>http://photodentro.edu.gr/aggregator/lo/photodentro-lor-8521-7641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57760"/>
            <a:ext cx="152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Οι συλλογές Μαθησιακών Αντικειμένων Θρησκευτικών 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00108"/>
            <a:ext cx="65008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500166" y="56435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5"/>
              </a:rPr>
              <a:t>http://photodentro.edu.gr/lor/r/8521/7661?locale=el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57760"/>
            <a:ext cx="14763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Δραστηριότητα άσκησης στην ενσωμάτωση των ψηφιακών αντικειμένων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142984"/>
            <a:ext cx="6402453" cy="502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Παράδειγμα ενσωμάτωσης ψηφιακών αντικειμένων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829196"/>
          </a:xfrm>
        </p:spPr>
        <p:txBody>
          <a:bodyPr>
            <a:normAutofit fontScale="47500" lnSpcReduction="20000"/>
          </a:bodyPr>
          <a:lstStyle/>
          <a:p>
            <a:r>
              <a:rPr lang="el-GR" sz="3800" dirty="0" err="1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Διαδραστικού</a:t>
            </a:r>
            <a:r>
              <a:rPr lang="el-GR" sz="38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 χάρτη: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 να εντοπίσουν τις πόλεις από τις οποίες πέρασε κατά τα τις περιοδείες του 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4"/>
              </a:rPr>
              <a:t>http://photodentro.edu.gr/lor/r/8521/1311?locale=el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800" dirty="0" err="1" smtClean="0">
                <a:latin typeface="Calibri" pitchFamily="34" charset="0"/>
                <a:cs typeface="Calibri" pitchFamily="34" charset="0"/>
              </a:rPr>
              <a:t>google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 earth)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5"/>
              </a:rPr>
              <a:t>http://photodentro.edu.gr/lor/r/8521/8925?locale=el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l-GR" sz="38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Δραστηριότητας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 : να αντιστοιχίσουν τις επιστολές του απ. Παύλου με τις πόλεις που τις έστειλε, 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6"/>
              </a:rPr>
              <a:t>http://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6"/>
              </a:rPr>
              <a:t>photodentro.edu.gr/lor/r/8521/9182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38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38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Συλλογής εικόνων 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του Απ. Παύλου: να εντοπίσουν τα χαρακτηριστικά της μορφής του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7"/>
              </a:rPr>
              <a:t>http://photodentro.edu.gr/lor/r/8521/1051?locale=el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 )</a:t>
            </a:r>
            <a:endParaRPr lang="el-GR" sz="38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38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Συλλογής φωτογραφιών 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που απεικονίζουν τα μέρη που δίδαξε ο απόστολος:  να συσχετίσουν τις πόλεις με το χάρτη και κείμενα.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8"/>
              </a:rPr>
              <a:t>http://photodentro.edu.gr/lor/r/8521/1080?locale=el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l-GR" sz="38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Συλλογής </a:t>
            </a:r>
            <a:r>
              <a:rPr lang="el-GR" sz="38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πινάκων ζωγραφικής 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που απεικονίζουν σκηνές από τη δράση του αποστόλου: να συσχετιστούν με τις πόλεις που διεξήχθησαν και τις επιστολές που έστειλε στις πόλεις αυτές (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9"/>
              </a:rPr>
              <a:t>http://photodentro.edu.gr/lor/r/8521/1073?locale=el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    </a:t>
            </a:r>
            <a:endParaRPr lang="el-GR" sz="38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38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Ύμνου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: να ακούσουν το ΜΑ με το απολυτίκιο των αποστόλων Παύλου και Πέτρου (ταυτόχρονα να βλέπουν και την εικόνα και τα λόγια του ύμνου). 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10"/>
              </a:rPr>
              <a:t>http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10"/>
              </a:rPr>
              <a:t>://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10"/>
              </a:rPr>
              <a:t>photodentro.edu.gr/lor/r/8521/6299?locale=el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) </a:t>
            </a:r>
            <a:endParaRPr lang="el-GR" sz="38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38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Κουίζ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 ή/και </a:t>
            </a:r>
            <a:r>
              <a:rPr lang="el-GR" sz="38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Σταυρόλεξο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 :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να εξασκηθούν στις γνώσεις που μόλις απόκτησαν (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11"/>
              </a:rPr>
              <a:t>http://photodentro.edu.gr/lor/r/8521/1312?locale=el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800" dirty="0" smtClean="0">
                <a:latin typeface="Calibri" pitchFamily="34" charset="0"/>
                <a:cs typeface="Calibri" pitchFamily="34" charset="0"/>
                <a:hlinkClick r:id="rId12"/>
              </a:rPr>
              <a:t>http://photodentro.edu.gr/lor/r/8521/1044?locale=el</a:t>
            </a:r>
            <a:r>
              <a:rPr lang="el-GR" sz="3800" dirty="0" smtClean="0">
                <a:latin typeface="Calibri" pitchFamily="34" charset="0"/>
                <a:cs typeface="Calibri" pitchFamily="34" charset="0"/>
              </a:rPr>
              <a:t> )</a:t>
            </a: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14282" y="1000108"/>
            <a:ext cx="8929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Ενσωμάτωση ΜΑ στις Περιοδείες </a:t>
            </a:r>
            <a:r>
              <a:rPr lang="el-GR" sz="24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του αποστόλου Παύλου</a:t>
            </a:r>
            <a:r>
              <a:rPr lang="el-GR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Δραστηριότητα άσκησης στην ενσωμάτωση των ψηφιακών αντικειμένων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072098"/>
          </a:xfrm>
        </p:spPr>
        <p:txBody>
          <a:bodyPr>
            <a:normAutofit fontScale="40000" lnSpcReduction="20000"/>
          </a:bodyPr>
          <a:lstStyle/>
          <a:p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Τι </a:t>
            </a:r>
            <a:r>
              <a:rPr lang="el-GR" sz="4500" smtClean="0">
                <a:solidFill>
                  <a:schemeClr val="tx1">
                    <a:lumMod val="50000"/>
                  </a:schemeClr>
                </a:solidFill>
              </a:rPr>
              <a:t>σημαίνει διωγμός;</a:t>
            </a:r>
          </a:p>
          <a:p>
            <a:r>
              <a:rPr lang="el-GR" sz="4500" smtClean="0">
                <a:solidFill>
                  <a:schemeClr val="tx1">
                    <a:lumMod val="50000"/>
                  </a:schemeClr>
                </a:solidFill>
              </a:rPr>
              <a:t>Στο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ΜΑ με τον </a:t>
            </a:r>
            <a:r>
              <a:rPr lang="el-GR" sz="4500" dirty="0" err="1" smtClean="0">
                <a:solidFill>
                  <a:schemeClr val="tx1">
                    <a:lumMod val="50000"/>
                  </a:schemeClr>
                </a:solidFill>
              </a:rPr>
              <a:t>διαδραστικό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 χάρτη με την δραστηριότητα για τους διωγμούς εντοπίστε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τον 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…. (1,2,3,4,5,6,7,8)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διωγμό κατά των Χριστιανών. (</a:t>
            </a:r>
            <a:r>
              <a:rPr lang="en-US" sz="450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http://explorethemed.com/ChristianEl.asp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)  Στη συνέχεια αναζητήστε τις πληροφορίες για το διωγμό αυτό και σημειώστε: </a:t>
            </a:r>
          </a:p>
          <a:p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Ποια ήταν η περιοχή που συνέβη ο διωγμός αυτός; Αφού την εντοπίστε πάνω στο </a:t>
            </a:r>
            <a:r>
              <a:rPr lang="el-GR" sz="4500" dirty="0" err="1" smtClean="0">
                <a:solidFill>
                  <a:schemeClr val="tx1">
                    <a:lumMod val="50000"/>
                  </a:schemeClr>
                </a:solidFill>
              </a:rPr>
              <a:t>διαδραστικό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 χάρτη ανοίξτε το </a:t>
            </a:r>
            <a:r>
              <a:rPr lang="en-US" sz="4500" dirty="0" smtClean="0">
                <a:solidFill>
                  <a:schemeClr val="tx1">
                    <a:lumMod val="50000"/>
                  </a:schemeClr>
                </a:solidFill>
              </a:rPr>
              <a:t>Google earth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 και εντοπίστε την περιοχή αυτή στο σημερινό γεωγραφικό χάρτη. </a:t>
            </a:r>
            <a:endParaRPr lang="en-US" sz="45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Ποια σημερινά κράτη περιλαμβάνει; Στη συνέχεια αντιγράψτε την εικόνα από το  </a:t>
            </a:r>
            <a:r>
              <a:rPr lang="en-US" sz="4500" dirty="0" smtClean="0">
                <a:solidFill>
                  <a:schemeClr val="tx1">
                    <a:lumMod val="50000"/>
                  </a:schemeClr>
                </a:solidFill>
              </a:rPr>
              <a:t>Google earth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 στο φύλλο εργασίας</a:t>
            </a:r>
          </a:p>
          <a:p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Ποιος ήταν  τότε ο Ρωμαίος Αυτοκράτορας;  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Εντοπίστε τον στο κουίζ με τους διωγμούς και τους αυτοκράτορες που τους διέταξαν (</a:t>
            </a:r>
            <a:r>
              <a:rPr lang="en-US" sz="4500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4500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photodentro.edu.gr/lor/r/8521/1365?locale=el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 ). </a:t>
            </a:r>
            <a:r>
              <a:rPr lang="en-US" sz="45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Στο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ΜΑ με τη συλλογή εικόνων με τους Ρωμαίους αυτοκράτορες  εντοπίστε τον αυτοκράτορα που διέταξε αυτό το διωγμό και επικολλήστε την εικόνα στο φύλλο εργασίας δίπλα στο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κείμενό σας ( </a:t>
            </a:r>
            <a:r>
              <a:rPr lang="en-US" sz="4500" dirty="0" smtClean="0">
                <a:solidFill>
                  <a:schemeClr val="tx1">
                    <a:lumMod val="50000"/>
                  </a:schemeClr>
                </a:solidFill>
                <a:hlinkClick r:id="rId6"/>
              </a:rPr>
              <a:t>http://</a:t>
            </a:r>
            <a:r>
              <a:rPr lang="en-US" sz="4500" dirty="0" smtClean="0">
                <a:solidFill>
                  <a:schemeClr val="tx1">
                    <a:lumMod val="50000"/>
                  </a:schemeClr>
                </a:solidFill>
                <a:hlinkClick r:id="rId6"/>
              </a:rPr>
              <a:t>photodentro.edu.gr/lor/r/8521/1090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l-GR" sz="45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Επισκεφθείτε 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την ιστοσελίδα: 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http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://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el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.</a:t>
            </a:r>
            <a:r>
              <a:rPr lang="en-US" sz="4500" u="sng" dirty="0" err="1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wikipedia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.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org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/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wiki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/%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CE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%9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D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%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CE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%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AD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%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CF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%81%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CF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%89%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CE</a:t>
            </a:r>
            <a:r>
              <a:rPr lang="el-GR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%</a:t>
            </a:r>
            <a:r>
              <a:rPr lang="en-US" sz="4500" u="sng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BD</a:t>
            </a:r>
            <a:r>
              <a:rPr lang="el-GR" sz="4500" dirty="0" smtClean="0">
                <a:solidFill>
                  <a:schemeClr val="tx1">
                    <a:lumMod val="50000"/>
                  </a:schemeClr>
                </a:solidFill>
              </a:rPr>
              <a:t> και συλλέξτε πληροφορίες για τον αυτοκράτορα και τη στάση του έναντι του χριστιανισμού και τις αιτίες που τον οδήγησαν στο διωγμό τους και συντάξετε ένα κείμενο περίπου 10 γραμμών. </a:t>
            </a:r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33034" y="1000109"/>
            <a:ext cx="9071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Ενσωμάτωση των ΜΑ στους Διωγμούς </a:t>
            </a:r>
            <a:r>
              <a:rPr lang="el-GR" sz="24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κατά των Χριστιανών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Δραστηριότητα άσκησης στην ενσωμάτωση των ψηφιακών αντικειμένων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1285884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Συσχετίστε τις αιτίες του διωγμού αυτού με τις  πραγματικές αιτίες που υπήρχαν πίσω από τους διωγμούς γενικότερα</a:t>
            </a:r>
          </a:p>
          <a:p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 Εντοπίστε τους/τις αγίους/ες που μαρτύρησαν για την πίστη τους κατά τη διάρκεια του διωγμού. </a:t>
            </a:r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428868"/>
            <a:ext cx="8215370" cy="39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Δραστηριότητα άσκησης στην ενσωμάτωση των ψηφιακών αντικειμένων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7209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Εντοπίστε ομοιότητες στις αιτίες των διωγμών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http://photodentro.edu.gr/lor/r/8521/1365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l-G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Πάνω στο χάρτη εντοπίστε σε ποιες γεωγραφικές περιοχές έγιναν οι περισσότεροι διωγμοί</a:t>
            </a:r>
          </a:p>
          <a:p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Με βάση 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τα ΜΑ με τις συλλογές εικόνων συζητήστε 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ποια ήταν τα μαρτύρια των αγίων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://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photodentro.edu.gr/lor/r/8521/1102?locale=el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  (Ανατολική τέχνη)  και (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6"/>
              </a:rPr>
              <a:t>http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6"/>
              </a:rPr>
              <a:t>://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6"/>
              </a:rPr>
              <a:t>photodentro.edu.gr/lor/r/8521/1103?locale=el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 (Δυτική τέχνη) </a:t>
            </a:r>
            <a:endParaRPr lang="el-G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Στη συνέχεια 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ακούστε 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τα απολυτίκια των αγίων αυτών και εντοπίστε εάν γίνεται αναφορά στο μαρτύριό 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τους (π.χ. Αγίου Γεωργίου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photodentro.edu.gr/lor/r/8521/6249?locale=el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 )</a:t>
            </a:r>
            <a:endParaRPr lang="el-G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Συμπληρώστε τα ΜΑ με το 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κουίζ 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και το 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σταυρόλεξο (</a:t>
            </a:r>
            <a:r>
              <a:rPr lang="el-GR" dirty="0" smtClean="0">
                <a:solidFill>
                  <a:schemeClr val="tx1">
                    <a:lumMod val="50000"/>
                  </a:schemeClr>
                </a:solidFill>
              </a:rPr>
              <a:t>μπορεί να δοθεί και ως εργασία για το σπίτι).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 smtClean="0">
                <a:hlinkClick r:id="rId8"/>
              </a:rPr>
              <a:t>://photodentro.edu.gr/lor/r/8521/1068?locale=el</a:t>
            </a:r>
            <a:r>
              <a:rPr lang="el-GR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9"/>
              </a:rPr>
              <a:t>http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9"/>
              </a:rPr>
              <a:t>://photodentro.edu.gr/v/item/ds/7450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10038" t="12334" r="21057" b="7167"/>
          <a:stretch>
            <a:fillRect/>
          </a:stretch>
        </p:blipFill>
        <p:spPr bwMode="auto">
          <a:xfrm>
            <a:off x="22976" y="404664"/>
            <a:ext cx="9013520" cy="59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72008" y="857232"/>
            <a:ext cx="8964488" cy="114300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None/>
            </a:pPr>
            <a:r>
              <a:rPr lang="el-GR" sz="4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C466A"/>
                </a:solidFill>
              </a:rPr>
              <a:t>Ευχαριστώ</a:t>
            </a:r>
            <a:r>
              <a:rPr lang="el-GR" sz="4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</a:rPr>
              <a:t> </a:t>
            </a:r>
            <a:r>
              <a:rPr lang="el-GR" sz="4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C466A"/>
                </a:solidFill>
              </a:rPr>
              <a:t>για την προσοχή σας!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31504"/>
            <a:ext cx="9144000" cy="85219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lvl="0" algn="r">
              <a:defRPr/>
            </a:pP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6" name="Picture 2" descr="C:\ELINA\A ΨΗΦΙΑΚΟ ΣΧΟΛΕΙΟ\ΕΙΚΟΝΕΣ - TEMPLATES - LOGOS\LOGOS Apr 2014\digital-school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080851" cy="595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93872"/>
            <a:ext cx="7715304" cy="568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31504"/>
            <a:ext cx="9144000" cy="85219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lvl="0">
              <a:defRPr/>
            </a:pPr>
            <a:r>
              <a:rPr lang="el-GR" sz="3200" b="1" spc="2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Φωτόδεντρο</a:t>
            </a:r>
            <a:r>
              <a:rPr lang="el-GR" sz="32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: Εθνικός Συσσωρευτής Εκπαιδευτικού Περιεχομένου</a:t>
            </a: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6" name="Picture 2" descr="C:\ELINA\A ΨΗΦΙΑΚΟ ΣΧΟΛΕΙΟ\ΕΙΚΟΝΕΣ - TEMPLATES - LOGOS\LOGOS Apr 2014\digital-school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3080851" cy="5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214422"/>
            <a:ext cx="62769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3857620" y="714356"/>
            <a:ext cx="514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6"/>
              </a:rPr>
              <a:t>http://photodentro.edu.gr/aggregator/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31504"/>
            <a:ext cx="9144000" cy="85219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lvl="0" algn="r">
              <a:defRPr/>
            </a:pP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6" name="Picture 2" descr="C:\ELINA\A ΨΗΦΙΑΚΟ ΣΧΟΛΕΙΟ\ΕΙΚΟΝΕΣ - TEMPLATES - LOGOS\LOGOS Apr 2014\digital-school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080851" cy="595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754911"/>
            <a:ext cx="7643866" cy="55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bg1"/>
                </a:solidFill>
              </a:rPr>
              <a:t>Τι είναι τα Ψηφιακά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b="1" dirty="0" smtClean="0">
                <a:solidFill>
                  <a:schemeClr val="bg1"/>
                </a:solidFill>
              </a:rPr>
              <a:t>Μαθησιακά Αντικείμενα (ΜΑ</a:t>
            </a:r>
            <a:r>
              <a:rPr lang="el-GR" sz="3200" dirty="0" smtClean="0">
                <a:solidFill>
                  <a:schemeClr val="bg1"/>
                </a:solidFill>
              </a:rPr>
              <a:t>);</a:t>
            </a:r>
            <a:endParaRPr lang="el-GR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285720" y="1071546"/>
            <a:ext cx="8501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«</a:t>
            </a:r>
            <a:r>
              <a:rPr lang="el-GR" sz="2400" i="1" dirty="0" smtClean="0"/>
              <a:t>Κάθε ψηφιακή πηγή που μπορεί να επαναχρησιμοποιηθεί για να υποστηρίξει τη μάθηση</a:t>
            </a:r>
            <a:r>
              <a:rPr lang="el-GR" sz="2400" dirty="0" smtClean="0"/>
              <a:t>».</a:t>
            </a:r>
            <a:endParaRPr lang="en-US" sz="2400" dirty="0" smtClean="0"/>
          </a:p>
          <a:p>
            <a:r>
              <a:rPr lang="el-GR" sz="2400" dirty="0" smtClean="0"/>
              <a:t>Κάθε ΜΑ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συνοδεύεται από ένα αρχείο </a:t>
            </a:r>
            <a:r>
              <a:rPr lang="el-GR" sz="2400" dirty="0" err="1" smtClean="0"/>
              <a:t>μεταδεδομένων</a:t>
            </a:r>
            <a:r>
              <a:rPr lang="en-US" sz="2400" dirty="0" smtClean="0"/>
              <a:t> </a:t>
            </a:r>
            <a:r>
              <a:rPr lang="el-GR" sz="2400" dirty="0" smtClean="0"/>
              <a:t>που διευκολύνει την αναζήτησή του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εντοπίζεται εύκολα με βάση τις λέξεις-κλειδιά του.</a:t>
            </a:r>
            <a:endParaRPr lang="en-US" sz="2400" dirty="0" smtClean="0"/>
          </a:p>
          <a:p>
            <a:pPr>
              <a:buNone/>
            </a:pPr>
            <a:r>
              <a:rPr lang="el-GR" sz="2400" dirty="0" smtClean="0"/>
              <a:t>Τα ΜΑ που είναι δημοσιευμένα στο </a:t>
            </a:r>
            <a:r>
              <a:rPr lang="el-GR" sz="2400" dirty="0" err="1" smtClean="0"/>
              <a:t>Φωτόδενδρο</a:t>
            </a:r>
            <a:r>
              <a:rPr lang="el-GR" sz="2400" dirty="0" smtClean="0"/>
              <a:t> :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</a:t>
            </a:r>
            <a:r>
              <a:rPr lang="el-GR" sz="2400" dirty="0" smtClean="0"/>
              <a:t>μπορούν εύκολα να ανακτηθούν και να αποθηκευτούν στον </a:t>
            </a:r>
            <a:r>
              <a:rPr lang="en-US" sz="2400" dirty="0" smtClean="0"/>
              <a:t>   </a:t>
            </a:r>
          </a:p>
          <a:p>
            <a:r>
              <a:rPr lang="en-US" sz="2400" dirty="0" smtClean="0"/>
              <a:t>       </a:t>
            </a:r>
            <a:r>
              <a:rPr lang="el-GR" sz="2400" dirty="0" smtClean="0"/>
              <a:t>προσωπικό υπολογιστή για χρήση εκτός διαδικτύου 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</a:t>
            </a:r>
            <a:r>
              <a:rPr lang="el-GR" sz="2400" dirty="0" smtClean="0"/>
              <a:t>είναι ελεύθερα </a:t>
            </a:r>
            <a:r>
              <a:rPr lang="el-GR" sz="2400" dirty="0" err="1" smtClean="0"/>
              <a:t>προσβάσιμα</a:t>
            </a:r>
            <a:r>
              <a:rPr lang="el-GR" sz="2400" dirty="0" smtClean="0"/>
              <a:t> από: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/>
              <a:t>εκπαιδευτικούς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/>
              <a:t>μαθητές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/>
              <a:t>γονείς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b="1" dirty="0" smtClean="0">
                <a:solidFill>
                  <a:srgbClr val="800000"/>
                </a:solidFill>
              </a:rPr>
              <a:t>οποιονδήποτε</a:t>
            </a:r>
            <a:r>
              <a:rPr lang="el-GR" sz="2400" dirty="0" smtClean="0"/>
              <a:t> άλλο ενδιαφερόμενο.</a:t>
            </a:r>
          </a:p>
          <a:p>
            <a:pPr lvl="1">
              <a:buFont typeface="Arial" pitchFamily="34" charset="0"/>
              <a:buChar char="•"/>
            </a:pPr>
            <a:endParaRPr lang="el-GR" sz="2800" dirty="0" smtClean="0"/>
          </a:p>
          <a:p>
            <a:endParaRPr lang="el-GR" sz="2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40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Γιατί χρήση των μαθησιακών ψηφιακών αντικειμένων;</a:t>
            </a:r>
            <a:endParaRPr lang="el-GR" sz="4000" b="1" spc="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5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214282" y="1142984"/>
            <a:ext cx="850112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400" dirty="0" smtClean="0"/>
              <a:t> Υπηρετούν τον φιλοσοφικό προσανατολισμό και την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     παιδαγωγική θεωρία των νέων ΠΣ (Δημοτικό-</a:t>
            </a:r>
            <a:r>
              <a:rPr lang="el-GR" sz="2400" dirty="0" err="1" smtClean="0"/>
              <a:t>Γυμνάσι</a:t>
            </a:r>
            <a:r>
              <a:rPr lang="el-GR" sz="2400" dirty="0" smtClean="0"/>
              <a:t>ο, Λύκειο)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400" dirty="0" smtClean="0"/>
              <a:t> η ανάπτυξή τους  λαμβάνει υπόψη παιδαγωγικά πλαίσια που   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     υποστηρίζουν τις </a:t>
            </a:r>
            <a:r>
              <a:rPr lang="el-GR" sz="2400" dirty="0" err="1" smtClean="0"/>
              <a:t>γνωσιακές</a:t>
            </a:r>
            <a:r>
              <a:rPr lang="el-GR" sz="2400" dirty="0" smtClean="0"/>
              <a:t> διαδικασίες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400" dirty="0" smtClean="0"/>
              <a:t> Υποστηρίζουν τον νέο άνθρωπο σύμφωνα με τα αναπτυξιακά 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     βιολογικά, </a:t>
            </a:r>
            <a:r>
              <a:rPr lang="el-GR" sz="2400" dirty="0" err="1" smtClean="0"/>
              <a:t>γνωσιακά</a:t>
            </a:r>
            <a:r>
              <a:rPr lang="el-GR" sz="2400" dirty="0" smtClean="0"/>
              <a:t>, ηθικά, συναισθηματικά και κοινωνικά          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     χαρακτηριστικά του προκειμένου να παράγει γνώση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400" dirty="0" smtClean="0"/>
              <a:t> Εμπλέκουν την εκπαιδευτική κοινότητα σε μία ανοιχτή, 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    διαφοροποιημένη και ευέλικτη  παραγωγή γνώσης, η οποία έχει 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    σχέση με τη ζωή των μελών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31504"/>
            <a:ext cx="9144000" cy="85219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lvl="0">
              <a:defRPr/>
            </a:pPr>
            <a:r>
              <a:rPr lang="el-GR" sz="32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Τι προσφέρουν τα ψηφιακά αντικείμενα;</a:t>
            </a: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500034" y="1071547"/>
            <a:ext cx="82868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800" b="1" dirty="0" smtClean="0">
                <a:latin typeface="Corbel" pitchFamily="34" charset="0"/>
              </a:rPr>
              <a:t> </a:t>
            </a:r>
            <a:r>
              <a:rPr lang="el-GR" sz="2800" dirty="0" smtClean="0">
                <a:latin typeface="Corbel" pitchFamily="34" charset="0"/>
              </a:rPr>
              <a:t>δυνατότητα πολλαπλής αναπαράστασης της νέας γνώσης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800" dirty="0" smtClean="0">
                <a:latin typeface="Corbel" pitchFamily="34" charset="0"/>
              </a:rPr>
              <a:t> </a:t>
            </a:r>
            <a:r>
              <a:rPr lang="el-GR" sz="2800" dirty="0" err="1" smtClean="0">
                <a:latin typeface="Corbel" pitchFamily="34" charset="0"/>
              </a:rPr>
              <a:t>πολυμεσική</a:t>
            </a:r>
            <a:r>
              <a:rPr lang="el-GR" sz="2800" dirty="0" smtClean="0">
                <a:latin typeface="Corbel" pitchFamily="34" charset="0"/>
              </a:rPr>
              <a:t> (οπτική και ακουστική) παρουσίαση των πληροφοριών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800" dirty="0" smtClean="0">
                <a:latin typeface="Corbel" pitchFamily="34" charset="0"/>
              </a:rPr>
              <a:t>πολλαπλούς και ευέλικτους τρόπους ενίσχυσης και ανατροφοδότησης της νέας γνώσης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800" dirty="0" smtClean="0">
                <a:latin typeface="Corbel" pitchFamily="34" charset="0"/>
              </a:rPr>
              <a:t>  πολλαπλούς τρόπους προσέγγισης της γνώσης και ενασχόλησης/εμπλοκής στη  μαθησιακή διαδικασία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800" dirty="0" smtClean="0">
                <a:latin typeface="Corbel" pitchFamily="34" charset="0"/>
              </a:rPr>
              <a:t>Δημιουργεί ευνοϊκές συνθήκες για μια σύγχρονη και γόνιμη διδασκαλία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endParaRPr lang="el-GR" sz="2800" b="1" dirty="0">
              <a:latin typeface="Corbe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1837</Words>
  <Application>Microsoft Office PowerPoint</Application>
  <PresentationFormat>Προβολή στην οθόνη (4:3)</PresentationFormat>
  <Paragraphs>247</Paragraphs>
  <Slides>37</Slides>
  <Notes>36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Διδακτική αξιοποίηση  Ψηφιακού Υλικού  στη Θρησκευτική Εκπαίδευση</vt:lpstr>
      <vt:lpstr>Διαφάνεια 2</vt:lpstr>
      <vt:lpstr>Διαφάνεια 3</vt:lpstr>
      <vt:lpstr>Διαφάνεια 4</vt:lpstr>
      <vt:lpstr>Φωτόδεντρο: Εθνικός Συσσωρευτής Εκπαιδευτικού Περιεχομένου</vt:lpstr>
      <vt:lpstr>Διαφάνεια 6</vt:lpstr>
      <vt:lpstr>Τι είναι τα Ψηφιακά Μαθησιακά Αντικείμενα (ΜΑ);</vt:lpstr>
      <vt:lpstr>Γιατί χρήση των μαθησιακών ψηφιακών αντικειμένων;</vt:lpstr>
      <vt:lpstr>Τι προσφέρουν τα ψηφιακά αντικείμενα;</vt:lpstr>
      <vt:lpstr> </vt:lpstr>
      <vt:lpstr> Πώς συμβάλλουν οι δραστηριότητες με ψηφιακά μαθησιακά αντικείμενα; </vt:lpstr>
      <vt:lpstr> </vt:lpstr>
      <vt:lpstr>Συλλογές εικόνων ή φωτογραφιών</vt:lpstr>
      <vt:lpstr>Παρουσιάσεις: Συλλογές Φωτογραφιών</vt:lpstr>
      <vt:lpstr>Παρουσιάσεις Διαδραστικού τύπου </vt:lpstr>
      <vt:lpstr> </vt:lpstr>
      <vt:lpstr>Σταυρόλεξα, ακροστιχίδες, κ.α.</vt:lpstr>
      <vt:lpstr>Επαναληπτικές Ασκήσεις (quiz κ.α.)</vt:lpstr>
      <vt:lpstr>Κουίζ  διαφόρων τύπων </vt:lpstr>
      <vt:lpstr>Διαδραστικοί χάρτες</vt:lpstr>
      <vt:lpstr>Διαδραστικοί Χάρτες</vt:lpstr>
      <vt:lpstr>Δραστηριότητες Διαδραστικού τύπου</vt:lpstr>
      <vt:lpstr>Δραστηριότητες Διαδραστικού τύπου</vt:lpstr>
      <vt:lpstr>Χρονογραμμή – Χρονολογικός Πίνακας</vt:lpstr>
      <vt:lpstr>Χρονογραμμή – Χρονολογικός Πίνακας</vt:lpstr>
      <vt:lpstr> </vt:lpstr>
      <vt:lpstr> </vt:lpstr>
      <vt:lpstr> </vt:lpstr>
      <vt:lpstr>Οι συλλογές Μαθησιακών Αντικειμένων Θρησκευτικών </vt:lpstr>
      <vt:lpstr>Οι συλλογές Μαθησιακών Αντικειμένων Θρησκευτικών </vt:lpstr>
      <vt:lpstr>Οι συλλογές Μαθησιακών Αντικειμένων Θρησκευτικών </vt:lpstr>
      <vt:lpstr>Δραστηριότητα άσκησης στην ενσωμάτωση των ψηφιακών αντικειμένων</vt:lpstr>
      <vt:lpstr>Παράδειγμα ενσωμάτωσης ψηφιακών αντικειμένων</vt:lpstr>
      <vt:lpstr>Δραστηριότητα άσκησης στην ενσωμάτωση των ψηφιακών αντικειμένων</vt:lpstr>
      <vt:lpstr>Δραστηριότητα άσκησης στην ενσωμάτωση των ψηφιακών αντικειμένων</vt:lpstr>
      <vt:lpstr>Δραστηριότητα άσκησης στην ενσωμάτωση των ψηφιακών αντικειμένων</vt:lpstr>
      <vt:lpstr>Διαφάνεια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 μαθήματος  με το νέο Πρόγραμμα Σπουδών στο Γυμνάσιο</dc:title>
  <dc:creator>user</dc:creator>
  <cp:lastModifiedBy>mitropoulou</cp:lastModifiedBy>
  <cp:revision>185</cp:revision>
  <dcterms:created xsi:type="dcterms:W3CDTF">2016-10-25T07:02:36Z</dcterms:created>
  <dcterms:modified xsi:type="dcterms:W3CDTF">2017-01-25T10:21:39Z</dcterms:modified>
</cp:coreProperties>
</file>