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61" r:id="rId3"/>
    <p:sldId id="276" r:id="rId4"/>
    <p:sldId id="275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8" r:id="rId19"/>
    <p:sldId id="277" r:id="rId20"/>
    <p:sldId id="259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44E6E-8064-40A9-B178-CE90BBA660CB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D2246-F470-4AD5-9F82-4D29650EF7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7CF69-3C6E-41E9-9D1B-B6FDAE9638AC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0747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Κεντρική διαδικτυακή υπηρεσία του ΥΠΑΙΘ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όπου συγκεντρώνεται, οργανώνεται και διατίθεται 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στην εκπαιδευτική κοινότητα</a:t>
            </a:r>
            <a:r>
              <a:rPr lang="en-US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ψηφιακό εκπαιδευτικό περιεχόμενο για τη σχολική εκπαίδευση.</a:t>
            </a:r>
            <a:endParaRPr lang="en-US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Αποθετήριο ΜΑ είναι το </a:t>
            </a:r>
            <a:r>
              <a:rPr lang="el-GR" sz="1200" dirty="0" err="1" smtClean="0">
                <a:solidFill>
                  <a:srgbClr val="800000"/>
                </a:solidFill>
              </a:rPr>
              <a:t>Φωτόδενδρο</a:t>
            </a:r>
            <a:r>
              <a:rPr lang="el-GR" sz="1200" dirty="0" smtClean="0"/>
              <a:t>, το Ελληνικό Εθνικό Αποθετήριο Μαθησιακών Αντικειμένων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b="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649C-714A-4FF8-9185-96F1E251AA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dentro.edu.gr/aggregator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photodentro.edu.gr/lor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photodentro.edu.gr/lor/r/8521/4261?locale=e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6072206"/>
            <a:ext cx="9144000" cy="785794"/>
          </a:xfrm>
          <a:solidFill>
            <a:srgbClr val="5A6466"/>
          </a:solidFill>
          <a:effectLst/>
        </p:spPr>
        <p:txBody>
          <a:bodyPr anchor="ctr">
            <a:noAutofit/>
          </a:bodyPr>
          <a:lstStyle/>
          <a:p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βασιλικη</a:t>
            </a:r>
            <a:r>
              <a:rPr lang="el-GR" sz="2200" b="1" cap="small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μητροπουλου</a:t>
            </a:r>
            <a:r>
              <a:rPr lang="el-GR" sz="2200" b="1" cap="small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αναπλ</a:t>
            </a:r>
            <a:r>
              <a:rPr lang="el-GR" sz="2200" b="1" cap="small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. </a:t>
            </a:r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καθηγητρια</a:t>
            </a:r>
            <a:endParaRPr lang="el-GR" sz="2200" b="1" cap="small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Αριστοτελειο</a:t>
            </a:r>
            <a:r>
              <a:rPr lang="el-GR" sz="2200" b="1" cap="small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πανεπιστημιο</a:t>
            </a:r>
            <a:r>
              <a:rPr lang="el-GR" sz="2200" b="1" cap="small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200" b="1" cap="small" spc="1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θεσσαλονικησ</a:t>
            </a:r>
            <a:endParaRPr lang="el-GR" sz="2200" b="1" cap="small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5" name="4 - Εικόνα" descr="PPT (1η σελίδα)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2768442"/>
          </a:xfrm>
          <a:prstGeom prst="rect">
            <a:avLst/>
          </a:prstGeom>
          <a:effectLst>
            <a:outerShdw blurRad="381000" dist="63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1 - Τίτλος"/>
          <p:cNvSpPr>
            <a:spLocks noGrp="1"/>
          </p:cNvSpPr>
          <p:nvPr>
            <p:ph type="ctrTitle"/>
          </p:nvPr>
        </p:nvSpPr>
        <p:spPr>
          <a:xfrm>
            <a:off x="0" y="2857496"/>
            <a:ext cx="9144000" cy="30003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36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Τεχνικά θέματα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A</a:t>
            </a:r>
            <a:r>
              <a:rPr lang="el-GR" sz="3600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νάκτησης</a:t>
            </a:r>
            <a:r>
              <a:rPr lang="el-GR" sz="36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br>
              <a:rPr lang="el-GR" sz="36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</a:br>
            <a:r>
              <a:rPr lang="el-GR" sz="36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&amp; Αξιοποίησης Ψηφιακών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M</a:t>
            </a:r>
            <a:r>
              <a:rPr lang="el-GR" sz="3600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αθησιακών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A</a:t>
            </a:r>
            <a:r>
              <a:rPr lang="el-GR" sz="3600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ντικειμένων</a:t>
            </a:r>
            <a:r>
              <a:rPr lang="el-GR" sz="36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 στη Θρησκευτική Εκπαίδευση</a:t>
            </a:r>
            <a:endParaRPr lang="en-US" sz="3600" dirty="0">
              <a:solidFill>
                <a:srgbClr val="12699C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/>
              <a:t>Γενικά Στοιχεία αντικειμένου</a:t>
            </a: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3560" y="1071546"/>
            <a:ext cx="83248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2"/>
                </a:solidFill>
              </a:rPr>
              <a:t/>
            </a:r>
            <a:br>
              <a:rPr lang="el-GR" sz="2800" dirty="0" smtClean="0">
                <a:solidFill>
                  <a:schemeClr val="tx2"/>
                </a:solidFill>
              </a:rPr>
            </a:br>
            <a:r>
              <a:rPr lang="el-GR" sz="2800" b="1" dirty="0" smtClean="0">
                <a:solidFill>
                  <a:schemeClr val="bg1"/>
                </a:solidFill>
              </a:rPr>
              <a:t>Τεχνικά Στοιχεία αντικειμένου- Γενικά</a:t>
            </a:r>
            <a:br>
              <a:rPr lang="el-GR" sz="2800" b="1" dirty="0" smtClean="0">
                <a:solidFill>
                  <a:schemeClr val="bg1"/>
                </a:solidFill>
              </a:rPr>
            </a:b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7378" y="1071546"/>
            <a:ext cx="8558026" cy="525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/>
            </a:r>
            <a:br>
              <a:rPr lang="el-GR" sz="2800" b="1" dirty="0" smtClean="0">
                <a:solidFill>
                  <a:schemeClr val="bg1"/>
                </a:solidFill>
              </a:rPr>
            </a:br>
            <a:r>
              <a:rPr lang="el-GR" sz="2800" b="1" dirty="0" smtClean="0">
                <a:solidFill>
                  <a:schemeClr val="bg1"/>
                </a:solidFill>
              </a:rPr>
              <a:t>Τεχνικά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</a:rPr>
              <a:t>Στοιχεία</a:t>
            </a:r>
            <a:r>
              <a:rPr lang="el-GR" sz="24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</a:rPr>
              <a:t>αντικειμένου –</a:t>
            </a:r>
            <a:br>
              <a:rPr lang="el-GR" sz="2800" b="1" dirty="0" smtClean="0">
                <a:solidFill>
                  <a:schemeClr val="bg1"/>
                </a:solidFill>
              </a:rPr>
            </a:b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err="1" smtClean="0">
                <a:solidFill>
                  <a:schemeClr val="bg1"/>
                </a:solidFill>
              </a:rPr>
              <a:t>Μορφότυπος</a:t>
            </a:r>
            <a:r>
              <a:rPr lang="el-GR" sz="2800" b="1" dirty="0" smtClean="0">
                <a:solidFill>
                  <a:schemeClr val="bg1"/>
                </a:solidFill>
              </a:rPr>
              <a:t> .</a:t>
            </a:r>
            <a:r>
              <a:rPr lang="en-US" sz="2800" b="1" dirty="0" err="1" smtClean="0">
                <a:solidFill>
                  <a:schemeClr val="bg1"/>
                </a:solidFill>
              </a:rPr>
              <a:t>swf</a:t>
            </a:r>
            <a:r>
              <a:rPr lang="el-GR" sz="2800" dirty="0" smtClean="0">
                <a:solidFill>
                  <a:schemeClr val="tx2"/>
                </a:solidFill>
              </a:rPr>
              <a:t/>
            </a:r>
            <a:br>
              <a:rPr lang="el-GR" sz="2800" dirty="0" smtClean="0">
                <a:solidFill>
                  <a:schemeClr val="tx2"/>
                </a:solidFill>
              </a:rPr>
            </a:b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142984"/>
            <a:ext cx="8643966" cy="518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/>
            </a:r>
            <a:br>
              <a:rPr lang="el-GR" sz="2800" b="1" dirty="0" smtClean="0">
                <a:solidFill>
                  <a:schemeClr val="bg1"/>
                </a:solidFill>
              </a:rPr>
            </a:br>
            <a:r>
              <a:rPr lang="el-GR" sz="2800" b="1" dirty="0" smtClean="0">
                <a:solidFill>
                  <a:schemeClr val="bg1"/>
                </a:solidFill>
              </a:rPr>
              <a:t>Τεχνικά Στοιχεία αντικειμένου –</a:t>
            </a:r>
            <a:br>
              <a:rPr lang="el-GR" sz="2800" b="1" dirty="0" smtClean="0">
                <a:solidFill>
                  <a:schemeClr val="bg1"/>
                </a:solidFill>
              </a:rPr>
            </a:b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err="1" smtClean="0">
                <a:solidFill>
                  <a:schemeClr val="bg1"/>
                </a:solidFill>
              </a:rPr>
              <a:t>Μορφότυπος</a:t>
            </a:r>
            <a:r>
              <a:rPr lang="el-GR" sz="2800" b="1" dirty="0" smtClean="0">
                <a:solidFill>
                  <a:schemeClr val="bg1"/>
                </a:solidFill>
              </a:rPr>
              <a:t> .</a:t>
            </a:r>
            <a:r>
              <a:rPr lang="en-US" sz="2800" b="1" dirty="0" err="1" smtClean="0">
                <a:solidFill>
                  <a:schemeClr val="bg1"/>
                </a:solidFill>
              </a:rPr>
              <a:t>flv</a:t>
            </a:r>
            <a:r>
              <a:rPr lang="el-GR" sz="2800" dirty="0" smtClean="0">
                <a:solidFill>
                  <a:schemeClr val="tx2"/>
                </a:solidFill>
              </a:rPr>
              <a:t/>
            </a:r>
            <a:br>
              <a:rPr lang="el-GR" sz="2800" dirty="0" smtClean="0">
                <a:solidFill>
                  <a:schemeClr val="tx2"/>
                </a:solidFill>
              </a:rPr>
            </a:b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845" y="1214422"/>
            <a:ext cx="8532559" cy="514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/>
            </a:r>
            <a:br>
              <a:rPr lang="el-GR" sz="2800" b="1" dirty="0" smtClean="0">
                <a:solidFill>
                  <a:schemeClr val="bg1"/>
                </a:solidFill>
              </a:rPr>
            </a:br>
            <a:r>
              <a:rPr lang="el-GR" sz="2800" b="1" dirty="0" smtClean="0">
                <a:solidFill>
                  <a:schemeClr val="bg1"/>
                </a:solidFill>
              </a:rPr>
              <a:t>Τεχνικά Στοιχεία αντικειμένου –</a:t>
            </a:r>
            <a:br>
              <a:rPr lang="el-GR" sz="2800" b="1" dirty="0" smtClean="0">
                <a:solidFill>
                  <a:schemeClr val="bg1"/>
                </a:solidFill>
              </a:rPr>
            </a:b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err="1" smtClean="0">
                <a:solidFill>
                  <a:schemeClr val="bg1"/>
                </a:solidFill>
              </a:rPr>
              <a:t>Μορφότυπος</a:t>
            </a:r>
            <a:r>
              <a:rPr lang="el-GR" sz="2800" b="1" dirty="0" smtClean="0">
                <a:solidFill>
                  <a:schemeClr val="bg1"/>
                </a:solidFill>
              </a:rPr>
              <a:t> .</a:t>
            </a:r>
            <a:r>
              <a:rPr lang="en-US" sz="2800" b="1" dirty="0" smtClean="0">
                <a:solidFill>
                  <a:schemeClr val="bg1"/>
                </a:solidFill>
              </a:rPr>
              <a:t>zip</a:t>
            </a:r>
            <a:r>
              <a:rPr lang="el-GR" sz="2800" dirty="0" smtClean="0">
                <a:solidFill>
                  <a:schemeClr val="tx2"/>
                </a:solidFill>
              </a:rPr>
              <a:t/>
            </a:r>
            <a:br>
              <a:rPr lang="el-GR" sz="2800" dirty="0" smtClean="0">
                <a:solidFill>
                  <a:schemeClr val="tx2"/>
                </a:solidFill>
              </a:rPr>
            </a:b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9778" y="1018286"/>
            <a:ext cx="8488502" cy="526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/>
            </a:r>
            <a:br>
              <a:rPr lang="el-GR" sz="2800" b="1" dirty="0" smtClean="0">
                <a:solidFill>
                  <a:schemeClr val="bg1"/>
                </a:solidFill>
              </a:rPr>
            </a:br>
            <a:r>
              <a:rPr lang="el-GR" sz="2800" b="1" dirty="0" smtClean="0">
                <a:solidFill>
                  <a:schemeClr val="bg1"/>
                </a:solidFill>
              </a:rPr>
              <a:t>Τεχνικά Στοιχεία αντικειμένου –</a:t>
            </a:r>
            <a:br>
              <a:rPr lang="el-GR" sz="2800" b="1" dirty="0" smtClean="0">
                <a:solidFill>
                  <a:schemeClr val="bg1"/>
                </a:solidFill>
              </a:rPr>
            </a:br>
            <a:r>
              <a:rPr lang="el-GR" sz="2800" b="1" dirty="0" smtClean="0">
                <a:solidFill>
                  <a:schemeClr val="bg1"/>
                </a:solidFill>
              </a:rPr>
              <a:t> </a:t>
            </a:r>
            <a:r>
              <a:rPr lang="el-GR" sz="2800" b="1" dirty="0" err="1" smtClean="0">
                <a:solidFill>
                  <a:schemeClr val="bg1"/>
                </a:solidFill>
              </a:rPr>
              <a:t>Μορφότυπος</a:t>
            </a:r>
            <a:r>
              <a:rPr lang="el-GR" sz="2800" b="1" dirty="0" smtClean="0">
                <a:solidFill>
                  <a:schemeClr val="bg1"/>
                </a:solidFill>
              </a:rPr>
              <a:t> .</a:t>
            </a:r>
            <a:r>
              <a:rPr lang="en-US" sz="2800" b="1" dirty="0" smtClean="0">
                <a:solidFill>
                  <a:schemeClr val="bg1"/>
                </a:solidFill>
              </a:rPr>
              <a:t>html</a:t>
            </a:r>
            <a:r>
              <a:rPr lang="el-GR" sz="2800" dirty="0" smtClean="0">
                <a:solidFill>
                  <a:schemeClr val="tx2"/>
                </a:solidFill>
              </a:rPr>
              <a:t/>
            </a:r>
            <a:br>
              <a:rPr lang="el-GR" sz="2800" dirty="0" smtClean="0">
                <a:solidFill>
                  <a:schemeClr val="tx2"/>
                </a:solidFill>
              </a:rPr>
            </a:b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8144280" cy="51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/>
            </a:r>
            <a:br>
              <a:rPr lang="el-GR" sz="2800" b="1" dirty="0" smtClean="0">
                <a:solidFill>
                  <a:schemeClr val="bg1"/>
                </a:solidFill>
              </a:rPr>
            </a:br>
            <a:r>
              <a:rPr lang="el-GR" sz="2800" b="1" dirty="0" smtClean="0">
                <a:solidFill>
                  <a:schemeClr val="bg1"/>
                </a:solidFill>
              </a:rPr>
              <a:t>Ειδικές περιπτώσεις αντικειμένων</a:t>
            </a:r>
            <a:r>
              <a:rPr lang="el-GR" sz="2800" dirty="0" smtClean="0">
                <a:solidFill>
                  <a:schemeClr val="tx2"/>
                </a:solidFill>
              </a:rPr>
              <a:t/>
            </a:r>
            <a:br>
              <a:rPr lang="el-GR" sz="2800" dirty="0" smtClean="0">
                <a:solidFill>
                  <a:schemeClr val="tx2"/>
                </a:solidFill>
              </a:rPr>
            </a:b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835824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000372"/>
            <a:ext cx="4199513" cy="329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</a:rPr>
              <a:t>Ειδικές περιπτώσεις αντικειμένων</a:t>
            </a: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0686" y="1214421"/>
            <a:ext cx="8213280" cy="51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0715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 Άσκηση Αξιοποίησης Ψηφιακού υλικού από το </a:t>
            </a:r>
            <a:r>
              <a:rPr lang="el-GR" sz="2800" dirty="0" err="1" smtClean="0">
                <a:solidFill>
                  <a:schemeClr val="bg1"/>
                </a:solidFill>
              </a:rPr>
              <a:t>Φωτόδεντρο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214282" y="1142984"/>
            <a:ext cx="4857784" cy="5072098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Μαθησιακά Αντικείμενα για τον Ιωάννη το Βαπτιστή μπορούν να χρησιμοποιηθούν σε θεματικές περιοχές που αφορούν :</a:t>
            </a:r>
          </a:p>
          <a:p>
            <a:pPr lvl="1"/>
            <a:r>
              <a:rPr lang="el-GR" dirty="0" smtClean="0"/>
              <a:t>τη ζωή του, </a:t>
            </a:r>
          </a:p>
          <a:p>
            <a:pPr lvl="1"/>
            <a:r>
              <a:rPr lang="el-GR" dirty="0" smtClean="0"/>
              <a:t>τη Βάπτιση του Ιησού, </a:t>
            </a:r>
          </a:p>
          <a:p>
            <a:pPr lvl="1"/>
            <a:r>
              <a:rPr lang="el-GR" dirty="0" smtClean="0"/>
              <a:t>τους Αγίους, </a:t>
            </a:r>
          </a:p>
          <a:p>
            <a:pPr lvl="1"/>
            <a:r>
              <a:rPr lang="el-GR" dirty="0" smtClean="0"/>
              <a:t>τους Προφήτες, </a:t>
            </a:r>
          </a:p>
          <a:p>
            <a:pPr lvl="1"/>
            <a:r>
              <a:rPr lang="el-GR" dirty="0" smtClean="0"/>
              <a:t>το Μυστήριο του Βαπτίσματος, </a:t>
            </a: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Εικονογραφία (Εργαστήριο Αγιογραφίας) </a:t>
            </a:r>
          </a:p>
          <a:p>
            <a:pPr lvl="1"/>
            <a:r>
              <a:rPr lang="el-GR" dirty="0" smtClean="0"/>
              <a:t>τις γ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ιορτές </a:t>
            </a: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την Υμνογραφία,</a:t>
            </a: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………….…….</a:t>
            </a: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……………...…</a:t>
            </a:r>
          </a:p>
          <a:p>
            <a:pPr lvl="1"/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……………….….</a:t>
            </a:r>
            <a:endParaRPr lang="el-GR" dirty="0"/>
          </a:p>
        </p:txBody>
      </p:sp>
      <p:pic>
        <p:nvPicPr>
          <p:cNvPr id="5" name="Picture 2" descr="Ιωάννης ο Πρόδρομος. Φορητή εικόνα, Ι. Μονή Διονυσίου, Αγ. Όρος, 16ος αι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85860"/>
            <a:ext cx="2857520" cy="3604011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5952677" y="5143512"/>
            <a:ext cx="3191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dirty="0" smtClean="0"/>
              <a:t>Άγιος Ιωάννης ο Πρόδρομος </a:t>
            </a:r>
          </a:p>
          <a:p>
            <a:pPr algn="ctr"/>
            <a:r>
              <a:rPr lang="el-GR" sz="2000" dirty="0" smtClean="0"/>
              <a:t>&amp; Βαπτιστής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0715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dirty="0" smtClean="0">
                <a:solidFill>
                  <a:schemeClr val="bg1"/>
                </a:solidFill>
              </a:rPr>
              <a:t>Άσκηση Αξιοποίησης Ψηφιακού υλικού από το </a:t>
            </a:r>
            <a:r>
              <a:rPr lang="el-GR" sz="2800" dirty="0" err="1" smtClean="0">
                <a:solidFill>
                  <a:schemeClr val="bg1"/>
                </a:solidFill>
              </a:rPr>
              <a:t>Φωτόδεντρο</a:t>
            </a:r>
            <a:r>
              <a:rPr lang="el-GR" sz="2800" dirty="0" smtClean="0">
                <a:solidFill>
                  <a:schemeClr val="bg1"/>
                </a:solidFill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428992" y="1071546"/>
            <a:ext cx="5643570" cy="528641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l-GR" sz="5000" dirty="0" smtClean="0"/>
              <a:t>Οι μαθητές ασκούνται στην παρατήρηση φωτογραφιών από βαπτίσεις (ομαδικές ή ατομικές) από τις ιεραποστολές (ώστε να εντοπίζουν τα στοιχεία και τα πρόσωπα που υπάρχουν σε αυτές και τη στάση τους) ή εικόνων της Βάπτισης του Ιησού (παρατηρούν και εντοπίζουν τα εικονιζόμενα πρόσωπα, τη στάση τους, τη θέση τους στην εικόνα)</a:t>
            </a:r>
            <a:r>
              <a:rPr lang="en-US" sz="5000" dirty="0" smtClean="0"/>
              <a:t> (artful thinking) </a:t>
            </a:r>
          </a:p>
          <a:p>
            <a:pPr algn="just"/>
            <a:r>
              <a:rPr lang="el-GR" sz="5000" dirty="0" smtClean="0"/>
              <a:t>Ένα ΜΑ με ένα </a:t>
            </a:r>
            <a:r>
              <a:rPr lang="en-US" sz="5000" dirty="0" smtClean="0"/>
              <a:t>video </a:t>
            </a:r>
            <a:r>
              <a:rPr lang="el-GR" sz="5000" dirty="0" smtClean="0"/>
              <a:t>από βάπτιση  προσφέρει σύνδεση με προηγούμενη εμπειρία ή δημιουργία νέας.</a:t>
            </a:r>
            <a:r>
              <a:rPr lang="en-US" sz="5000" dirty="0" smtClean="0"/>
              <a:t> </a:t>
            </a:r>
            <a:r>
              <a:rPr lang="el-GR" sz="5000" dirty="0" smtClean="0"/>
              <a:t>Οι μαθητές μπορούν να παρατηρήσουν και να επισημάνουν τους συμβολισμούς που εκτελούνται κατά τη διάρκεια του μυστηρίου από τον ιερέα, (π.χ. το σημείο του σταυρού, την τριπλή επανάληψη ενεργειών και φράσεων)</a:t>
            </a:r>
            <a:r>
              <a:rPr lang="en-US" sz="5000" dirty="0" smtClean="0"/>
              <a:t> </a:t>
            </a:r>
            <a:r>
              <a:rPr lang="el-GR" sz="5000" dirty="0" smtClean="0"/>
              <a:t> καθώς και τα λειτουργικά κείμενα που απαγγέλει ο ιερέας ή οι ψάλτες  (Ευαγγέλιο, Απόστολος, προσευχή,  κλπ) και να παρατηρήσουν πώς σχετίζονται με την διεξαγωγή του μυστηρίου. </a:t>
            </a:r>
          </a:p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28670"/>
            <a:ext cx="3357586" cy="489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1214414" y="5857892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dirty="0" smtClean="0"/>
              <a:t>Βάπτιση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07154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Τεχνικά  στοιχεία</a:t>
            </a:r>
            <a:b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Πώς μπορώ να χρησιμοποιήσω ένα αντικείμενο; (αναπαραγωγή </a:t>
            </a:r>
            <a:r>
              <a:rPr lang="en-US" dirty="0" smtClean="0"/>
              <a:t>online </a:t>
            </a:r>
            <a:r>
              <a:rPr lang="el-GR" dirty="0" smtClean="0"/>
              <a:t>και </a:t>
            </a:r>
            <a:r>
              <a:rPr lang="en-US" dirty="0" smtClean="0"/>
              <a:t>offline</a:t>
            </a:r>
            <a:r>
              <a:rPr lang="el-G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Τα μαθησιακά αντικείμενα στα </a:t>
            </a:r>
            <a:r>
              <a:rPr lang="en-US" dirty="0" smtClean="0"/>
              <a:t>social media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 Οι διευθύνσεις των αντικειμένων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Τεχνικά στοιχεία αντικειμένων (</a:t>
            </a:r>
            <a:r>
              <a:rPr lang="el-GR" dirty="0" err="1" smtClean="0"/>
              <a:t>μορφότυποι</a:t>
            </a:r>
            <a:r>
              <a:rPr lang="el-GR" dirty="0" smtClean="0"/>
              <a:t>, τεχνικές απαιτήσεις)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Ειδικές περιπτώσεις αντικειμένων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Νομικά στοιχεία- πηγές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10038" t="12334" r="21057" b="7167"/>
          <a:stretch>
            <a:fillRect/>
          </a:stretch>
        </p:blipFill>
        <p:spPr bwMode="auto">
          <a:xfrm>
            <a:off x="22976" y="404664"/>
            <a:ext cx="9013520" cy="592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72008" y="857232"/>
            <a:ext cx="8964488" cy="114300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buNone/>
            </a:pPr>
            <a:r>
              <a:rPr lang="el-GR" sz="4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C466A"/>
                </a:solidFill>
              </a:rPr>
              <a:t>Ευχαριστώ</a:t>
            </a:r>
            <a:r>
              <a:rPr lang="el-GR" sz="4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C0000"/>
                </a:solidFill>
              </a:rPr>
              <a:t> </a:t>
            </a:r>
            <a:r>
              <a:rPr lang="el-GR" sz="48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0C466A"/>
                </a:solidFill>
              </a:rPr>
              <a:t>για την προσοχή σας!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31504"/>
            <a:ext cx="9144000" cy="852192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lvl="0">
              <a:defRPr/>
            </a:pPr>
            <a:r>
              <a:rPr lang="el-GR" sz="3200" b="1" spc="2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Φωτόδεντρο</a:t>
            </a:r>
            <a:r>
              <a:rPr lang="el-GR" sz="32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: Εθνικός Συσσωρευτής Εκπαιδευτικού Περιεχομένου</a:t>
            </a: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6" name="Picture 2" descr="C:\ELINA\A ΨΗΦΙΑΚΟ ΣΧΟΛΕΙΟ\ΕΙΚΟΝΕΣ - TEMPLATES - LOGOS\LOGOS Apr 2014\digital-school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8"/>
            <a:ext cx="3080851" cy="5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214422"/>
            <a:ext cx="62769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3857620" y="714356"/>
            <a:ext cx="5149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6"/>
              </a:rPr>
              <a:t>http://photodentro.edu.gr/aggregator/</a:t>
            </a:r>
            <a:r>
              <a:rPr lang="el-GR" sz="2400" dirty="0" smtClean="0"/>
              <a:t> </a:t>
            </a:r>
            <a:endParaRPr lang="el-GR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31504"/>
            <a:ext cx="9144000" cy="852192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lvl="0" algn="r">
              <a:defRPr/>
            </a:pPr>
            <a:r>
              <a:rPr lang="el-GR" sz="2800" b="1" spc="2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Φωτόδεντρο</a:t>
            </a:r>
            <a:r>
              <a:rPr lang="el-GR" sz="28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: </a:t>
            </a:r>
            <a:br>
              <a:rPr lang="el-GR" sz="28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</a:br>
            <a:r>
              <a:rPr lang="el-GR" sz="2800" b="1" spc="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Μαθησιακά Αντικείμενα</a:t>
            </a: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6" name="Picture 2" descr="C:\ELINA\A ΨΗΦΙΑΚΟ ΣΧΟΛΕΙΟ\ΕΙΚΟΝΕΣ - TEMPLATES - LOGOS\LOGOS Apr 2014\digital-school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080851" cy="5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754911"/>
            <a:ext cx="7643866" cy="55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2206"/>
            <a:ext cx="9144000" cy="83502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l-GR" sz="3200" b="1" dirty="0" smtClean="0">
                <a:solidFill>
                  <a:schemeClr val="bg1"/>
                </a:solidFill>
              </a:rPr>
              <a:t>Συλλογές Μαθησιακών Αντικειμένων Θρησκευτικών </a:t>
            </a:r>
            <a:endParaRPr lang="el-GR" sz="3200" b="1" dirty="0">
              <a:solidFill>
                <a:schemeClr val="bg1"/>
              </a:solidFill>
            </a:endParaRPr>
          </a:p>
        </p:txBody>
      </p:sp>
      <p:pic>
        <p:nvPicPr>
          <p:cNvPr id="10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852424"/>
            <a:ext cx="7136871" cy="536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200" b="1" dirty="0" smtClean="0"/>
              <a:t>Γενική σελίδα αντικειμένου</a:t>
            </a:r>
            <a:endParaRPr lang="en-US" sz="32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5" name="Picture 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7" y="1285875"/>
            <a:ext cx="8194346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/>
              <a:t>Πώς μπορώ να χρησιμοποιήσω ένα αντικείμενο;</a:t>
            </a:r>
            <a:r>
              <a:rPr lang="en-US" sz="2800" b="1" dirty="0" smtClean="0"/>
              <a:t> </a:t>
            </a:r>
            <a:r>
              <a:rPr lang="en-US" sz="2400" b="1" i="1" dirty="0" smtClean="0"/>
              <a:t>[1/2]</a:t>
            </a: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3957" y="1071546"/>
            <a:ext cx="8071447" cy="515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b="1" dirty="0" smtClean="0"/>
              <a:t>Πώς μπορώ να χρησιμοποιήσω ένα αντικείμενο;</a:t>
            </a:r>
            <a:r>
              <a:rPr lang="en-US" sz="2800" b="1" i="1" dirty="0" smtClean="0"/>
              <a:t> </a:t>
            </a:r>
            <a:r>
              <a:rPr lang="en-US" sz="2400" b="1" i="1" dirty="0" smtClean="0"/>
              <a:t>[2/2]</a:t>
            </a: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1878" y="1285860"/>
            <a:ext cx="84403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2800" dirty="0" smtClean="0"/>
              <a:t>Το μαθησιακό αντικείμενο στα κοινωνικά δίκτυα! </a:t>
            </a:r>
            <a:endParaRPr lang="en-US" sz="2800" b="1" spc="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7 - Θέση περιεχομένου" descr="κεφαλίδ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73030"/>
            <a:ext cx="9144000" cy="484970"/>
          </a:xfrm>
          <a:prstGeom prst="rect">
            <a:avLst/>
          </a:prstGeom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7669" y="1214421"/>
            <a:ext cx="8499173" cy="516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373</Words>
  <PresentationFormat>Προβολή στην οθόνη (4:3)</PresentationFormat>
  <Paragraphs>68</Paragraphs>
  <Slides>20</Slides>
  <Notes>19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Τεχνικά θέματα Aνάκτησης  &amp; Αξιοποίησης Ψηφιακών Mαθησιακών Aντικειμένων  στη Θρησκευτική Εκπαίδευση</vt:lpstr>
      <vt:lpstr> Τεχνικά  στοιχεία </vt:lpstr>
      <vt:lpstr>Φωτόδεντρο: Εθνικός Συσσωρευτής Εκπαιδευτικού Περιεχομένου</vt:lpstr>
      <vt:lpstr>Φωτόδεντρο:  Μαθησιακά Αντικείμενα</vt:lpstr>
      <vt:lpstr>Συλλογές Μαθησιακών Αντικειμένων Θρησκευτικών </vt:lpstr>
      <vt:lpstr>Γενική σελίδα αντικειμένου</vt:lpstr>
      <vt:lpstr>Πώς μπορώ να χρησιμοποιήσω ένα αντικείμενο; [1/2]</vt:lpstr>
      <vt:lpstr>Πώς μπορώ να χρησιμοποιήσω ένα αντικείμενο; [2/2]</vt:lpstr>
      <vt:lpstr>Το μαθησιακό αντικείμενο στα κοινωνικά δίκτυα! </vt:lpstr>
      <vt:lpstr>Γενικά Στοιχεία αντικειμένου</vt:lpstr>
      <vt:lpstr> Τεχνικά Στοιχεία αντικειμένου- Γενικά </vt:lpstr>
      <vt:lpstr> Τεχνικά Στοιχεία αντικειμένου –  Μορφότυπος .swf </vt:lpstr>
      <vt:lpstr> Τεχνικά Στοιχεία αντικειμένου –  Μορφότυπος .flv </vt:lpstr>
      <vt:lpstr> Τεχνικά Στοιχεία αντικειμένου –  Μορφότυπος .zip </vt:lpstr>
      <vt:lpstr> Τεχνικά Στοιχεία αντικειμένου –  Μορφότυπος .html </vt:lpstr>
      <vt:lpstr> Ειδικές περιπτώσεις αντικειμένων </vt:lpstr>
      <vt:lpstr>Ειδικές περιπτώσεις αντικειμένων</vt:lpstr>
      <vt:lpstr> Άσκηση Αξιοποίησης Ψηφιακού υλικού από το Φωτόδεντρο </vt:lpstr>
      <vt:lpstr> Άσκηση Αξιοποίησης Ψηφιακού υλικού από το Φωτόδεντρο  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Σχέδιο Αξιοποίησης Ψηφιακού Υλικού </dc:title>
  <dc:creator>mitropoulou</dc:creator>
  <cp:lastModifiedBy>mitropoulou</cp:lastModifiedBy>
  <cp:revision>6</cp:revision>
  <dcterms:created xsi:type="dcterms:W3CDTF">2017-01-24T18:41:40Z</dcterms:created>
  <dcterms:modified xsi:type="dcterms:W3CDTF">2017-01-25T09:50:27Z</dcterms:modified>
</cp:coreProperties>
</file>