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75" r:id="rId3"/>
    <p:sldId id="257" r:id="rId4"/>
    <p:sldId id="258" r:id="rId5"/>
    <p:sldId id="259" r:id="rId6"/>
    <p:sldId id="260" r:id="rId7"/>
    <p:sldId id="278" r:id="rId8"/>
    <p:sldId id="279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7" r:id="rId20"/>
    <p:sldId id="270" r:id="rId21"/>
    <p:sldId id="271" r:id="rId22"/>
    <p:sldId id="27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7E958-8508-45FA-B93C-96278CBF62F0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DCABC-3254-4846-9CA9-F764B93E3105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19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20</a:t>
            </a:fld>
            <a:endParaRPr lang="el-G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21</a:t>
            </a:fld>
            <a:endParaRPr lang="el-G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22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DCABC-3254-4846-9CA9-F764B93E3105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0049EC-8346-48FD-9E8C-D068CBEA5F43}" type="datetimeFigureOut">
              <a:rPr lang="el-GR" smtClean="0"/>
              <a:pPr/>
              <a:t>16/1/2017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FD9C0D-EF25-4745-BC4A-3BEBF574250E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3100" dirty="0" smtClean="0"/>
              <a:t>Νέο Πρόγραμμα Σπουδών </a:t>
            </a:r>
            <a:br>
              <a:rPr lang="el-GR" sz="3100" dirty="0" smtClean="0"/>
            </a:br>
            <a:r>
              <a:rPr lang="el-GR" sz="3100" dirty="0" smtClean="0"/>
              <a:t>στα Θρησκευτικά Γυμνασίου</a:t>
            </a:r>
            <a:br>
              <a:rPr lang="el-GR" sz="3100" dirty="0" smtClean="0"/>
            </a:br>
            <a:r>
              <a:rPr lang="el-GR" sz="3100" dirty="0" smtClean="0"/>
              <a:t>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Γυμνάσιο</a:t>
            </a:r>
            <a:r>
              <a:rPr lang="el-GR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τάξη Γ΄ Θεματική Ενότητα 6</a:t>
            </a:r>
            <a:br>
              <a:rPr lang="el-GR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>
                <a:solidFill>
                  <a:srgbClr val="C00000"/>
                </a:solidFill>
              </a:rPr>
              <a:t>Από την αρχή </a:t>
            </a:r>
            <a:r>
              <a:rPr lang="el-GR" sz="3600" dirty="0" smtClean="0">
                <a:solidFill>
                  <a:srgbClr val="C00000"/>
                </a:solidFill>
              </a:rPr>
              <a:t>έ</a:t>
            </a:r>
            <a:r>
              <a:rPr lang="el-GR" sz="3600" dirty="0" smtClean="0">
                <a:solidFill>
                  <a:srgbClr val="C00000"/>
                </a:solidFill>
              </a:rPr>
              <a:t>ως το τέλος του κόσμου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l-GR" sz="2800" dirty="0" smtClean="0"/>
              <a:t>Διδακτική πορεία </a:t>
            </a:r>
            <a:endParaRPr lang="el-GR" sz="2800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l-GR" sz="2800" b="1" dirty="0" smtClean="0"/>
          </a:p>
          <a:p>
            <a:pPr algn="ctr"/>
            <a:r>
              <a:rPr lang="el-GR" sz="2400" b="1" dirty="0" smtClean="0"/>
              <a:t>8 </a:t>
            </a:r>
            <a:r>
              <a:rPr lang="el-GR" sz="2400" b="1" dirty="0" smtClean="0"/>
              <a:t>διδακτικές ώρες</a:t>
            </a:r>
            <a:r>
              <a:rPr lang="en-US" sz="2400" b="1" dirty="0" smtClean="0"/>
              <a:t> </a:t>
            </a:r>
            <a:r>
              <a:rPr lang="el-GR" sz="2400" b="1" dirty="0" smtClean="0"/>
              <a:t>ή 4 δίωρα</a:t>
            </a:r>
            <a:endParaRPr lang="el-GR" sz="2400" dirty="0" smtClean="0"/>
          </a:p>
          <a:p>
            <a:endParaRPr lang="el-G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ΜΑΘΗΣΙΑΚΕΣ ΕΠΙΔΙΩΞΕΙΣ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1512168"/>
          </a:xfrm>
        </p:spPr>
        <p:txBody>
          <a:bodyPr>
            <a:noAutofit/>
          </a:bodyPr>
          <a:lstStyle/>
          <a:p>
            <a:pPr marL="514350" lvl="0" indent="-514350" algn="just">
              <a:buClrTx/>
              <a:buFont typeface="+mj-lt"/>
              <a:buAutoNum type="arabicPeriod"/>
            </a:pPr>
            <a:r>
              <a:rPr lang="el-GR" sz="2800" dirty="0" smtClean="0"/>
              <a:t>Αναγνώριση της διαχρονικότητας του κοσμολογικού ερωτήματος σε όλους τους πολιτισμούς</a:t>
            </a:r>
          </a:p>
        </p:txBody>
      </p:sp>
      <p:sp>
        <p:nvSpPr>
          <p:cNvPr id="10" name="4 - Υπότιτλος"/>
          <p:cNvSpPr txBox="1">
            <a:spLocks/>
          </p:cNvSpPr>
          <p:nvPr/>
        </p:nvSpPr>
        <p:spPr>
          <a:xfrm>
            <a:off x="539552" y="1628800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marR="45720" indent="-514350" algn="just">
              <a:spcBef>
                <a:spcPct val="20000"/>
              </a:spcBef>
              <a:buSzPct val="95000"/>
              <a:buFont typeface="+mj-lt"/>
              <a:buAutoNum type="arabicPeriod" startAt="2"/>
            </a:pPr>
            <a:r>
              <a:rPr lang="el-GR" sz="2800" dirty="0" smtClean="0"/>
              <a:t>Ερμηνευτική/κριτική </a:t>
            </a:r>
            <a:r>
              <a:rPr lang="el-GR" sz="2800" dirty="0" smtClean="0"/>
              <a:t>προσέγγιση του 1</a:t>
            </a:r>
            <a:r>
              <a:rPr lang="el-GR" sz="2800" baseline="30000" dirty="0" smtClean="0"/>
              <a:t>ου</a:t>
            </a:r>
            <a:r>
              <a:rPr lang="el-GR" sz="2800" dirty="0" smtClean="0"/>
              <a:t> κεφαλαίου της Γενέσεως και αναγνώριση των προτάσεων ζωής που κομίζει</a:t>
            </a:r>
          </a:p>
          <a:p>
            <a:pPr marL="514350" marR="4572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 startAt="2"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Υπότιτλος"/>
          <p:cNvSpPr txBox="1">
            <a:spLocks/>
          </p:cNvSpPr>
          <p:nvPr/>
        </p:nvSpPr>
        <p:spPr>
          <a:xfrm>
            <a:off x="611560" y="3068960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marR="45720" indent="-514350" algn="just">
              <a:spcBef>
                <a:spcPct val="20000"/>
              </a:spcBef>
              <a:buSzPct val="95000"/>
              <a:buFont typeface="+mj-lt"/>
              <a:buAutoNum type="arabicPeriod" startAt="3"/>
            </a:pPr>
            <a:r>
              <a:rPr lang="el-GR" sz="2800" dirty="0" smtClean="0"/>
              <a:t>Κατανόηση της διαφοράς των θεολογικών κριτηρίων προσέγγισης του θέματος από τα επιστημονικά δεδομένα ή άλλα κοσμοείδωλα</a:t>
            </a:r>
          </a:p>
          <a:p>
            <a:pPr marL="514350" marR="4572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 startAt="3"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4365104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marR="45720" indent="-514350" algn="just">
              <a:spcBef>
                <a:spcPct val="20000"/>
              </a:spcBef>
              <a:buSzPct val="95000"/>
              <a:buFont typeface="+mj-lt"/>
              <a:buAutoNum type="arabicPeriod" startAt="4"/>
            </a:pPr>
            <a:r>
              <a:rPr lang="el-GR" sz="2800" dirty="0" smtClean="0"/>
              <a:t>Συζήτηση και έκφραση προσωπικών απόψεων πάνω στις ευθύνες των σύγχρονων ανθρώπων για τον κόσμο</a:t>
            </a:r>
          </a:p>
          <a:p>
            <a:pPr marL="514350" marR="45720" lvl="0" indent="-5143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5000"/>
              <a:buFont typeface="+mj-lt"/>
              <a:buAutoNum type="arabicPeriod" startAt="4"/>
              <a:tabLst/>
              <a:defRPr/>
            </a:pPr>
            <a:endParaRPr kumimoji="0" lang="el-G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4 - Υπότιτλος"/>
          <p:cNvSpPr txBox="1">
            <a:spLocks/>
          </p:cNvSpPr>
          <p:nvPr/>
        </p:nvSpPr>
        <p:spPr>
          <a:xfrm>
            <a:off x="685800" y="5805264"/>
            <a:ext cx="7854696" cy="79208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marR="45720" indent="-514350" algn="just">
              <a:spcBef>
                <a:spcPct val="20000"/>
              </a:spcBef>
              <a:buSzPct val="95000"/>
              <a:buFont typeface="+mj-lt"/>
              <a:buAutoNum type="arabicPeriod" startAt="5"/>
            </a:pPr>
            <a:r>
              <a:rPr lang="el-GR" sz="2800" dirty="0" smtClean="0"/>
              <a:t>Ανάληψη μιας ευθύνης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1124744"/>
            <a:ext cx="7854696" cy="1512168"/>
          </a:xfrm>
        </p:spPr>
        <p:txBody>
          <a:bodyPr>
            <a:no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r>
              <a:rPr lang="el-GR" sz="2800" dirty="0" smtClean="0"/>
              <a:t>να ενημερωθούν για </a:t>
            </a:r>
            <a:r>
              <a:rPr lang="el-GR" sz="2800" dirty="0" smtClean="0"/>
              <a:t>τον </a:t>
            </a:r>
            <a:r>
              <a:rPr lang="el-GR" sz="2800" b="1" dirty="0" smtClean="0"/>
              <a:t>χρόνο</a:t>
            </a:r>
            <a:r>
              <a:rPr lang="el-GR" sz="2800" dirty="0" smtClean="0"/>
              <a:t> και </a:t>
            </a:r>
            <a:r>
              <a:rPr lang="el-GR" sz="2800" dirty="0" smtClean="0"/>
              <a:t>τον </a:t>
            </a:r>
            <a:r>
              <a:rPr lang="el-GR" sz="2800" b="1" dirty="0" smtClean="0"/>
              <a:t>σκοπό</a:t>
            </a:r>
            <a:r>
              <a:rPr lang="el-GR" sz="2800" dirty="0" smtClean="0"/>
              <a:t> της σύνθεσης του κειμένου</a:t>
            </a:r>
          </a:p>
        </p:txBody>
      </p:sp>
      <p:sp>
        <p:nvSpPr>
          <p:cNvPr id="10" name="4 - Υπότιτλος"/>
          <p:cNvSpPr txBox="1">
            <a:spLocks/>
          </p:cNvSpPr>
          <p:nvPr/>
        </p:nvSpPr>
        <p:spPr>
          <a:xfrm>
            <a:off x="539552" y="2132856"/>
            <a:ext cx="7854696" cy="93610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l-GR" sz="2800" dirty="0" smtClean="0"/>
              <a:t>να αναγνωρίσουν τη δυναμική των </a:t>
            </a:r>
            <a:r>
              <a:rPr lang="el-GR" sz="2800" b="1" dirty="0" smtClean="0"/>
              <a:t>συμβόλων</a:t>
            </a:r>
            <a:r>
              <a:rPr lang="el-GR" sz="2800" dirty="0" smtClean="0"/>
              <a:t> και των </a:t>
            </a:r>
            <a:r>
              <a:rPr lang="el-GR" sz="2800" b="1" dirty="0" smtClean="0"/>
              <a:t>εικόνων</a:t>
            </a:r>
            <a:r>
              <a:rPr lang="el-GR" sz="2800" dirty="0" smtClean="0"/>
              <a:t> του</a:t>
            </a:r>
            <a:endParaRPr lang="el-GR" sz="2800" dirty="0"/>
          </a:p>
        </p:txBody>
      </p:sp>
      <p:sp>
        <p:nvSpPr>
          <p:cNvPr id="11" name="4 - Υπότιτλος"/>
          <p:cNvSpPr txBox="1">
            <a:spLocks/>
          </p:cNvSpPr>
          <p:nvPr/>
        </p:nvSpPr>
        <p:spPr>
          <a:xfrm>
            <a:off x="611560" y="3068960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el-GR" sz="2800" dirty="0" smtClean="0"/>
              <a:t>να επεξεργαστούν τις </a:t>
            </a:r>
            <a:r>
              <a:rPr lang="el-GR" sz="2800" b="1" dirty="0" smtClean="0"/>
              <a:t>θεολογικές</a:t>
            </a:r>
            <a:r>
              <a:rPr lang="el-GR" sz="2800" dirty="0" smtClean="0"/>
              <a:t> </a:t>
            </a:r>
            <a:r>
              <a:rPr lang="el-GR" sz="2800" b="1" dirty="0" smtClean="0"/>
              <a:t>ιδέες</a:t>
            </a:r>
            <a:r>
              <a:rPr lang="el-GR" sz="2800" dirty="0" smtClean="0"/>
              <a:t> του κειμένου ως προς τη σχέση τους με </a:t>
            </a:r>
            <a:r>
              <a:rPr lang="el-GR" sz="2800" dirty="0" smtClean="0"/>
              <a:t>τον </a:t>
            </a:r>
            <a:r>
              <a:rPr lang="el-GR" sz="2800" dirty="0" smtClean="0"/>
              <a:t>σύγχρονο άνθρωπο </a:t>
            </a:r>
            <a:endParaRPr lang="el-GR" sz="2800" dirty="0"/>
          </a:p>
        </p:txBody>
      </p:sp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4365104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el-GR" sz="2800" dirty="0" smtClean="0"/>
              <a:t>να αναδείξουν τα στερεότυπα και τις συγχύσεις που διατηρούνται γύρω από το «δίλημμα» </a:t>
            </a:r>
            <a:r>
              <a:rPr lang="el-GR" sz="2800" b="1" dirty="0" smtClean="0"/>
              <a:t>επιστήμη – θρησκεία, </a:t>
            </a:r>
            <a:r>
              <a:rPr lang="el-GR" sz="2800" dirty="0" smtClean="0"/>
              <a:t>να συζητήσουν και να ελέγξουν τις προσωπικές τους απόψεις πάνω σ’ αυτό</a:t>
            </a:r>
            <a:endParaRPr lang="el-GR" sz="28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ΔΙΔΑΚΤΙΚΟΙ ΣΤΟΧΟΙ</a:t>
            </a:r>
            <a:br>
              <a:rPr lang="el-GR" sz="2800" dirty="0" smtClean="0"/>
            </a:br>
            <a:r>
              <a:rPr lang="el-GR" sz="2800" dirty="0" smtClean="0"/>
              <a:t>Οι μαθητές:</a:t>
            </a:r>
            <a:endParaRPr lang="el-G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build="p"/>
      <p:bldP spid="11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1800200"/>
          </a:xfrm>
        </p:spPr>
        <p:txBody>
          <a:bodyPr>
            <a:noAutofit/>
          </a:bodyPr>
          <a:lstStyle/>
          <a:p>
            <a:pPr marL="514350" lvl="0" indent="-514350" algn="just">
              <a:buClrTx/>
              <a:buFont typeface="+mj-lt"/>
              <a:buAutoNum type="arabicPeriod" startAt="5"/>
            </a:pPr>
            <a:r>
              <a:rPr lang="el-GR" sz="2800" dirty="0" smtClean="0"/>
              <a:t>να βρουν στοιχεία για τη δημιουργία/προέλευση του κόσμου σε άλλες θρησκείες και κοσμοθεωρίες και να αναδείξουν τις βασικές τους εκφράσεις</a:t>
            </a:r>
            <a:endParaRPr lang="el-GR" sz="2800" dirty="0"/>
          </a:p>
        </p:txBody>
      </p:sp>
      <p:sp>
        <p:nvSpPr>
          <p:cNvPr id="10" name="4 - Υπότιτλος"/>
          <p:cNvSpPr txBox="1">
            <a:spLocks/>
          </p:cNvSpPr>
          <p:nvPr/>
        </p:nvSpPr>
        <p:spPr>
          <a:xfrm>
            <a:off x="539552" y="3356992"/>
            <a:ext cx="7854696" cy="93610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6"/>
            </a:pPr>
            <a:r>
              <a:rPr lang="el-GR" sz="2800" dirty="0" smtClean="0"/>
              <a:t>να αναζητήσουν σχετικά κείμενα και έργα τέχνης και να δημιουργήσουν ένα μικρό αρχείο</a:t>
            </a:r>
            <a:endParaRPr lang="el-GR" sz="2800" dirty="0"/>
          </a:p>
        </p:txBody>
      </p:sp>
      <p:sp>
        <p:nvSpPr>
          <p:cNvPr id="11" name="4 - Υπότιτλος"/>
          <p:cNvSpPr txBox="1">
            <a:spLocks/>
          </p:cNvSpPr>
          <p:nvPr/>
        </p:nvSpPr>
        <p:spPr>
          <a:xfrm>
            <a:off x="611560" y="4725144"/>
            <a:ext cx="7854696" cy="100811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7"/>
            </a:pPr>
            <a:r>
              <a:rPr lang="el-GR" sz="2800" dirty="0" smtClean="0"/>
              <a:t>να οργανώσουν μια συνδιδασκαλία με τον καθηγητή της Βιολογίας και των Θρησκευτικών</a:t>
            </a:r>
          </a:p>
          <a:p>
            <a:pPr marL="514350" lvl="0" indent="-514350" algn="just"/>
            <a:endParaRPr lang="el-GR" sz="28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ΔΙΔΑΚΤΙΚΟΙ ΣΤΟΧΟΙ</a:t>
            </a:r>
            <a:br>
              <a:rPr lang="el-GR" sz="2800" dirty="0" smtClean="0"/>
            </a:br>
            <a:r>
              <a:rPr lang="el-GR" sz="2800" dirty="0" smtClean="0"/>
              <a:t>Οι μαθητές:</a:t>
            </a:r>
            <a:endParaRPr lang="el-G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build="p"/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412776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8"/>
            </a:pPr>
            <a:r>
              <a:rPr lang="el-GR" sz="2800" dirty="0" smtClean="0"/>
              <a:t>να προβληματιστούν και να εκφράσουν τις ιδέες τους για τη θέση του δυτικού ανθρώπου απέναντι στη φύση σήμερα</a:t>
            </a:r>
            <a:endParaRPr lang="el-GR" sz="28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ΔΙΔΑΚΤΙΚΟΙ ΣΤΟΧΟΙ</a:t>
            </a:r>
            <a:br>
              <a:rPr lang="el-GR" sz="2800" dirty="0" smtClean="0"/>
            </a:br>
            <a:r>
              <a:rPr lang="el-GR" sz="2800" dirty="0" smtClean="0"/>
              <a:t>Οι μαθητές:</a:t>
            </a:r>
            <a:endParaRPr lang="el-GR" sz="28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2852936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9"/>
            </a:pPr>
            <a:r>
              <a:rPr lang="el-GR" sz="2800" dirty="0" smtClean="0"/>
              <a:t>να αναλάβουν μια συγκεκριμένη προσωπική ευθύνη (π.χ. συμμετοχή σε </a:t>
            </a:r>
            <a:r>
              <a:rPr lang="el-GR" sz="2800" dirty="0" err="1" smtClean="0"/>
              <a:t>δενδροφύτευση</a:t>
            </a:r>
            <a:r>
              <a:rPr lang="el-GR" sz="2800" dirty="0" smtClean="0"/>
              <a:t>, φροντίδα του κήπου του σχολείου, την υιοθέτηση ενός ζώου)</a:t>
            </a:r>
            <a:endParaRPr lang="el-GR" sz="2800" dirty="0"/>
          </a:p>
        </p:txBody>
      </p:sp>
      <p:sp>
        <p:nvSpPr>
          <p:cNvPr id="13" name="4 - Υπότιτλος"/>
          <p:cNvSpPr txBox="1">
            <a:spLocks/>
          </p:cNvSpPr>
          <p:nvPr/>
        </p:nvSpPr>
        <p:spPr>
          <a:xfrm>
            <a:off x="611560" y="4725144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514350" lvl="0" indent="-514350" algn="just">
              <a:buFont typeface="+mj-lt"/>
              <a:buAutoNum type="arabicPeriod" startAt="10"/>
            </a:pPr>
            <a:r>
              <a:rPr lang="el-GR" sz="2800" dirty="0" smtClean="0"/>
              <a:t>να ενημερωθούν για τις πρωτοβουλίες του Οικουμενικού Πατριαρχείου για το φυσικό περιβάλλον και για τη δράση οικολογικών οργανώσεων.</a:t>
            </a:r>
            <a:endParaRPr lang="el-G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628800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χρησιμοποιούν σωστό θεολογικό λεξιλόγιο (καλός λίαν, κατ’ εικόνα, καθ’ </a:t>
            </a:r>
            <a:r>
              <a:rPr lang="el-GR" sz="2800" dirty="0" err="1" smtClean="0"/>
              <a:t>ομοίωσιν</a:t>
            </a:r>
            <a:r>
              <a:rPr lang="el-GR" sz="2800" dirty="0" smtClean="0"/>
              <a:t>, ποιητής, κτίση)</a:t>
            </a:r>
            <a:endParaRPr lang="el-GR" sz="28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520080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ΕΠΑΡΚΕΙΕΣ</a:t>
            </a:r>
            <a:br>
              <a:rPr lang="el-GR" sz="2800" dirty="0" smtClean="0"/>
            </a:br>
            <a:r>
              <a:rPr lang="el-GR" sz="2800" dirty="0" smtClean="0"/>
              <a:t>Α. Ως προς τις γνώσεις, κατανοήσεις, ικανότητες, δεξιότητες</a:t>
            </a:r>
            <a:endParaRPr lang="el-GR" sz="28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3140968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εξηγούν τη χριστιανική άποψη για τη δημιουργία του κόσμου</a:t>
            </a:r>
            <a:endParaRPr lang="el-GR" sz="2800" dirty="0"/>
          </a:p>
        </p:txBody>
      </p:sp>
      <p:sp>
        <p:nvSpPr>
          <p:cNvPr id="13" name="4 - Υπότιτλος"/>
          <p:cNvSpPr txBox="1">
            <a:spLocks/>
          </p:cNvSpPr>
          <p:nvPr/>
        </p:nvSpPr>
        <p:spPr>
          <a:xfrm>
            <a:off x="611560" y="4293096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εξηγούν με επιχειρήματα τις συνέπειες της χριστιανικής πίστης για τη Δημιουργία για τις ευθύνες του ανθρώπου στον κόσμο</a:t>
            </a:r>
            <a:endParaRPr lang="el-G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484784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600" dirty="0" smtClean="0"/>
              <a:t>Να εξηγούν με παραδείγματα τη λειτουργία της βιβλικής μεταφοράς  και συμβολικής γλώσσας</a:t>
            </a:r>
            <a:endParaRPr lang="el-GR" sz="26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520080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ΕΠΑΡΚΕΙΕΣ</a:t>
            </a:r>
            <a:br>
              <a:rPr lang="el-GR" sz="2800" dirty="0" smtClean="0"/>
            </a:br>
            <a:r>
              <a:rPr lang="el-GR" sz="2800" dirty="0" smtClean="0"/>
              <a:t>Α. Ως προς τις γνώσεις, κατανοήσεις, ικανότητες, δεξιότητες</a:t>
            </a:r>
            <a:endParaRPr lang="el-GR" sz="28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2420888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600" dirty="0" smtClean="0"/>
              <a:t>Να συντάξουν ένα κείμενο ερώτησης – απάντησης με έναν πιστό και έναν αγνωστικιστή</a:t>
            </a:r>
            <a:endParaRPr lang="el-GR" sz="2600" dirty="0"/>
          </a:p>
        </p:txBody>
      </p:sp>
      <p:sp>
        <p:nvSpPr>
          <p:cNvPr id="13" name="4 - Υπότιτλος"/>
          <p:cNvSpPr txBox="1">
            <a:spLocks/>
          </p:cNvSpPr>
          <p:nvPr/>
        </p:nvSpPr>
        <p:spPr>
          <a:xfrm>
            <a:off x="611560" y="3356992"/>
            <a:ext cx="8280920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600" dirty="0" smtClean="0"/>
              <a:t>Να βρουν (στο διαδίκτυο) τις εικόνες των κοσμοειδώλων (από την αρχαιότητα έως σήμερα) και να τις οργανώσουν σε ένα αρχείο με σχόλια / τίτλους από τη λογοτεχνία (συνεργασία με το φιλόλογο &amp; τον καθηγητή ξένης γλώσσας)</a:t>
            </a:r>
            <a:endParaRPr lang="el-GR" sz="2600" dirty="0"/>
          </a:p>
        </p:txBody>
      </p:sp>
      <p:sp>
        <p:nvSpPr>
          <p:cNvPr id="6" name="4 - Υπότιτλος"/>
          <p:cNvSpPr txBox="1">
            <a:spLocks/>
          </p:cNvSpPr>
          <p:nvPr/>
        </p:nvSpPr>
        <p:spPr>
          <a:xfrm>
            <a:off x="611560" y="5517232"/>
            <a:ext cx="8352928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600" dirty="0" smtClean="0"/>
              <a:t>Να βρουν στο διαδίκτυο εικόνες του κόσμου άλλων θρησκειών και να δημιουργήσουν ένα </a:t>
            </a:r>
            <a:r>
              <a:rPr lang="el-GR" sz="2600" dirty="0" err="1" smtClean="0"/>
              <a:t>πόστερ</a:t>
            </a:r>
            <a:r>
              <a:rPr lang="el-GR" sz="2600" dirty="0" smtClean="0"/>
              <a:t> για την τάξη τους</a:t>
            </a:r>
            <a:endParaRPr lang="el-GR" sz="2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  <p:bldP spid="13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772816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Να αναγνωρίσουν και να  στοχαστούν πάνω  στις προκλήσεις που συνεπάγεται για </a:t>
            </a:r>
            <a:r>
              <a:rPr lang="el-GR" sz="2800" dirty="0" smtClean="0"/>
              <a:t>τον </a:t>
            </a:r>
            <a:r>
              <a:rPr lang="el-GR" sz="2800" dirty="0" smtClean="0"/>
              <a:t>σύγχρονο Χριστιανό η βιβλική κοσμολογία</a:t>
            </a:r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952128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ΕΠΑΡΚΕΙΕΣ</a:t>
            </a:r>
            <a:br>
              <a:rPr lang="el-GR" sz="2800" dirty="0" smtClean="0"/>
            </a:br>
            <a:r>
              <a:rPr lang="el-GR" sz="2800" dirty="0" smtClean="0"/>
              <a:t>Β. Ως προς τις αξίες, προσωπικές δεσμεύσεις, αναζήτηση νοήματος και αλήθειας</a:t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5589240"/>
            <a:ext cx="7854696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l-GR" sz="2800" dirty="0" smtClean="0"/>
              <a:t>Να συντάξουν ένα κείμενο ερώτησης – απάντησης με έναν πιστό και έναν αγνωστικιστή</a:t>
            </a:r>
            <a:endParaRPr lang="el-GR" sz="2800" dirty="0"/>
          </a:p>
        </p:txBody>
      </p:sp>
      <p:sp>
        <p:nvSpPr>
          <p:cNvPr id="13" name="4 - Υπότιτλος"/>
          <p:cNvSpPr txBox="1">
            <a:spLocks/>
          </p:cNvSpPr>
          <p:nvPr/>
        </p:nvSpPr>
        <p:spPr>
          <a:xfrm>
            <a:off x="611560" y="3356992"/>
            <a:ext cx="8280920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>
              <a:buFont typeface="Arial" pitchFamily="34" charset="0"/>
              <a:buChar char="•"/>
            </a:pPr>
            <a:endParaRPr lang="el-GR" sz="2600" dirty="0"/>
          </a:p>
        </p:txBody>
      </p:sp>
      <p:sp>
        <p:nvSpPr>
          <p:cNvPr id="6" name="4 - Υπότιτλος"/>
          <p:cNvSpPr txBox="1">
            <a:spLocks/>
          </p:cNvSpPr>
          <p:nvPr/>
        </p:nvSpPr>
        <p:spPr>
          <a:xfrm>
            <a:off x="611560" y="3429000"/>
            <a:ext cx="8352928" cy="151216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γράψουν έναν «λόγο» με θέμα «μια μέρα η επιστήμη θα αποδείξει το λάθος της Αγίας Γραφής», λαμβάνοντας υπόψη τις θρησκευτικές, φιλοσοφικές και άλλες θεωρήσεις που επεξεργάστηκαν στο μάθημα </a:t>
            </a:r>
            <a:endParaRPr lang="el-GR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  <p:bldP spid="13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340768"/>
            <a:ext cx="7710680" cy="24482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Να συγκεντρώσουν τις απόψεις που ακούστηκαν στη διάρκεια της επεξεργασίας του θέματος (βιβλικές, μυθικές, επιστημονικές, καλλιτεχνικές,  θρησκευτικές, φιλοσοφικές, καθώς και τις δικές τους) και να φτιάξουν ένα κολλάζ</a:t>
            </a:r>
          </a:p>
          <a:p>
            <a:pPr lvl="0" algn="just">
              <a:buFont typeface="Arial" pitchFamily="34" charset="0"/>
              <a:buChar char="•"/>
            </a:pPr>
            <a:endParaRPr lang="el-GR" sz="2600" dirty="0"/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808112"/>
            <a:ext cx="7851648" cy="892696"/>
          </a:xfrm>
        </p:spPr>
        <p:txBody>
          <a:bodyPr>
            <a:noAutofit/>
          </a:bodyPr>
          <a:lstStyle/>
          <a:p>
            <a:pPr algn="l"/>
            <a:r>
              <a:rPr lang="el-GR" sz="2800" dirty="0" smtClean="0"/>
              <a:t>ΕΠΑΡΚΕΙΕΣ</a:t>
            </a:r>
            <a:br>
              <a:rPr lang="el-GR" sz="2800" dirty="0" smtClean="0"/>
            </a:br>
            <a:r>
              <a:rPr lang="el-GR" sz="2600" dirty="0" smtClean="0"/>
              <a:t> Β. Ως προς τις αξίες, προσωπικές δεσμεύσεις, αναζήτηση νοήματος και αλήθειας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3717032"/>
            <a:ext cx="7854696" cy="165618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l-GR" sz="2800" dirty="0" smtClean="0"/>
              <a:t>Να διατυπώσουν συγκεκριμένα ερωτήματά τους που παραμένουν αναπάντητα μετά τη διδασκαλία της Δημιουργίας.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4 - Υπότιτλος"/>
          <p:cNvSpPr txBox="1">
            <a:spLocks/>
          </p:cNvSpPr>
          <p:nvPr/>
        </p:nvSpPr>
        <p:spPr>
          <a:xfrm>
            <a:off x="611560" y="1484784"/>
            <a:ext cx="7710680" cy="2448272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0" algn="just"/>
            <a:r>
              <a:rPr lang="el-GR" sz="3200" dirty="0" smtClean="0"/>
              <a:t>Η διαρκής ποιοτική αξιολόγηση για την επίτευξη όλων των στόχων </a:t>
            </a:r>
            <a:r>
              <a:rPr lang="el-GR" sz="3200" dirty="0" err="1" smtClean="0"/>
              <a:t>επανατροφοδοτεί</a:t>
            </a:r>
            <a:r>
              <a:rPr lang="el-GR" sz="3200" dirty="0" smtClean="0"/>
              <a:t> ταυτόχρονα και </a:t>
            </a:r>
            <a:r>
              <a:rPr lang="el-GR" sz="3200" dirty="0" smtClean="0"/>
              <a:t>τη </a:t>
            </a:r>
            <a:r>
              <a:rPr lang="el-GR" sz="3200" dirty="0" smtClean="0"/>
              <a:t>διδακτική διαδικασία. Πέρα από τις ερωτήσεις και την αξιολόγηση του παραγόμενου κάθε φορά έργου, ίσως χρειάζεται η </a:t>
            </a:r>
            <a:r>
              <a:rPr lang="el-GR" sz="3200" dirty="0" smtClean="0"/>
              <a:t>διεξαγωγή </a:t>
            </a:r>
            <a:r>
              <a:rPr lang="el-GR" sz="3200" dirty="0" smtClean="0"/>
              <a:t>ενός σχεδίου εργασίας με την </a:t>
            </a:r>
            <a:r>
              <a:rPr lang="el-GR" sz="3200" dirty="0" err="1" smtClean="0"/>
              <a:t>ομαδοσυνεργατική</a:t>
            </a:r>
            <a:r>
              <a:rPr lang="el-GR" sz="3200" dirty="0" smtClean="0"/>
              <a:t> μέθοδο σχετικά με </a:t>
            </a:r>
            <a:r>
              <a:rPr lang="el-GR" sz="3200" dirty="0" smtClean="0"/>
              <a:t>τη </a:t>
            </a:r>
            <a:r>
              <a:rPr lang="el-GR" sz="3200" dirty="0" smtClean="0"/>
              <a:t>σχέση οικολογίας και δημιουργίας.  </a:t>
            </a:r>
          </a:p>
        </p:txBody>
      </p:sp>
      <p:sp>
        <p:nvSpPr>
          <p:cNvPr id="7" name="1 - Τίτλος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892696"/>
          </a:xfrm>
        </p:spPr>
        <p:txBody>
          <a:bodyPr>
            <a:noAutofit/>
          </a:bodyPr>
          <a:lstStyle/>
          <a:p>
            <a:pPr algn="ctr"/>
            <a:r>
              <a:rPr lang="el-GR" sz="4000" dirty="0" smtClean="0"/>
              <a:t>ΑΞΙΟΛΟΓΗΣΗ</a:t>
            </a:r>
            <a:endParaRPr lang="el-GR" sz="4000" dirty="0"/>
          </a:p>
        </p:txBody>
      </p:sp>
      <p:sp>
        <p:nvSpPr>
          <p:cNvPr id="9" name="4 - Υπότιτλος"/>
          <p:cNvSpPr txBox="1">
            <a:spLocks/>
          </p:cNvSpPr>
          <p:nvPr/>
        </p:nvSpPr>
        <p:spPr>
          <a:xfrm>
            <a:off x="611560" y="3717032"/>
            <a:ext cx="7854696" cy="1656184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lvl="6" algn="just">
              <a:buFont typeface="Arial" pitchFamily="34" charset="0"/>
              <a:buChar char="•"/>
            </a:pPr>
            <a:endParaRPr lang="el-GR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3400" y="4462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ΔΙΔΑΚΤΙΚΗ  ΠΟΡΕΙΑ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1124744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/>
              <a:t>Η διδασκαλία της ενότητας στο μάθημα των Θρησκευτικών συνδυάζεται: </a:t>
            </a:r>
          </a:p>
          <a:p>
            <a:pPr algn="just"/>
            <a:r>
              <a:rPr lang="el-GR" sz="2400" dirty="0" smtClean="0"/>
              <a:t>- Με την παράλληλη διδασκαλία αντίστοιχων ενοτήτων στο μάθημα της Φυσικής και της Βιολογίας (π.χ. Η διαδρομή της επιστήμης: Από τον Πτολεμαίο στις σύγχρονες επιστημονικές θεωρίες της μεγάλης έκρηξης, παρουσίαση προβολή </a:t>
            </a:r>
            <a:r>
              <a:rPr lang="en-US" sz="2400" dirty="0" smtClean="0"/>
              <a:t>video</a:t>
            </a:r>
            <a:r>
              <a:rPr lang="el-GR" sz="2400" dirty="0" smtClean="0"/>
              <a:t>-</a:t>
            </a:r>
            <a:r>
              <a:rPr lang="el-GR" sz="2400" dirty="0" err="1" smtClean="0"/>
              <a:t>ντοκυμανταίρ</a:t>
            </a:r>
            <a:r>
              <a:rPr lang="el-GR" sz="2400" dirty="0" smtClean="0"/>
              <a:t> από το διαδίκτυο για το </a:t>
            </a:r>
            <a:r>
              <a:rPr lang="en-US" sz="2400" dirty="0" smtClean="0"/>
              <a:t>Project CERN</a:t>
            </a:r>
            <a:r>
              <a:rPr lang="el-GR" sz="2400" dirty="0" smtClean="0"/>
              <a:t>)</a:t>
            </a:r>
          </a:p>
          <a:p>
            <a:pPr algn="just"/>
            <a:r>
              <a:rPr lang="el-GR" sz="2400" dirty="0" smtClean="0"/>
              <a:t>- Με τη φιλολογική επεξεργασία κειμένων και </a:t>
            </a:r>
            <a:r>
              <a:rPr lang="el-GR" sz="2400" dirty="0" smtClean="0"/>
              <a:t>τον </a:t>
            </a:r>
            <a:r>
              <a:rPr lang="el-GR" sz="2400" dirty="0" smtClean="0"/>
              <a:t>συσχετισμό τους με εικόνες στο μάθημα της Λογοτεχνίας</a:t>
            </a:r>
          </a:p>
          <a:p>
            <a:pPr algn="just"/>
            <a:r>
              <a:rPr lang="el-GR" sz="2400" dirty="0" smtClean="0"/>
              <a:t>- Με τη μετάφραση κειμένων και το συσχετισμό τους με εικόνες στο μάθημα της Ξένης Γλώσσας</a:t>
            </a:r>
          </a:p>
          <a:p>
            <a:pPr algn="just"/>
            <a:r>
              <a:rPr lang="el-GR" sz="2400" i="1" dirty="0" smtClean="0"/>
              <a:t>Με</a:t>
            </a:r>
            <a:r>
              <a:rPr lang="el-GR" sz="2400" dirty="0" smtClean="0"/>
              <a:t> ● </a:t>
            </a:r>
            <a:r>
              <a:rPr lang="el-GR" sz="2400" i="1" dirty="0" smtClean="0"/>
              <a:t>σημειώνονται τα στάδια της πορείας και με</a:t>
            </a:r>
            <a:r>
              <a:rPr lang="el-GR" sz="2400" dirty="0" smtClean="0"/>
              <a:t> </a:t>
            </a:r>
            <a:r>
              <a:rPr lang="el-GR" sz="2400" dirty="0" smtClean="0">
                <a:sym typeface="Wingdings 3"/>
              </a:rPr>
              <a:t></a:t>
            </a:r>
            <a:r>
              <a:rPr lang="el-GR" sz="2400" dirty="0" smtClean="0"/>
              <a:t> </a:t>
            </a:r>
            <a:r>
              <a:rPr lang="el-GR" sz="2400" i="1" dirty="0" smtClean="0"/>
              <a:t>οι δραστηριότητες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6048672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/>
              <a:t>ΠΕΡΙΕΧΟΜΕΝΑ</a:t>
            </a:r>
          </a:p>
          <a:p>
            <a:pPr algn="just"/>
            <a:r>
              <a:rPr lang="el-GR" sz="3600" u="sng" dirty="0" smtClean="0">
                <a:solidFill>
                  <a:srgbClr val="FFC000"/>
                </a:solidFill>
              </a:rPr>
              <a:t>Κείμενα 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Βιβλικά κείμενα: </a:t>
            </a:r>
            <a:r>
              <a:rPr lang="el-GR" sz="2800" i="1" dirty="0" smtClean="0"/>
              <a:t>Γένεση</a:t>
            </a:r>
            <a:r>
              <a:rPr lang="el-GR" sz="2800" dirty="0" smtClean="0"/>
              <a:t>, </a:t>
            </a:r>
            <a:r>
              <a:rPr lang="el-GR" sz="2800" i="1" dirty="0" smtClean="0"/>
              <a:t>Ψαλμοί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Αποσπάσματα πατερικών κειμένων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Αποσπάσματα σύγχρονων θεολόγων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Αποσπάσματα λογοτεχνικών και φιλοσοφικών κειμένων: </a:t>
            </a:r>
            <a:r>
              <a:rPr lang="en-US" sz="2000" dirty="0" smtClean="0"/>
              <a:t>Reeves,</a:t>
            </a:r>
            <a:r>
              <a:rPr lang="en-US" sz="3200" dirty="0" smtClean="0"/>
              <a:t> </a:t>
            </a:r>
            <a:r>
              <a:rPr lang="el-GR" sz="2000" i="1" dirty="0" smtClean="0"/>
              <a:t>Η πιο όμορφη ιστορία του κόσμου</a:t>
            </a:r>
            <a:r>
              <a:rPr lang="el-GR" sz="2000" dirty="0" smtClean="0"/>
              <a:t>,</a:t>
            </a:r>
            <a:r>
              <a:rPr lang="en-US" sz="2000" dirty="0" smtClean="0"/>
              <a:t> </a:t>
            </a:r>
            <a:r>
              <a:rPr lang="el-GR" sz="2000" dirty="0" smtClean="0"/>
              <a:t>Άρμστρονγκ, </a:t>
            </a:r>
            <a:r>
              <a:rPr lang="el-GR" sz="2000" i="1" dirty="0" smtClean="0"/>
              <a:t>Εν Αρχή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Εκλαϊκευμένα επιστημονικά κείμενα:</a:t>
            </a:r>
          </a:p>
          <a:p>
            <a:pPr algn="just">
              <a:buFont typeface="Arial" pitchFamily="34" charset="0"/>
              <a:buChar char="•"/>
            </a:pPr>
            <a:r>
              <a:rPr lang="el-GR" sz="2000" dirty="0" smtClean="0"/>
              <a:t>Γραμματικάκης, </a:t>
            </a:r>
            <a:r>
              <a:rPr lang="el-GR" sz="2000" i="1" dirty="0" smtClean="0"/>
              <a:t>Κόμη της Βερενίκης</a:t>
            </a:r>
            <a:r>
              <a:rPr lang="el-GR" sz="2000" dirty="0" smtClean="0"/>
              <a:t>, </a:t>
            </a:r>
            <a:r>
              <a:rPr lang="en-US" sz="2000" dirty="0" smtClean="0"/>
              <a:t>Hawking, Prigogine, </a:t>
            </a:r>
            <a:r>
              <a:rPr lang="en-US" sz="2000" dirty="0" err="1" smtClean="0"/>
              <a:t>Grasset</a:t>
            </a:r>
            <a:endParaRPr lang="el-GR" sz="20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Αποσπάσματα από κοσμογονίες</a:t>
            </a:r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Κείμενα άλλων θρησκευτικών παραδόσεων</a:t>
            </a:r>
          </a:p>
          <a:p>
            <a:pPr algn="l"/>
            <a:endParaRPr lang="el-GR" sz="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640960" cy="6048672"/>
          </a:xfrm>
        </p:spPr>
        <p:txBody>
          <a:bodyPr>
            <a:noAutofit/>
          </a:bodyPr>
          <a:lstStyle/>
          <a:p>
            <a:r>
              <a:rPr lang="el-GR" sz="800" dirty="0" smtClean="0"/>
              <a:t>ΥΛΙΚΟ / ΜΕΣΑ</a:t>
            </a:r>
          </a:p>
          <a:p>
            <a:pPr algn="just"/>
            <a:r>
              <a:rPr lang="el-GR" sz="3600" u="sng" dirty="0" smtClean="0">
                <a:solidFill>
                  <a:srgbClr val="FFC000"/>
                </a:solidFill>
              </a:rPr>
              <a:t>Υλικό Μέσα</a:t>
            </a:r>
          </a:p>
          <a:p>
            <a:pPr algn="just"/>
            <a:r>
              <a:rPr lang="el-GR" sz="3600" dirty="0" smtClean="0"/>
              <a:t>Τέχνη: Βυζαντινή τέχνη, Μιχαήλ Άγγελος</a:t>
            </a:r>
          </a:p>
          <a:p>
            <a:pPr algn="just"/>
            <a:r>
              <a:rPr lang="el-GR" sz="3600" dirty="0" err="1" smtClean="0"/>
              <a:t>Ρόθκο</a:t>
            </a:r>
            <a:r>
              <a:rPr lang="el-GR" sz="3600" dirty="0" smtClean="0"/>
              <a:t>, </a:t>
            </a:r>
            <a:r>
              <a:rPr lang="en-US" sz="3600" dirty="0" smtClean="0"/>
              <a:t>Be One</a:t>
            </a:r>
            <a:endParaRPr lang="el-GR" sz="3600" dirty="0" smtClean="0"/>
          </a:p>
          <a:p>
            <a:pPr algn="just"/>
            <a:r>
              <a:rPr lang="el-GR" sz="3600" dirty="0" smtClean="0"/>
              <a:t>Παραστάσεις / διακοσμήσεις </a:t>
            </a:r>
            <a:r>
              <a:rPr lang="el-GR" sz="3600" dirty="0" err="1" smtClean="0"/>
              <a:t>αβρααμικών</a:t>
            </a:r>
            <a:r>
              <a:rPr lang="el-GR" sz="3600" dirty="0" smtClean="0"/>
              <a:t> παραδόσεων</a:t>
            </a:r>
          </a:p>
          <a:p>
            <a:pPr algn="just"/>
            <a:r>
              <a:rPr lang="el-GR" sz="3600" dirty="0" smtClean="0"/>
              <a:t>Ποίηση: Ελύτης, Καρούζος</a:t>
            </a:r>
          </a:p>
          <a:p>
            <a:pPr algn="just"/>
            <a:r>
              <a:rPr lang="el-GR" sz="3600" dirty="0" smtClean="0"/>
              <a:t>Φωτογραφίες κοσμοειδώλων</a:t>
            </a:r>
          </a:p>
          <a:p>
            <a:pPr algn="just"/>
            <a:endParaRPr lang="el-G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6048672"/>
          </a:xfrm>
        </p:spPr>
        <p:txBody>
          <a:bodyPr>
            <a:noAutofit/>
          </a:bodyPr>
          <a:lstStyle/>
          <a:p>
            <a:r>
              <a:rPr lang="el-GR" sz="800" dirty="0" smtClean="0"/>
              <a:t>ΥΛΙΚΟ / ΜΕΣΑ</a:t>
            </a:r>
          </a:p>
          <a:p>
            <a:pPr algn="just"/>
            <a:r>
              <a:rPr lang="el-GR" sz="3600" u="sng" dirty="0" err="1" smtClean="0">
                <a:solidFill>
                  <a:srgbClr val="FFC000"/>
                </a:solidFill>
              </a:rPr>
              <a:t>Διαθεματικές</a:t>
            </a:r>
            <a:r>
              <a:rPr lang="el-GR" sz="3600" u="sng" dirty="0" smtClean="0">
                <a:solidFill>
                  <a:srgbClr val="FFC000"/>
                </a:solidFill>
              </a:rPr>
              <a:t> προσεγγίσεις</a:t>
            </a:r>
            <a:endParaRPr lang="el-GR" sz="3600" dirty="0" smtClean="0">
              <a:solidFill>
                <a:srgbClr val="FFC000"/>
              </a:solidFill>
            </a:endParaRPr>
          </a:p>
          <a:p>
            <a:pPr algn="just"/>
            <a:r>
              <a:rPr lang="el-GR" sz="2400" dirty="0" smtClean="0"/>
              <a:t>ΦΥΣΙΚΗ: Θεωρίες δημιουργίας </a:t>
            </a:r>
            <a:r>
              <a:rPr lang="el-GR" sz="2400" dirty="0" smtClean="0"/>
              <a:t>του σύμπαντος</a:t>
            </a:r>
            <a:r>
              <a:rPr lang="el-GR" sz="2400" dirty="0" smtClean="0"/>
              <a:t>, </a:t>
            </a:r>
            <a:r>
              <a:rPr lang="el-GR" sz="2400" dirty="0" smtClean="0"/>
              <a:t>Έννοιες </a:t>
            </a:r>
            <a:r>
              <a:rPr lang="el-GR" sz="2400" dirty="0" smtClean="0"/>
              <a:t>χρόνου-χώρου [άλλες διαστάσεις]</a:t>
            </a:r>
          </a:p>
          <a:p>
            <a:pPr algn="just"/>
            <a:r>
              <a:rPr lang="el-GR" sz="2400" dirty="0" smtClean="0"/>
              <a:t>ΑΣΤΡΟΝΟΜΙΑ: Εξερεύνηση-παρατήρηση, Ουράνια σώματα κ.λπ.</a:t>
            </a:r>
          </a:p>
          <a:p>
            <a:pPr algn="just"/>
            <a:r>
              <a:rPr lang="el-GR" sz="2400" dirty="0" smtClean="0"/>
              <a:t>ΜΑΘΗΜΑΤΙΚΑ: Μαθηματικές έννοιες (άπειρο), Γεωμετρία (στη φύση, στο σύμπαν)</a:t>
            </a:r>
          </a:p>
          <a:p>
            <a:pPr algn="just"/>
            <a:r>
              <a:rPr lang="el-GR" sz="2400" dirty="0" smtClean="0"/>
              <a:t>ΒΙΟΛΟΓΙΑ: Θεωρία </a:t>
            </a:r>
            <a:r>
              <a:rPr lang="el-GR" sz="2400" dirty="0" smtClean="0"/>
              <a:t>της εξέλιξης, </a:t>
            </a:r>
            <a:r>
              <a:rPr lang="el-GR" sz="2400" dirty="0" smtClean="0"/>
              <a:t>Νόμοι κληρονομικότητας,</a:t>
            </a:r>
          </a:p>
          <a:p>
            <a:pPr lvl="0" algn="just"/>
            <a:r>
              <a:rPr lang="el-GR" sz="2400" dirty="0" smtClean="0"/>
              <a:t>Αποκρυπτογράφηση </a:t>
            </a:r>
            <a:r>
              <a:rPr lang="en-US" sz="2400" dirty="0" smtClean="0"/>
              <a:t>DNA </a:t>
            </a:r>
            <a:endParaRPr lang="el-GR" sz="2400" dirty="0" smtClean="0"/>
          </a:p>
          <a:p>
            <a:pPr algn="just"/>
            <a:r>
              <a:rPr lang="el-GR" sz="2400" dirty="0" smtClean="0"/>
              <a:t>ΦΥΣΙΟΓΝ. ΕΠΙΣΤΗΜΕΣ: Γεωλογία, Ζωολογία, Φυτολογία, Ωκεανογραφία</a:t>
            </a:r>
          </a:p>
          <a:p>
            <a:pPr algn="just"/>
            <a:r>
              <a:rPr lang="el-GR" sz="2400" dirty="0" smtClean="0"/>
              <a:t>ΦΙΛΟΣΟΦΙΑ: Αρχαιοελληνική κοσμολογία, Το  νόημα της ζωής</a:t>
            </a:r>
          </a:p>
          <a:p>
            <a:pPr algn="just"/>
            <a:r>
              <a:rPr lang="el-GR" sz="2400" dirty="0" smtClean="0"/>
              <a:t>ΟΙΚΟΛΟΓΙΑ: Περιβαλλοντική αγωγή, Οικολογικές οργανώσεις</a:t>
            </a:r>
          </a:p>
          <a:p>
            <a:pPr algn="just"/>
            <a:endParaRPr lang="el-GR" sz="2400" dirty="0" smtClean="0"/>
          </a:p>
          <a:p>
            <a:pPr lvl="0" algn="just"/>
            <a:endParaRPr lang="el-GR" sz="2800" dirty="0" smtClean="0"/>
          </a:p>
          <a:p>
            <a:pPr algn="just"/>
            <a:endParaRPr lang="el-GR" sz="3600" dirty="0" smtClean="0"/>
          </a:p>
          <a:p>
            <a:pPr algn="just"/>
            <a:endParaRPr lang="el-GR" sz="3600" dirty="0" smtClean="0"/>
          </a:p>
          <a:p>
            <a:pPr algn="just"/>
            <a:endParaRPr lang="el-GR" sz="3600" dirty="0" smtClean="0"/>
          </a:p>
          <a:p>
            <a:pPr algn="just"/>
            <a:endParaRPr lang="el-GR" sz="3600" dirty="0" smtClean="0"/>
          </a:p>
          <a:p>
            <a:pPr algn="just"/>
            <a:endParaRPr lang="el-GR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048672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800" b="1" dirty="0" smtClean="0">
                <a:solidFill>
                  <a:srgbClr val="FFC000"/>
                </a:solidFill>
              </a:rPr>
              <a:t>1</a:t>
            </a:r>
            <a:r>
              <a:rPr lang="el-GR" sz="2800" b="1" baseline="30000" dirty="0" smtClean="0">
                <a:solidFill>
                  <a:srgbClr val="FFC000"/>
                </a:solidFill>
              </a:rPr>
              <a:t>ο </a:t>
            </a:r>
            <a:r>
              <a:rPr lang="el-GR" sz="2800" b="1" dirty="0" smtClean="0">
                <a:solidFill>
                  <a:srgbClr val="FFC000"/>
                </a:solidFill>
              </a:rPr>
              <a:t> δίωρο (</a:t>
            </a:r>
            <a:r>
              <a:rPr lang="el-GR" sz="2800" b="1" dirty="0" err="1" smtClean="0">
                <a:solidFill>
                  <a:srgbClr val="FFC000"/>
                </a:solidFill>
              </a:rPr>
              <a:t>αφόρμηση</a:t>
            </a:r>
            <a:r>
              <a:rPr lang="el-GR" sz="2800" b="1" dirty="0" smtClean="0">
                <a:solidFill>
                  <a:srgbClr val="FFC000"/>
                </a:solidFill>
              </a:rPr>
              <a:t>, διερεύνηση γνώσεων, πρώτη επαφή)</a:t>
            </a:r>
            <a:endParaRPr lang="el-GR" sz="2800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Γνώμες / ερωτήματα μαθητών 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καταιγισμός ιδεών με θέμα «κοσμογονία – δημιουργία»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Μυθολογικές κοσμογονίες (Βαβυλώνιοι, Αιγύπτιοι, Αρχαίοι Έλληνες)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400" dirty="0" smtClean="0"/>
              <a:t>Εργασία σε ομάδες: χωρίζεται η τάξη σε 4 ομάδες και σε κάθε μία δίνονται αποσπάσματα από διαφορετικές κοσμογονίες και κοινές ερωτήσεις με σκοπό να ανακαλύψουν τα συναρπαστικά αυτά κείμενα και τα κοινά τους στοιχεία: </a:t>
            </a:r>
            <a:r>
              <a:rPr lang="el-GR" sz="2400" dirty="0" smtClean="0"/>
              <a:t>π.χ. </a:t>
            </a:r>
            <a:r>
              <a:rPr lang="el-GR" sz="2400" dirty="0" smtClean="0"/>
              <a:t>η μεγάλη έκρηξη, ένας ισχυρός Θεός κ.ά. με τη βοήθεια του υποστηρικτικού φακέλου της ενότητας (ηλεκτρονικό και έντυπο υλικό), ανακοίνωση στην τάξη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Η Δημιουργία στην τέχνη (λογοτεχνία, ζωγραφική, φωτογραφία)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Εξερεύνηση και αναζήτηση στο διαδίκτυο και </a:t>
            </a:r>
            <a:r>
              <a:rPr lang="el-GR" sz="2400" dirty="0" smtClean="0"/>
              <a:t>στον </a:t>
            </a:r>
            <a:r>
              <a:rPr lang="el-GR" sz="2400" dirty="0" smtClean="0"/>
              <a:t>φάκελο της ενότητας, συγκέντρωση υλικού (θα χρησιμοποιηθεί στη συνέχεια)</a:t>
            </a:r>
          </a:p>
          <a:p>
            <a:pPr algn="l">
              <a:buFont typeface="Arial" pitchFamily="34" charset="0"/>
              <a:buChar char="•"/>
            </a:pPr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l-GR" sz="2800" b="1" dirty="0" smtClean="0">
                <a:solidFill>
                  <a:srgbClr val="FFC000"/>
                </a:solidFill>
              </a:rPr>
              <a:t>2ο δίωρο (Η Δημιουργία στην Ορθόδοξη Χριστιανική παράδοση)</a:t>
            </a:r>
            <a:endParaRPr lang="el-GR" sz="2800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Ερμηνευτική προσέγγιση της διήγησης της Παλαιάς Διαθήκης (1</a:t>
            </a:r>
            <a:r>
              <a:rPr lang="el-GR" sz="2300" baseline="30000" dirty="0" smtClean="0"/>
              <a:t>ο</a:t>
            </a:r>
            <a:r>
              <a:rPr lang="el-GR" sz="2300" dirty="0" smtClean="0"/>
              <a:t> κεφάλαιο Γενέσεως)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Ανάγνωση του κειμένου - μετάφραση από τον εκπαιδευτικό, χωρισμός σε ομάδες, φύλλο εργασίας με σκοπό </a:t>
            </a:r>
            <a:r>
              <a:rPr lang="el-GR" sz="2000" dirty="0" smtClean="0"/>
              <a:t>τη </a:t>
            </a:r>
            <a:r>
              <a:rPr lang="el-GR" sz="2000" dirty="0" smtClean="0"/>
              <a:t>βαθύτερη κατανόησή του και την αναγνώριση των θεολογικών αληθειών και της σημασίας τους για τον άνθρωπο   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Οι αλήθειες του κειμένου στη χριστιανική Εκκλησία: η ευχαριστιακή προσέγγιση του κόσμου και της ζωής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000" dirty="0" smtClean="0"/>
              <a:t>Στις ομάδες οι μαθητές επιλέγουν και συσχετίζουν το βιβλικό κείμενο με αποσπάσματα έργων εκκλησιαστικών συγγραφέων και σύγχρονων θεολόγων και στοχαστών (από την Εξαήμερο έως </a:t>
            </a:r>
            <a:r>
              <a:rPr lang="el-GR" sz="2000" dirty="0" smtClean="0"/>
              <a:t>Ιωάννη </a:t>
            </a:r>
            <a:r>
              <a:rPr lang="el-GR" sz="2000" dirty="0" err="1" smtClean="0"/>
              <a:t>Ζηζιούλα</a:t>
            </a:r>
            <a:r>
              <a:rPr lang="el-GR" sz="2000" dirty="0" smtClean="0"/>
              <a:t>, </a:t>
            </a:r>
            <a:r>
              <a:rPr lang="el-GR" sz="2000" dirty="0" smtClean="0"/>
              <a:t>Οικ. Πατριάρχη Βαρθολομαίο</a:t>
            </a:r>
            <a:r>
              <a:rPr lang="el-GR" sz="2000" dirty="0" smtClean="0"/>
              <a:t>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Έκφραση προσωπικών απόψεων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300" dirty="0" smtClean="0"/>
              <a:t>Συζήτηση σε ομάδες και ολομέλεια</a:t>
            </a:r>
          </a:p>
          <a:p>
            <a:pPr algn="just">
              <a:buFont typeface="Arial" pitchFamily="34" charset="0"/>
              <a:buChar char="•"/>
            </a:pPr>
            <a:endParaRPr lang="el-GR" sz="2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605736" y="188640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l-GR" sz="2400" b="1" dirty="0" smtClean="0">
                <a:solidFill>
                  <a:srgbClr val="FFC000"/>
                </a:solidFill>
              </a:rPr>
              <a:t>3ο δίωρο (Η Δημιουργία στις παγκόσμιες θρησκευτικές αναζητήσεις)</a:t>
            </a:r>
            <a:endParaRPr lang="el-GR" sz="2400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Το «γιατί» της ανθρώπινης αναζήτησης για τις απαρχές («ψάχνοντας την αρχή, ψάχνοντας την αλήθεια μας»)</a:t>
            </a:r>
            <a:endParaRPr lang="en-US" sz="2300" dirty="0" smtClean="0"/>
          </a:p>
          <a:p>
            <a:pPr lvl="0" algn="just">
              <a:buFont typeface="Wingdings" pitchFamily="2" charset="2"/>
              <a:buChar char="ü"/>
            </a:pPr>
            <a:r>
              <a:rPr lang="el-GR" sz="2300" dirty="0" smtClean="0"/>
              <a:t>Ερωτηματολόγιο με τη μέθοδο της «χιονοστιβάδας» (1-2-4)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Η φύση στις άλλες </a:t>
            </a:r>
            <a:r>
              <a:rPr lang="el-GR" sz="2300" dirty="0" err="1" smtClean="0"/>
              <a:t>αβρααμικές</a:t>
            </a:r>
            <a:r>
              <a:rPr lang="el-GR" sz="2300" dirty="0" smtClean="0"/>
              <a:t> παραδόσεις (Ιουδαϊσμός – Ισλάμ)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Η φύση στις ανατολικές θρησκείες (Ινδουισμός – Βουδισμός)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Συγκλίσεις και αποκλίσεις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300" dirty="0" smtClean="0"/>
              <a:t>Εργασία σε ομάδες με κείμενα και εικόνες από </a:t>
            </a:r>
            <a:r>
              <a:rPr lang="el-GR" sz="2300" dirty="0" smtClean="0"/>
              <a:t>το </a:t>
            </a:r>
            <a:r>
              <a:rPr lang="el-GR" sz="2300" dirty="0" smtClean="0"/>
              <a:t>φάκελο της ενότητας και τα αποτελέσματα της αναζήτησης του 1</a:t>
            </a:r>
            <a:r>
              <a:rPr lang="el-GR" sz="2300" baseline="30000" dirty="0" smtClean="0"/>
              <a:t>ου</a:t>
            </a:r>
            <a:r>
              <a:rPr lang="el-GR" sz="2300" dirty="0" smtClean="0"/>
              <a:t> </a:t>
            </a:r>
            <a:r>
              <a:rPr lang="el-GR" sz="2300" dirty="0" err="1" smtClean="0"/>
              <a:t>διώρου</a:t>
            </a:r>
            <a:r>
              <a:rPr lang="el-GR" sz="2300" dirty="0" smtClean="0"/>
              <a:t> – δημιουργία κολλάζ – </a:t>
            </a:r>
            <a:r>
              <a:rPr lang="el-GR" sz="2300" dirty="0" err="1" smtClean="0"/>
              <a:t>πόστερ</a:t>
            </a:r>
            <a:r>
              <a:rPr lang="el-GR" sz="2300" dirty="0" smtClean="0"/>
              <a:t> για ανάρτηση στην τάξη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300" dirty="0" smtClean="0"/>
              <a:t>Αναπάντητα ερωτήματα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300" dirty="0" smtClean="0"/>
              <a:t>Συζήτηση στην τάξη</a:t>
            </a:r>
          </a:p>
          <a:p>
            <a:pPr algn="just"/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452264"/>
            <a:ext cx="7854696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C000"/>
                </a:solidFill>
              </a:rPr>
              <a:t>4ο δίωρο (Ο κόσμος ως «οίκος» - σύνδεση με τη σύγχρονη πραγματικότητα)</a:t>
            </a:r>
            <a:endParaRPr lang="el-GR" sz="2400" dirty="0" smtClean="0">
              <a:solidFill>
                <a:srgbClr val="FFC000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Γύρω από τη κεντρική αλήθεια του βιβλικού κειμένου: «η ζωή ως δώρο»: στοχασμοί και συζητήσεις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Αξιολόγηση της μέχρι τώρα γνώσης  – συζήτηση στην τάξη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Το φυσικό περιβάλλον στον σύγχρονο δυτικό πολιτισμό (κατακτήσεις / καταστροφές πολιτισμών και φύσης, τεχνολογία, μόλυνση, ενεργειακή πολιτική, βιοτεχνολογία, πειραματόζωα κ.ά.)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Καταγραφή σε θεματικές ομάδες (π.χ. οικολογικά ζητήματα, φύση και πολιτισμός, αειφόρος ανάπτυξη, οι πρωτοβουλίες του Οικουμενικού Πατριαρχείου για το περιβάλλον, παγκόσμιοι και μη κυβερνητικοί οργανισμοί)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Κατανόηση της παγίδας των </a:t>
            </a:r>
            <a:r>
              <a:rPr lang="el-GR" sz="2400" dirty="0" err="1" smtClean="0"/>
              <a:t>ψευδο</a:t>
            </a:r>
            <a:r>
              <a:rPr lang="el-GR" sz="2400" dirty="0" smtClean="0"/>
              <a:t>-διλημμάτων (επιστήμη – Γένεση, επιστήμη - θρησκεία)</a:t>
            </a:r>
          </a:p>
          <a:p>
            <a:pPr algn="just">
              <a:buFont typeface="Arial" pitchFamily="34" charset="0"/>
              <a:buChar char="•"/>
            </a:pPr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452264"/>
            <a:ext cx="7854696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C000"/>
                </a:solidFill>
              </a:rPr>
              <a:t>4ο δίωρο (Ο κόσμος ως «οίκος» - σύνδεση με τη σύγχρονη πραγματικότητα)</a:t>
            </a:r>
            <a:endParaRPr lang="el-GR" sz="2400" dirty="0" smtClean="0">
              <a:solidFill>
                <a:srgbClr val="FFC000"/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Αξιολόγηση της μέχρι τώρα γνώσης  – συζήτηση στην τάξη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Το φυσικό περιβάλλον στον σύγχρονο δυτικό πολιτισμό (κατακτήσεις / καταστροφές πολιτισμών και φύσης, τεχνολογία, μόλυνση, ενεργειακή πολιτική, βιοτεχνολογία, πειραματόζωα κ.ά.)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Καταγραφή σε θεματικές ομάδες (π.χ. οικολογικά ζητήματα, φύση και πολιτισμός, αειφόρος ανάπτυξη, οι πρωτοβουλίες του Οικουμενικού Πατριαρχείου για το περιβάλλον, παγκόσμιοι και μη κυβερνητικοί οργανισμοί)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Κατανόηση της παγίδας των </a:t>
            </a:r>
            <a:r>
              <a:rPr lang="el-GR" sz="2400" dirty="0" err="1" smtClean="0"/>
              <a:t>ψευδο</a:t>
            </a:r>
            <a:r>
              <a:rPr lang="el-GR" sz="2400" dirty="0" smtClean="0"/>
              <a:t>-διλημμάτων (επιστήμη – Γένεση, επιστήμη - θρησκεία)</a:t>
            </a:r>
          </a:p>
          <a:p>
            <a:pPr algn="just">
              <a:buFont typeface="Arial" pitchFamily="34" charset="0"/>
              <a:buChar char="•"/>
            </a:pPr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452264"/>
            <a:ext cx="7854696" cy="17526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C000"/>
                </a:solidFill>
              </a:rPr>
              <a:t>4ο δίωρο (Ο κόσμος ως «οίκος» - σύνδεση με τη σύγχρονη πραγματικότητα)</a:t>
            </a:r>
            <a:endParaRPr lang="el-GR" sz="2400" dirty="0" smtClean="0">
              <a:solidFill>
                <a:srgbClr val="FFC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539552" y="1196752"/>
            <a:ext cx="6318448" cy="4965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l-GR" sz="2400" dirty="0" smtClean="0"/>
              <a:t>Πραγματοποιείται μία δραστηριότητα του εκπαιδευτικού δράματος: </a:t>
            </a:r>
            <a:r>
              <a:rPr lang="el-GR" sz="2400" i="1" dirty="0" smtClean="0"/>
              <a:t>Διάδρομος Συνείδησης</a:t>
            </a:r>
            <a:r>
              <a:rPr lang="el-GR" sz="2400" dirty="0" smtClean="0"/>
              <a:t>. Γίνεται συζήτηση για να κατανοήσουν οι μαθητές την παγίδα των </a:t>
            </a:r>
            <a:r>
              <a:rPr lang="el-GR" sz="2400" dirty="0" err="1" smtClean="0"/>
              <a:t>ψευδοδιλημμάτων</a:t>
            </a:r>
            <a:r>
              <a:rPr lang="el-GR" sz="2400" dirty="0" smtClean="0"/>
              <a:t>. Χορηγούνται κείμενα θεολόγων και φιλοσόφων αλλά και απόσπασμα με τις απόψεις του Χόκινγκ </a:t>
            </a:r>
            <a:r>
              <a:rPr lang="el-GR" sz="2400" dirty="0" smtClean="0"/>
              <a:t>στο βιβλίο του </a:t>
            </a:r>
            <a:r>
              <a:rPr lang="el-GR" sz="2400" dirty="0" smtClean="0"/>
              <a:t>«Το μεγάλο σχέδιο», για το ότι το σύμπαν δεν έχει ανάγκη από Θεό για να δημιουργηθεί. Χωρίζεται η τάξη σε ομάδες και συσκέπτονται αναζητώντας πέντε επιχειρήματα για την άποψη ότι η θρησκεία με την επιστήμη διαφωνούν και πέντε ότι συμφωνούν. </a:t>
            </a:r>
            <a:endParaRPr lang="el-G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533400" y="-27384"/>
            <a:ext cx="7855024" cy="6336704"/>
          </a:xfrm>
        </p:spPr>
        <p:txBody>
          <a:bodyPr>
            <a:noAutofit/>
          </a:bodyPr>
          <a:lstStyle/>
          <a:p>
            <a:pPr algn="just"/>
            <a:r>
              <a:rPr lang="el-GR" sz="2400" b="1" dirty="0" smtClean="0">
                <a:solidFill>
                  <a:srgbClr val="FFC000"/>
                </a:solidFill>
              </a:rPr>
              <a:t>4ο δίωρο (Ο κόσμος ως «οίκος» - σύνδεση με τη σύγχρονη πραγματικότητα)</a:t>
            </a:r>
          </a:p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Γύρω από τη κεντρική αλήθεια του βιβλικού κειμένου: «η ζωή ως δώρο»: στοχασμοί και συζητήσεις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smtClean="0"/>
              <a:t>Κατασκευή ερωτηματολογίου για μια συνέντευξη με έναν Βιολόγο και έναν Θεολόγο</a:t>
            </a:r>
          </a:p>
          <a:p>
            <a:pPr lvl="0" algn="just">
              <a:buFont typeface="Arial" pitchFamily="34" charset="0"/>
              <a:buChar char="•"/>
            </a:pPr>
            <a:r>
              <a:rPr lang="el-GR" sz="2400" dirty="0" smtClean="0"/>
              <a:t>Αντιμετωπίζοντας τον κόσμο ως ποίημα: οι ανθρώπινες ευθύνες, ιδέες, δραστηριότητες</a:t>
            </a:r>
          </a:p>
          <a:p>
            <a:pPr lvl="0" algn="just">
              <a:buFont typeface="Wingdings" pitchFamily="2" charset="2"/>
              <a:buChar char="Ø"/>
            </a:pPr>
            <a:r>
              <a:rPr lang="el-GR" sz="2400" dirty="0" err="1" smtClean="0"/>
              <a:t>Στοχευμένη</a:t>
            </a:r>
            <a:r>
              <a:rPr lang="el-GR" sz="2400" dirty="0" smtClean="0"/>
              <a:t> συζήτηση στην τάξη, για τη δημιουργία «δεκάλογου» του σύγχρονου νέου για τη σχέση των ανθρώπων με τη φύση και απόφαση να πραγματοποιήσει η τάξη μια σχετική δράση. </a:t>
            </a:r>
          </a:p>
          <a:p>
            <a:pPr algn="just"/>
            <a:r>
              <a:rPr lang="el-GR" sz="2400" dirty="0" smtClean="0"/>
              <a:t> </a:t>
            </a:r>
          </a:p>
          <a:p>
            <a:pPr algn="just"/>
            <a:r>
              <a:rPr lang="el-GR" sz="2400" i="1" dirty="0" smtClean="0"/>
              <a:t>Η συνεργασία Βιολόγου, Θεολόγου και Φιλολόγων της Ελληνικής και των Ξένων Γλωσσών μπορεί να καταλήξει στην πραγματοποίηση της συνέντευξης και σε έκθεση υλικού με θέμα την κοσμογονία</a:t>
            </a:r>
            <a:r>
              <a:rPr lang="el-GR" sz="2400" dirty="0" smtClean="0"/>
              <a:t>.</a:t>
            </a:r>
          </a:p>
          <a:p>
            <a:pPr algn="just"/>
            <a:r>
              <a:rPr lang="el-GR" sz="2000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endParaRPr lang="el-GR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1577</Words>
  <Application>Microsoft Office PowerPoint</Application>
  <PresentationFormat>Προβολή στην οθόνη (4:3)</PresentationFormat>
  <Paragraphs>144</Paragraphs>
  <Slides>22</Slides>
  <Notes>22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Ροή</vt:lpstr>
      <vt:lpstr>     Νέο Πρόγραμμα Σπουδών  στα Θρησκευτικά Γυμνασίου   Γυμνάσιο, τάξη Γ΄ Θεματική Ενότητα 6  Από την αρχή έως το τέλος του κόσμου Διδακτική πορεία </vt:lpstr>
      <vt:lpstr>ΔΙΔΑΚΤΙΚΗ  ΠΟΡΕΙΑ 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ΜΑΘΗΣΙΑΚΕΣ ΕΠΙΔΙΩΞΕΙΣ</vt:lpstr>
      <vt:lpstr>Διαφάνεια 11</vt:lpstr>
      <vt:lpstr>ΔΙΔΑΚΤΙΚΟΙ ΣΤΟΧΟΙ Οι μαθητές:</vt:lpstr>
      <vt:lpstr>ΔΙΔΑΚΤΙΚΟΙ ΣΤΟΧΟΙ Οι μαθητές:</vt:lpstr>
      <vt:lpstr>ΔΙΔΑΚΤΙΚΟΙ ΣΤΟΧΟΙ Οι μαθητές:</vt:lpstr>
      <vt:lpstr>ΕΠΑΡΚΕΙΕΣ Α. Ως προς τις γνώσεις, κατανοήσεις, ικανότητες, δεξιότητες</vt:lpstr>
      <vt:lpstr>ΕΠΑΡΚΕΙΕΣ Α. Ως προς τις γνώσεις, κατανοήσεις, ικανότητες, δεξιότητες</vt:lpstr>
      <vt:lpstr>ΕΠΑΡΚΕΙΕΣ Β. Ως προς τις αξίες, προσωπικές δεσμεύσεις, αναζήτηση νοήματος και αλήθειας </vt:lpstr>
      <vt:lpstr>ΕΠΑΡΚΕΙΕΣ  Β. Ως προς τις αξίες, προσωπικές δεσμεύσεις, αναζήτηση νοήματος και αλήθειας </vt:lpstr>
      <vt:lpstr>ΑΞΙΟΛΟΓΗΣΗ</vt:lpstr>
      <vt:lpstr>Διαφάνεια 20</vt:lpstr>
      <vt:lpstr>Διαφάνεια 21</vt:lpstr>
      <vt:lpstr>Διαφάνεια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ΔΗΜΙΟΥΡΓΙΑ ΤΟΥ ΚΟΣΜΟΥ ΔΙΔΑΚΤΙΚΗ  ΠΟΡΕΙΑ</dc:title>
  <dc:creator>User</dc:creator>
  <cp:lastModifiedBy>sgiagkazoglou</cp:lastModifiedBy>
  <cp:revision>60</cp:revision>
  <dcterms:created xsi:type="dcterms:W3CDTF">2011-01-05T18:49:21Z</dcterms:created>
  <dcterms:modified xsi:type="dcterms:W3CDTF">2017-01-16T09:16:01Z</dcterms:modified>
</cp:coreProperties>
</file>